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3"/>
  </p:notesMasterIdLst>
  <p:handoutMasterIdLst>
    <p:handoutMasterId r:id="rId514"/>
  </p:handoutMasterIdLst>
  <p:sldIdLst>
    <p:sldId id="460" r:id="rId2"/>
    <p:sldId id="461" r:id="rId3"/>
    <p:sldId id="781"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463"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464" r:id="rId63"/>
    <p:sldId id="321" r:id="rId64"/>
    <p:sldId id="465" r:id="rId65"/>
    <p:sldId id="466" r:id="rId66"/>
    <p:sldId id="322" r:id="rId67"/>
    <p:sldId id="467" r:id="rId68"/>
    <p:sldId id="324" r:id="rId69"/>
    <p:sldId id="325" r:id="rId70"/>
    <p:sldId id="326" r:id="rId71"/>
    <p:sldId id="327" r:id="rId72"/>
    <p:sldId id="46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638" r:id="rId95"/>
    <p:sldId id="350" r:id="rId96"/>
    <p:sldId id="351" r:id="rId97"/>
    <p:sldId id="352" r:id="rId98"/>
    <p:sldId id="353" r:id="rId99"/>
    <p:sldId id="354" r:id="rId100"/>
    <p:sldId id="355" r:id="rId101"/>
    <p:sldId id="356" r:id="rId102"/>
    <p:sldId id="357" r:id="rId103"/>
    <p:sldId id="358" r:id="rId104"/>
    <p:sldId id="639" r:id="rId105"/>
    <p:sldId id="359" r:id="rId106"/>
    <p:sldId id="640" r:id="rId107"/>
    <p:sldId id="641" r:id="rId108"/>
    <p:sldId id="642" r:id="rId109"/>
    <p:sldId id="643" r:id="rId110"/>
    <p:sldId id="644" r:id="rId111"/>
    <p:sldId id="360" r:id="rId112"/>
    <p:sldId id="645" r:id="rId113"/>
    <p:sldId id="361" r:id="rId114"/>
    <p:sldId id="362" r:id="rId115"/>
    <p:sldId id="363" r:id="rId116"/>
    <p:sldId id="364" r:id="rId117"/>
    <p:sldId id="674" r:id="rId118"/>
    <p:sldId id="675" r:id="rId119"/>
    <p:sldId id="676" r:id="rId120"/>
    <p:sldId id="365" r:id="rId121"/>
    <p:sldId id="366" r:id="rId122"/>
    <p:sldId id="367" r:id="rId123"/>
    <p:sldId id="368" r:id="rId124"/>
    <p:sldId id="369" r:id="rId125"/>
    <p:sldId id="370" r:id="rId126"/>
    <p:sldId id="371" r:id="rId127"/>
    <p:sldId id="653" r:id="rId128"/>
    <p:sldId id="654" r:id="rId129"/>
    <p:sldId id="657" r:id="rId130"/>
    <p:sldId id="658" r:id="rId131"/>
    <p:sldId id="659" r:id="rId132"/>
    <p:sldId id="660" r:id="rId133"/>
    <p:sldId id="661" r:id="rId134"/>
    <p:sldId id="655" r:id="rId135"/>
    <p:sldId id="656" r:id="rId136"/>
    <p:sldId id="662" r:id="rId137"/>
    <p:sldId id="664" r:id="rId138"/>
    <p:sldId id="663" r:id="rId139"/>
    <p:sldId id="665" r:id="rId140"/>
    <p:sldId id="666" r:id="rId141"/>
    <p:sldId id="667" r:id="rId142"/>
    <p:sldId id="669" r:id="rId143"/>
    <p:sldId id="668" r:id="rId144"/>
    <p:sldId id="372" r:id="rId145"/>
    <p:sldId id="373" r:id="rId146"/>
    <p:sldId id="374" r:id="rId147"/>
    <p:sldId id="375" r:id="rId148"/>
    <p:sldId id="646" r:id="rId149"/>
    <p:sldId id="647" r:id="rId150"/>
    <p:sldId id="648" r:id="rId151"/>
    <p:sldId id="649" r:id="rId152"/>
    <p:sldId id="651" r:id="rId153"/>
    <p:sldId id="650" r:id="rId154"/>
    <p:sldId id="652" r:id="rId155"/>
    <p:sldId id="670" r:id="rId156"/>
    <p:sldId id="671" r:id="rId157"/>
    <p:sldId id="376" r:id="rId158"/>
    <p:sldId id="377" r:id="rId159"/>
    <p:sldId id="378" r:id="rId160"/>
    <p:sldId id="379" r:id="rId161"/>
    <p:sldId id="380" r:id="rId162"/>
    <p:sldId id="381" r:id="rId163"/>
    <p:sldId id="382" r:id="rId164"/>
    <p:sldId id="672" r:id="rId165"/>
    <p:sldId id="673" r:id="rId166"/>
    <p:sldId id="690" r:id="rId167"/>
    <p:sldId id="677" r:id="rId168"/>
    <p:sldId id="681" r:id="rId169"/>
    <p:sldId id="682" r:id="rId170"/>
    <p:sldId id="678" r:id="rId171"/>
    <p:sldId id="679" r:id="rId172"/>
    <p:sldId id="680" r:id="rId173"/>
    <p:sldId id="692" r:id="rId174"/>
    <p:sldId id="691" r:id="rId175"/>
    <p:sldId id="693" r:id="rId176"/>
    <p:sldId id="694" r:id="rId177"/>
    <p:sldId id="683" r:id="rId178"/>
    <p:sldId id="695" r:id="rId179"/>
    <p:sldId id="684" r:id="rId180"/>
    <p:sldId id="685" r:id="rId181"/>
    <p:sldId id="686" r:id="rId182"/>
    <p:sldId id="696" r:id="rId183"/>
    <p:sldId id="697" r:id="rId184"/>
    <p:sldId id="687" r:id="rId185"/>
    <p:sldId id="698" r:id="rId186"/>
    <p:sldId id="699" r:id="rId187"/>
    <p:sldId id="700" r:id="rId188"/>
    <p:sldId id="702" r:id="rId189"/>
    <p:sldId id="701" r:id="rId190"/>
    <p:sldId id="703" r:id="rId191"/>
    <p:sldId id="704" r:id="rId192"/>
    <p:sldId id="706" r:id="rId193"/>
    <p:sldId id="705" r:id="rId194"/>
    <p:sldId id="688" r:id="rId195"/>
    <p:sldId id="707" r:id="rId196"/>
    <p:sldId id="689" r:id="rId197"/>
    <p:sldId id="383" r:id="rId198"/>
    <p:sldId id="384" r:id="rId199"/>
    <p:sldId id="385" r:id="rId200"/>
    <p:sldId id="708" r:id="rId201"/>
    <p:sldId id="709" r:id="rId202"/>
    <p:sldId id="710" r:id="rId203"/>
    <p:sldId id="386" r:id="rId204"/>
    <p:sldId id="711" r:id="rId205"/>
    <p:sldId id="712" r:id="rId206"/>
    <p:sldId id="713" r:id="rId207"/>
    <p:sldId id="714" r:id="rId208"/>
    <p:sldId id="715" r:id="rId209"/>
    <p:sldId id="716" r:id="rId210"/>
    <p:sldId id="717" r:id="rId211"/>
    <p:sldId id="718" r:id="rId212"/>
    <p:sldId id="719" r:id="rId213"/>
    <p:sldId id="720" r:id="rId214"/>
    <p:sldId id="721" r:id="rId215"/>
    <p:sldId id="722" r:id="rId216"/>
    <p:sldId id="387" r:id="rId217"/>
    <p:sldId id="723" r:id="rId218"/>
    <p:sldId id="724" r:id="rId219"/>
    <p:sldId id="725" r:id="rId220"/>
    <p:sldId id="388" r:id="rId221"/>
    <p:sldId id="726" r:id="rId222"/>
    <p:sldId id="727" r:id="rId223"/>
    <p:sldId id="728" r:id="rId224"/>
    <p:sldId id="389" r:id="rId225"/>
    <p:sldId id="390" r:id="rId226"/>
    <p:sldId id="729" r:id="rId227"/>
    <p:sldId id="732" r:id="rId228"/>
    <p:sldId id="733" r:id="rId229"/>
    <p:sldId id="736" r:id="rId230"/>
    <p:sldId id="734" r:id="rId231"/>
    <p:sldId id="737" r:id="rId232"/>
    <p:sldId id="738" r:id="rId233"/>
    <p:sldId id="735" r:id="rId234"/>
    <p:sldId id="739" r:id="rId235"/>
    <p:sldId id="730" r:id="rId236"/>
    <p:sldId id="731" r:id="rId237"/>
    <p:sldId id="740" r:id="rId238"/>
    <p:sldId id="391" r:id="rId239"/>
    <p:sldId id="392" r:id="rId240"/>
    <p:sldId id="393" r:id="rId241"/>
    <p:sldId id="394" r:id="rId242"/>
    <p:sldId id="395" r:id="rId243"/>
    <p:sldId id="396" r:id="rId244"/>
    <p:sldId id="632" r:id="rId245"/>
    <p:sldId id="636" r:id="rId246"/>
    <p:sldId id="633" r:id="rId247"/>
    <p:sldId id="637" r:id="rId248"/>
    <p:sldId id="634" r:id="rId249"/>
    <p:sldId id="635" r:id="rId250"/>
    <p:sldId id="397" r:id="rId251"/>
    <p:sldId id="398" r:id="rId252"/>
    <p:sldId id="399" r:id="rId253"/>
    <p:sldId id="400" r:id="rId254"/>
    <p:sldId id="401" r:id="rId255"/>
    <p:sldId id="402" r:id="rId256"/>
    <p:sldId id="478" r:id="rId257"/>
    <p:sldId id="479" r:id="rId258"/>
    <p:sldId id="480" r:id="rId259"/>
    <p:sldId id="481" r:id="rId260"/>
    <p:sldId id="482" r:id="rId261"/>
    <p:sldId id="483" r:id="rId262"/>
    <p:sldId id="484" r:id="rId263"/>
    <p:sldId id="485" r:id="rId264"/>
    <p:sldId id="486" r:id="rId265"/>
    <p:sldId id="487" r:id="rId266"/>
    <p:sldId id="488" r:id="rId267"/>
    <p:sldId id="489" r:id="rId268"/>
    <p:sldId id="490" r:id="rId269"/>
    <p:sldId id="491" r:id="rId270"/>
    <p:sldId id="492" r:id="rId271"/>
    <p:sldId id="493" r:id="rId272"/>
    <p:sldId id="494" r:id="rId273"/>
    <p:sldId id="495" r:id="rId274"/>
    <p:sldId id="496" r:id="rId275"/>
    <p:sldId id="497" r:id="rId276"/>
    <p:sldId id="498" r:id="rId277"/>
    <p:sldId id="499" r:id="rId278"/>
    <p:sldId id="500" r:id="rId279"/>
    <p:sldId id="501" r:id="rId280"/>
    <p:sldId id="502" r:id="rId281"/>
    <p:sldId id="503" r:id="rId282"/>
    <p:sldId id="504" r:id="rId283"/>
    <p:sldId id="505" r:id="rId284"/>
    <p:sldId id="506" r:id="rId285"/>
    <p:sldId id="507" r:id="rId286"/>
    <p:sldId id="508" r:id="rId287"/>
    <p:sldId id="509" r:id="rId288"/>
    <p:sldId id="510" r:id="rId289"/>
    <p:sldId id="511" r:id="rId290"/>
    <p:sldId id="512" r:id="rId291"/>
    <p:sldId id="513" r:id="rId292"/>
    <p:sldId id="514" r:id="rId293"/>
    <p:sldId id="515" r:id="rId294"/>
    <p:sldId id="516" r:id="rId295"/>
    <p:sldId id="517" r:id="rId296"/>
    <p:sldId id="518" r:id="rId297"/>
    <p:sldId id="519" r:id="rId298"/>
    <p:sldId id="520" r:id="rId299"/>
    <p:sldId id="521" r:id="rId300"/>
    <p:sldId id="522" r:id="rId301"/>
    <p:sldId id="523" r:id="rId302"/>
    <p:sldId id="524" r:id="rId303"/>
    <p:sldId id="525" r:id="rId304"/>
    <p:sldId id="526" r:id="rId305"/>
    <p:sldId id="527" r:id="rId306"/>
    <p:sldId id="528" r:id="rId307"/>
    <p:sldId id="529" r:id="rId308"/>
    <p:sldId id="530" r:id="rId309"/>
    <p:sldId id="531" r:id="rId310"/>
    <p:sldId id="532" r:id="rId311"/>
    <p:sldId id="533" r:id="rId312"/>
    <p:sldId id="534" r:id="rId313"/>
    <p:sldId id="535" r:id="rId314"/>
    <p:sldId id="536" r:id="rId315"/>
    <p:sldId id="537" r:id="rId316"/>
    <p:sldId id="538" r:id="rId317"/>
    <p:sldId id="539" r:id="rId318"/>
    <p:sldId id="540" r:id="rId319"/>
    <p:sldId id="541" r:id="rId320"/>
    <p:sldId id="542" r:id="rId321"/>
    <p:sldId id="543" r:id="rId322"/>
    <p:sldId id="544" r:id="rId323"/>
    <p:sldId id="545" r:id="rId324"/>
    <p:sldId id="546" r:id="rId325"/>
    <p:sldId id="547" r:id="rId326"/>
    <p:sldId id="548" r:id="rId327"/>
    <p:sldId id="549" r:id="rId328"/>
    <p:sldId id="608" r:id="rId329"/>
    <p:sldId id="609" r:id="rId330"/>
    <p:sldId id="610" r:id="rId331"/>
    <p:sldId id="611" r:id="rId332"/>
    <p:sldId id="550" r:id="rId333"/>
    <p:sldId id="612" r:id="rId334"/>
    <p:sldId id="616" r:id="rId335"/>
    <p:sldId id="617" r:id="rId336"/>
    <p:sldId id="618" r:id="rId337"/>
    <p:sldId id="621" r:id="rId338"/>
    <p:sldId id="620" r:id="rId339"/>
    <p:sldId id="619" r:id="rId340"/>
    <p:sldId id="622" r:id="rId341"/>
    <p:sldId id="613" r:id="rId342"/>
    <p:sldId id="624" r:id="rId343"/>
    <p:sldId id="623" r:id="rId344"/>
    <p:sldId id="625" r:id="rId345"/>
    <p:sldId id="626" r:id="rId346"/>
    <p:sldId id="627" r:id="rId347"/>
    <p:sldId id="628" r:id="rId348"/>
    <p:sldId id="629" r:id="rId349"/>
    <p:sldId id="630" r:id="rId350"/>
    <p:sldId id="614" r:id="rId351"/>
    <p:sldId id="615" r:id="rId352"/>
    <p:sldId id="631" r:id="rId353"/>
    <p:sldId id="551" r:id="rId354"/>
    <p:sldId id="552" r:id="rId355"/>
    <p:sldId id="553" r:id="rId356"/>
    <p:sldId id="554" r:id="rId357"/>
    <p:sldId id="555" r:id="rId358"/>
    <p:sldId id="556" r:id="rId359"/>
    <p:sldId id="557" r:id="rId360"/>
    <p:sldId id="558" r:id="rId361"/>
    <p:sldId id="559" r:id="rId362"/>
    <p:sldId id="560" r:id="rId363"/>
    <p:sldId id="561" r:id="rId364"/>
    <p:sldId id="562" r:id="rId365"/>
    <p:sldId id="563" r:id="rId366"/>
    <p:sldId id="564" r:id="rId367"/>
    <p:sldId id="565" r:id="rId368"/>
    <p:sldId id="566" r:id="rId369"/>
    <p:sldId id="567" r:id="rId370"/>
    <p:sldId id="568" r:id="rId371"/>
    <p:sldId id="569" r:id="rId372"/>
    <p:sldId id="570" r:id="rId373"/>
    <p:sldId id="571" r:id="rId374"/>
    <p:sldId id="572" r:id="rId375"/>
    <p:sldId id="573" r:id="rId376"/>
    <p:sldId id="574" r:id="rId377"/>
    <p:sldId id="575" r:id="rId378"/>
    <p:sldId id="596" r:id="rId379"/>
    <p:sldId id="597" r:id="rId380"/>
    <p:sldId id="598" r:id="rId381"/>
    <p:sldId id="599" r:id="rId382"/>
    <p:sldId id="600" r:id="rId383"/>
    <p:sldId id="601" r:id="rId384"/>
    <p:sldId id="602" r:id="rId385"/>
    <p:sldId id="603" r:id="rId386"/>
    <p:sldId id="604" r:id="rId387"/>
    <p:sldId id="605" r:id="rId388"/>
    <p:sldId id="606" r:id="rId389"/>
    <p:sldId id="607" r:id="rId390"/>
    <p:sldId id="780" r:id="rId391"/>
    <p:sldId id="779" r:id="rId392"/>
    <p:sldId id="778" r:id="rId393"/>
    <p:sldId id="742" r:id="rId394"/>
    <p:sldId id="741" r:id="rId395"/>
    <p:sldId id="753" r:id="rId396"/>
    <p:sldId id="754" r:id="rId397"/>
    <p:sldId id="743" r:id="rId398"/>
    <p:sldId id="755" r:id="rId399"/>
    <p:sldId id="762" r:id="rId400"/>
    <p:sldId id="764" r:id="rId401"/>
    <p:sldId id="763" r:id="rId402"/>
    <p:sldId id="761" r:id="rId403"/>
    <p:sldId id="765" r:id="rId404"/>
    <p:sldId id="766" r:id="rId405"/>
    <p:sldId id="756" r:id="rId406"/>
    <p:sldId id="757" r:id="rId407"/>
    <p:sldId id="758" r:id="rId408"/>
    <p:sldId id="744" r:id="rId409"/>
    <p:sldId id="759" r:id="rId410"/>
    <p:sldId id="767" r:id="rId411"/>
    <p:sldId id="775" r:id="rId412"/>
    <p:sldId id="768" r:id="rId413"/>
    <p:sldId id="769" r:id="rId414"/>
    <p:sldId id="770" r:id="rId415"/>
    <p:sldId id="771" r:id="rId416"/>
    <p:sldId id="772" r:id="rId417"/>
    <p:sldId id="773" r:id="rId418"/>
    <p:sldId id="774" r:id="rId419"/>
    <p:sldId id="745" r:id="rId420"/>
    <p:sldId id="776" r:id="rId421"/>
    <p:sldId id="777" r:id="rId422"/>
    <p:sldId id="746" r:id="rId423"/>
    <p:sldId id="747" r:id="rId424"/>
    <p:sldId id="748" r:id="rId425"/>
    <p:sldId id="749" r:id="rId426"/>
    <p:sldId id="750" r:id="rId427"/>
    <p:sldId id="751" r:id="rId428"/>
    <p:sldId id="752" r:id="rId429"/>
    <p:sldId id="462" r:id="rId430"/>
    <p:sldId id="404" r:id="rId431"/>
    <p:sldId id="405" r:id="rId432"/>
    <p:sldId id="406" r:id="rId433"/>
    <p:sldId id="407" r:id="rId434"/>
    <p:sldId id="408" r:id="rId435"/>
    <p:sldId id="409" r:id="rId436"/>
    <p:sldId id="410" r:id="rId437"/>
    <p:sldId id="411" r:id="rId438"/>
    <p:sldId id="412" r:id="rId439"/>
    <p:sldId id="413" r:id="rId440"/>
    <p:sldId id="414" r:id="rId441"/>
    <p:sldId id="415" r:id="rId442"/>
    <p:sldId id="576" r:id="rId443"/>
    <p:sldId id="416" r:id="rId444"/>
    <p:sldId id="417" r:id="rId445"/>
    <p:sldId id="418" r:id="rId446"/>
    <p:sldId id="469" r:id="rId447"/>
    <p:sldId id="470" r:id="rId448"/>
    <p:sldId id="471" r:id="rId449"/>
    <p:sldId id="472" r:id="rId450"/>
    <p:sldId id="421" r:id="rId451"/>
    <p:sldId id="473" r:id="rId452"/>
    <p:sldId id="422" r:id="rId453"/>
    <p:sldId id="474" r:id="rId454"/>
    <p:sldId id="423" r:id="rId455"/>
    <p:sldId id="424" r:id="rId456"/>
    <p:sldId id="425" r:id="rId457"/>
    <p:sldId id="426" r:id="rId458"/>
    <p:sldId id="427" r:id="rId459"/>
    <p:sldId id="428" r:id="rId460"/>
    <p:sldId id="429" r:id="rId461"/>
    <p:sldId id="430" r:id="rId462"/>
    <p:sldId id="431" r:id="rId463"/>
    <p:sldId id="476" r:id="rId464"/>
    <p:sldId id="475" r:id="rId465"/>
    <p:sldId id="433" r:id="rId466"/>
    <p:sldId id="477" r:id="rId467"/>
    <p:sldId id="434" r:id="rId468"/>
    <p:sldId id="435" r:id="rId469"/>
    <p:sldId id="436" r:id="rId470"/>
    <p:sldId id="437" r:id="rId471"/>
    <p:sldId id="438" r:id="rId472"/>
    <p:sldId id="439" r:id="rId473"/>
    <p:sldId id="440" r:id="rId474"/>
    <p:sldId id="441" r:id="rId475"/>
    <p:sldId id="442" r:id="rId476"/>
    <p:sldId id="443" r:id="rId477"/>
    <p:sldId id="444" r:id="rId478"/>
    <p:sldId id="445" r:id="rId479"/>
    <p:sldId id="446" r:id="rId480"/>
    <p:sldId id="447" r:id="rId481"/>
    <p:sldId id="448" r:id="rId482"/>
    <p:sldId id="449" r:id="rId483"/>
    <p:sldId id="450" r:id="rId484"/>
    <p:sldId id="451" r:id="rId485"/>
    <p:sldId id="452" r:id="rId486"/>
    <p:sldId id="453" r:id="rId487"/>
    <p:sldId id="454" r:id="rId488"/>
    <p:sldId id="455" r:id="rId489"/>
    <p:sldId id="456" r:id="rId490"/>
    <p:sldId id="457" r:id="rId491"/>
    <p:sldId id="458" r:id="rId492"/>
    <p:sldId id="459" r:id="rId493"/>
    <p:sldId id="577" r:id="rId494"/>
    <p:sldId id="578" r:id="rId495"/>
    <p:sldId id="579" r:id="rId496"/>
    <p:sldId id="580" r:id="rId497"/>
    <p:sldId id="581" r:id="rId498"/>
    <p:sldId id="582" r:id="rId499"/>
    <p:sldId id="583" r:id="rId500"/>
    <p:sldId id="584" r:id="rId501"/>
    <p:sldId id="585" r:id="rId502"/>
    <p:sldId id="586" r:id="rId503"/>
    <p:sldId id="587" r:id="rId504"/>
    <p:sldId id="588" r:id="rId505"/>
    <p:sldId id="589" r:id="rId506"/>
    <p:sldId id="590" r:id="rId507"/>
    <p:sldId id="591" r:id="rId508"/>
    <p:sldId id="592" r:id="rId509"/>
    <p:sldId id="593" r:id="rId510"/>
    <p:sldId id="594" r:id="rId511"/>
    <p:sldId id="595" r:id="rId5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5915387-ECFB-44C7-AD32-CEA02DDAE453}">
          <p14:sldIdLst>
            <p14:sldId id="460"/>
            <p14:sldId id="461"/>
            <p14:sldId id="781"/>
          </p14:sldIdLst>
        </p14:section>
        <p14:section name="Intro to C# and .NET" id="{1066712D-D8BA-4DE6-9EF5-149E8B600914}">
          <p14:sldIdLst>
            <p14:sldId id="263"/>
            <p14:sldId id="264"/>
            <p14:sldId id="265"/>
            <p14:sldId id="266"/>
            <p14:sldId id="267"/>
            <p14:sldId id="268"/>
            <p14:sldId id="269"/>
            <p14:sldId id="270"/>
            <p14:sldId id="271"/>
            <p14:sldId id="272"/>
            <p14:sldId id="273"/>
            <p14:sldId id="274"/>
            <p14:sldId id="275"/>
            <p14:sldId id="463"/>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Lst>
        </p14:section>
        <p14:section name="C# Lang Basics" id="{AC8AB9C6-7578-4AA7-B257-54DEA5B15780}">
          <p14:sldIdLst>
            <p14:sldId id="319"/>
            <p14:sldId id="464"/>
            <p14:sldId id="321"/>
            <p14:sldId id="465"/>
            <p14:sldId id="466"/>
            <p14:sldId id="322"/>
            <p14:sldId id="467"/>
            <p14:sldId id="324"/>
            <p14:sldId id="325"/>
            <p14:sldId id="326"/>
            <p14:sldId id="327"/>
            <p14:sldId id="46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Lst>
        </p14:section>
        <p14:section name="C# Types" id="{1CD4DF7C-5866-4A32-835B-92A59CA26B65}">
          <p14:sldIdLst>
            <p14:sldId id="347"/>
            <p14:sldId id="348"/>
            <p14:sldId id="349"/>
            <p14:sldId id="638"/>
            <p14:sldId id="350"/>
            <p14:sldId id="351"/>
            <p14:sldId id="352"/>
            <p14:sldId id="353"/>
            <p14:sldId id="354"/>
            <p14:sldId id="355"/>
            <p14:sldId id="356"/>
            <p14:sldId id="357"/>
            <p14:sldId id="358"/>
            <p14:sldId id="639"/>
            <p14:sldId id="359"/>
            <p14:sldId id="640"/>
            <p14:sldId id="641"/>
            <p14:sldId id="642"/>
            <p14:sldId id="643"/>
            <p14:sldId id="644"/>
            <p14:sldId id="360"/>
            <p14:sldId id="645"/>
            <p14:sldId id="361"/>
            <p14:sldId id="362"/>
            <p14:sldId id="363"/>
            <p14:sldId id="364"/>
            <p14:sldId id="674"/>
            <p14:sldId id="675"/>
            <p14:sldId id="676"/>
            <p14:sldId id="365"/>
            <p14:sldId id="366"/>
            <p14:sldId id="367"/>
            <p14:sldId id="368"/>
            <p14:sldId id="369"/>
            <p14:sldId id="370"/>
            <p14:sldId id="371"/>
            <p14:sldId id="653"/>
            <p14:sldId id="654"/>
            <p14:sldId id="657"/>
            <p14:sldId id="658"/>
            <p14:sldId id="659"/>
            <p14:sldId id="660"/>
            <p14:sldId id="661"/>
            <p14:sldId id="655"/>
            <p14:sldId id="656"/>
            <p14:sldId id="662"/>
            <p14:sldId id="664"/>
            <p14:sldId id="663"/>
            <p14:sldId id="665"/>
            <p14:sldId id="666"/>
            <p14:sldId id="667"/>
            <p14:sldId id="669"/>
            <p14:sldId id="668"/>
            <p14:sldId id="372"/>
            <p14:sldId id="373"/>
            <p14:sldId id="374"/>
            <p14:sldId id="375"/>
            <p14:sldId id="646"/>
            <p14:sldId id="647"/>
            <p14:sldId id="648"/>
            <p14:sldId id="649"/>
            <p14:sldId id="651"/>
            <p14:sldId id="650"/>
            <p14:sldId id="652"/>
            <p14:sldId id="670"/>
            <p14:sldId id="671"/>
            <p14:sldId id="376"/>
            <p14:sldId id="377"/>
            <p14:sldId id="378"/>
            <p14:sldId id="379"/>
            <p14:sldId id="380"/>
            <p14:sldId id="381"/>
            <p14:sldId id="382"/>
            <p14:sldId id="672"/>
            <p14:sldId id="673"/>
            <p14:sldId id="690"/>
            <p14:sldId id="677"/>
            <p14:sldId id="681"/>
            <p14:sldId id="682"/>
            <p14:sldId id="678"/>
            <p14:sldId id="679"/>
            <p14:sldId id="680"/>
            <p14:sldId id="692"/>
            <p14:sldId id="691"/>
            <p14:sldId id="693"/>
            <p14:sldId id="694"/>
            <p14:sldId id="683"/>
            <p14:sldId id="695"/>
            <p14:sldId id="684"/>
            <p14:sldId id="685"/>
            <p14:sldId id="686"/>
            <p14:sldId id="696"/>
            <p14:sldId id="697"/>
            <p14:sldId id="687"/>
            <p14:sldId id="698"/>
            <p14:sldId id="699"/>
            <p14:sldId id="700"/>
            <p14:sldId id="702"/>
            <p14:sldId id="701"/>
            <p14:sldId id="703"/>
            <p14:sldId id="704"/>
            <p14:sldId id="706"/>
            <p14:sldId id="705"/>
            <p14:sldId id="688"/>
            <p14:sldId id="707"/>
            <p14:sldId id="689"/>
          </p14:sldIdLst>
        </p14:section>
        <p14:section name="Advanced C#" id="{7A5BD2A3-1EF3-4D26-A63A-61E73D4F7C7A}">
          <p14:sldIdLst>
            <p14:sldId id="383"/>
            <p14:sldId id="384"/>
            <p14:sldId id="385"/>
            <p14:sldId id="708"/>
            <p14:sldId id="709"/>
            <p14:sldId id="710"/>
            <p14:sldId id="386"/>
            <p14:sldId id="711"/>
            <p14:sldId id="712"/>
            <p14:sldId id="713"/>
            <p14:sldId id="714"/>
            <p14:sldId id="715"/>
            <p14:sldId id="716"/>
            <p14:sldId id="717"/>
            <p14:sldId id="718"/>
            <p14:sldId id="719"/>
            <p14:sldId id="720"/>
            <p14:sldId id="721"/>
            <p14:sldId id="722"/>
            <p14:sldId id="387"/>
            <p14:sldId id="723"/>
            <p14:sldId id="724"/>
            <p14:sldId id="725"/>
            <p14:sldId id="388"/>
            <p14:sldId id="726"/>
            <p14:sldId id="727"/>
            <p14:sldId id="728"/>
            <p14:sldId id="389"/>
            <p14:sldId id="390"/>
            <p14:sldId id="729"/>
            <p14:sldId id="732"/>
            <p14:sldId id="733"/>
            <p14:sldId id="736"/>
            <p14:sldId id="734"/>
            <p14:sldId id="737"/>
            <p14:sldId id="738"/>
            <p14:sldId id="735"/>
            <p14:sldId id="739"/>
            <p14:sldId id="730"/>
            <p14:sldId id="731"/>
            <p14:sldId id="740"/>
            <p14:sldId id="391"/>
            <p14:sldId id="392"/>
            <p14:sldId id="393"/>
            <p14:sldId id="394"/>
            <p14:sldId id="395"/>
            <p14:sldId id="396"/>
            <p14:sldId id="632"/>
            <p14:sldId id="636"/>
            <p14:sldId id="633"/>
            <p14:sldId id="637"/>
            <p14:sldId id="634"/>
            <p14:sldId id="635"/>
            <p14:sldId id="397"/>
            <p14:sldId id="398"/>
            <p14:sldId id="399"/>
            <p14:sldId id="400"/>
            <p14:sldId id="401"/>
            <p14:sldId id="402"/>
          </p14:sldIdLst>
        </p14:section>
        <p14:section name="Framework Overview" id="{E4037AD5-2E33-42BF-B198-8E3A63653FBA}">
          <p14:sldIdLst>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Lst>
        </p14:section>
        <p14:section name="Framework Fundamentals" id="{D089AB8D-AF3E-4312-A92C-98175B1862F2}">
          <p14:sldIdLst>
            <p14:sldId id="526"/>
            <p14:sldId id="527"/>
            <p14:sldId id="528"/>
            <p14:sldId id="529"/>
            <p14:sldId id="530"/>
            <p14:sldId id="531"/>
            <p14:sldId id="532"/>
            <p14:sldId id="533"/>
            <p14:sldId id="534"/>
            <p14:sldId id="535"/>
            <p14:sldId id="536"/>
            <p14:sldId id="537"/>
            <p14:sldId id="538"/>
            <p14:sldId id="539"/>
            <p14:sldId id="540"/>
          </p14:sldIdLst>
        </p14:section>
        <p14:section name="Collections" id="{2315671E-1FA2-45E6-9349-0BED11926D2A}">
          <p14:sldIdLst>
            <p14:sldId id="541"/>
            <p14:sldId id="542"/>
            <p14:sldId id="543"/>
            <p14:sldId id="544"/>
          </p14:sldIdLst>
        </p14:section>
        <p14:section name="LINQ Queries" id="{965925A2-20BA-47A1-B595-7F5EB915098C}">
          <p14:sldIdLst>
            <p14:sldId id="545"/>
            <p14:sldId id="546"/>
            <p14:sldId id="547"/>
            <p14:sldId id="548"/>
            <p14:sldId id="549"/>
            <p14:sldId id="608"/>
            <p14:sldId id="609"/>
            <p14:sldId id="610"/>
            <p14:sldId id="611"/>
            <p14:sldId id="550"/>
            <p14:sldId id="612"/>
            <p14:sldId id="616"/>
            <p14:sldId id="617"/>
            <p14:sldId id="618"/>
            <p14:sldId id="621"/>
            <p14:sldId id="620"/>
            <p14:sldId id="619"/>
            <p14:sldId id="622"/>
            <p14:sldId id="613"/>
            <p14:sldId id="624"/>
            <p14:sldId id="623"/>
            <p14:sldId id="625"/>
            <p14:sldId id="626"/>
            <p14:sldId id="627"/>
            <p14:sldId id="628"/>
            <p14:sldId id="629"/>
            <p14:sldId id="630"/>
            <p14:sldId id="614"/>
            <p14:sldId id="615"/>
            <p14:sldId id="631"/>
            <p14:sldId id="551"/>
            <p14:sldId id="552"/>
            <p14:sldId id="553"/>
            <p14:sldId id="554"/>
            <p14:sldId id="555"/>
            <p14:sldId id="556"/>
            <p14:sldId id="557"/>
            <p14:sldId id="558"/>
          </p14:sldIdLst>
        </p14:section>
        <p14:section name="LINQ Operators" id="{256E8BFA-F585-480A-A5AD-7B538A3A9E2C}">
          <p14:sldIdLst>
            <p14:sldId id="559"/>
            <p14:sldId id="560"/>
            <p14:sldId id="561"/>
            <p14:sldId id="562"/>
            <p14:sldId id="563"/>
            <p14:sldId id="564"/>
            <p14:sldId id="565"/>
            <p14:sldId id="566"/>
            <p14:sldId id="567"/>
            <p14:sldId id="568"/>
            <p14:sldId id="569"/>
            <p14:sldId id="570"/>
            <p14:sldId id="571"/>
            <p14:sldId id="572"/>
            <p14:sldId id="573"/>
            <p14:sldId id="574"/>
          </p14:sldIdLst>
        </p14:section>
        <p14:section name="LINQ to XML" id="{C8BF4A93-DCE4-4231-807D-575E8A9AD49A}">
          <p14:sldIdLst/>
        </p14:section>
        <p14:section name="Other XML Technologies" id="{7B384815-629F-49F0-A0B3-A2BB1E83D662}">
          <p14:sldIdLst/>
        </p14:section>
        <p14:section name="Disposal and Garbage Collection" id="{375F9EC4-E415-4871-AB83-38C9FEC4EE0E}">
          <p14:sldIdLst/>
        </p14:section>
        <p14:section name="Diagnostics" id="{4F6CB70A-2370-4FFB-9BFB-BD268341372E}">
          <p14:sldIdLst>
            <p14:sldId id="575"/>
          </p14:sldIdLst>
        </p14:section>
        <p14:section name="Concurrency and Asynchrony" id="{ABBBCDC6-0429-4839-BD2C-72D8322D2622}">
          <p14:sldIdLst>
            <p14:sldId id="596"/>
            <p14:sldId id="597"/>
            <p14:sldId id="598"/>
            <p14:sldId id="599"/>
            <p14:sldId id="600"/>
            <p14:sldId id="601"/>
            <p14:sldId id="602"/>
            <p14:sldId id="603"/>
            <p14:sldId id="604"/>
            <p14:sldId id="605"/>
            <p14:sldId id="606"/>
            <p14:sldId id="607"/>
          </p14:sldIdLst>
        </p14:section>
        <p14:section name="Streams and I/O" id="{109B798B-B9CE-4AE6-9F52-31362E0479AC}">
          <p14:sldIdLst>
            <p14:sldId id="780"/>
          </p14:sldIdLst>
        </p14:section>
        <p14:section name="Networking" id="{7ACA3EB6-1A67-49A9-93B2-969DA55AD8DF}">
          <p14:sldIdLst>
            <p14:sldId id="779"/>
          </p14:sldIdLst>
        </p14:section>
        <p14:section name="Serialization" id="{654DB555-6FA2-4BFF-952E-52A369AF93C3}">
          <p14:sldIdLst>
            <p14:sldId id="778"/>
          </p14:sldIdLst>
        </p14:section>
        <p14:section name="Assemblies" id="{44975FAA-C838-4A9B-8E7E-1AFE06C6F78A}">
          <p14:sldIdLst/>
        </p14:section>
        <p14:section name="Reflection and Metadata" id="{E4B9EC5A-972F-40E2-AC50-9501D5523011}">
          <p14:sldIdLst>
            <p14:sldId id="742"/>
            <p14:sldId id="741"/>
            <p14:sldId id="753"/>
            <p14:sldId id="754"/>
            <p14:sldId id="743"/>
            <p14:sldId id="755"/>
            <p14:sldId id="762"/>
            <p14:sldId id="764"/>
            <p14:sldId id="763"/>
            <p14:sldId id="761"/>
            <p14:sldId id="765"/>
            <p14:sldId id="766"/>
            <p14:sldId id="756"/>
            <p14:sldId id="757"/>
            <p14:sldId id="758"/>
            <p14:sldId id="744"/>
            <p14:sldId id="759"/>
            <p14:sldId id="767"/>
            <p14:sldId id="775"/>
            <p14:sldId id="768"/>
            <p14:sldId id="769"/>
            <p14:sldId id="770"/>
            <p14:sldId id="771"/>
            <p14:sldId id="772"/>
            <p14:sldId id="773"/>
            <p14:sldId id="774"/>
            <p14:sldId id="745"/>
            <p14:sldId id="776"/>
            <p14:sldId id="777"/>
            <p14:sldId id="746"/>
            <p14:sldId id="747"/>
            <p14:sldId id="748"/>
            <p14:sldId id="749"/>
            <p14:sldId id="750"/>
            <p14:sldId id="751"/>
            <p14:sldId id="752"/>
          </p14:sldIdLst>
        </p14:section>
        <p14:section name="Dynamic Programming" id="{F19B55C4-6751-42EB-8894-9ACAA268A776}">
          <p14:sldIdLst/>
        </p14:section>
        <p14:section name="Security" id="{87F5EC71-9FA8-4817-85C9-3C9E183353AD}">
          <p14:sldIdLst/>
        </p14:section>
        <p14:section name="Advanced Threading" id="{C3BDC1CB-17D2-4BC9-B068-E9F7B5FFA6D0}">
          <p14:sldIdLst/>
        </p14:section>
        <p14:section name="Parallel Programming" id="{2D96AEDF-F7FA-422D-B0A1-7B96CCB06E5A}">
          <p14:sldIdLst/>
        </p14:section>
        <p14:section name="Application Domains" id="{336AA2A3-1CB0-4E3F-BCCE-8EB2FE1E63DC}">
          <p14:sldIdLst/>
        </p14:section>
        <p14:section name="Native and COM Interoperability" id="{6C13CADD-BDB3-4184-905C-C3600A683083}">
          <p14:sldIdLst/>
        </p14:section>
        <p14:section name="Regular Expressions" id="{3804C29B-7C9B-485B-B0E9-B1E9A996816D}">
          <p14:sldIdLst/>
        </p14:section>
        <p14:section name="The Roslyn Compiler" id="{B00F9379-F5D2-462C-B061-FB980911D5FA}">
          <p14:sldIdLst/>
        </p14:section>
        <p14:section name="Appendix Section" id="{1DECB75A-8EDD-4C3F-81D1-9C0C13142A21}">
          <p14:sldIdLst>
            <p14:sldId id="462"/>
            <p14:sldId id="404"/>
            <p14:sldId id="405"/>
            <p14:sldId id="406"/>
            <p14:sldId id="407"/>
            <p14:sldId id="408"/>
            <p14:sldId id="409"/>
            <p14:sldId id="410"/>
            <p14:sldId id="411"/>
            <p14:sldId id="412"/>
            <p14:sldId id="413"/>
            <p14:sldId id="414"/>
            <p14:sldId id="415"/>
            <p14:sldId id="576"/>
            <p14:sldId id="416"/>
            <p14:sldId id="417"/>
            <p14:sldId id="418"/>
            <p14:sldId id="469"/>
            <p14:sldId id="470"/>
            <p14:sldId id="471"/>
            <p14:sldId id="472"/>
            <p14:sldId id="421"/>
            <p14:sldId id="473"/>
            <p14:sldId id="422"/>
            <p14:sldId id="474"/>
            <p14:sldId id="423"/>
            <p14:sldId id="424"/>
            <p14:sldId id="425"/>
            <p14:sldId id="426"/>
            <p14:sldId id="427"/>
            <p14:sldId id="428"/>
            <p14:sldId id="429"/>
            <p14:sldId id="430"/>
            <p14:sldId id="431"/>
            <p14:sldId id="476"/>
            <p14:sldId id="475"/>
            <p14:sldId id="433"/>
            <p14:sldId id="477"/>
            <p14:sldId id="434"/>
            <p14:sldId id="435"/>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8" autoAdjust="0"/>
    <p:restoredTop sz="96552" autoAdjust="0"/>
  </p:normalViewPr>
  <p:slideViewPr>
    <p:cSldViewPr snapToGrid="0">
      <p:cViewPr varScale="1">
        <p:scale>
          <a:sx n="98" d="100"/>
          <a:sy n="98" d="100"/>
        </p:scale>
        <p:origin x="102" y="408"/>
      </p:cViewPr>
      <p:guideLst/>
    </p:cSldViewPr>
  </p:slideViewPr>
  <p:notesTextViewPr>
    <p:cViewPr>
      <p:scale>
        <a:sx n="1" d="1"/>
        <a:sy n="1" d="1"/>
      </p:scale>
      <p:origin x="0" y="0"/>
    </p:cViewPr>
  </p:notesTextViewPr>
  <p:notesViewPr>
    <p:cSldViewPr snapToGrid="0">
      <p:cViewPr varScale="1">
        <p:scale>
          <a:sx n="89" d="100"/>
          <a:sy n="89" d="100"/>
        </p:scale>
        <p:origin x="2664" y="7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notesMaster" Target="notesMasters/notesMaster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presProps" Target="presProps.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theme" Target="theme/theme1.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handoutMaster" Target="handoutMasters/handoutMaster1.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viewProps" Target="viewProps.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tableStyles" Target="tableStyles.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EC4635-6F5E-4666-8F94-B9534AA1A9C7}" type="datetimeFigureOut">
              <a:rPr lang="en-US" smtClean="0"/>
              <a:t>6/19/2018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2E8E4F-ACCA-42C3-801C-D4FC6701FF6D}" type="slidenum">
              <a:rPr lang="en-US" smtClean="0"/>
              <a:t>‹#›</a:t>
            </a:fld>
            <a:endParaRPr lang="en-US"/>
          </a:p>
        </p:txBody>
      </p:sp>
    </p:spTree>
    <p:extLst>
      <p:ext uri="{BB962C8B-B14F-4D97-AF65-F5344CB8AC3E}">
        <p14:creationId xmlns:p14="http://schemas.microsoft.com/office/powerpoint/2010/main" val="2956425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F9719-28BC-48F1-B370-6FDEB7699C57}" type="datetimeFigureOut">
              <a:rPr lang="en-US" smtClean="0"/>
              <a:t>6/19/2018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CF1E86-D5E4-4C84-9639-61CB8D4DBCAC}" type="slidenum">
              <a:rPr lang="en-US" smtClean="0"/>
              <a:t>‹#›</a:t>
            </a:fld>
            <a:endParaRPr lang="en-US"/>
          </a:p>
        </p:txBody>
      </p:sp>
    </p:spTree>
    <p:extLst>
      <p:ext uri="{BB962C8B-B14F-4D97-AF65-F5344CB8AC3E}">
        <p14:creationId xmlns:p14="http://schemas.microsoft.com/office/powerpoint/2010/main" val="2014454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12" name="Text Placeholder 11"/>
          <p:cNvSpPr>
            <a:spLocks noGrp="1"/>
          </p:cNvSpPr>
          <p:nvPr>
            <p:ph type="body" sz="quarter" idx="13" hasCustomPrompt="1"/>
          </p:nvPr>
        </p:nvSpPr>
        <p:spPr>
          <a:xfrm>
            <a:off x="334534" y="702614"/>
            <a:ext cx="11521440" cy="2377440"/>
          </a:xfrm>
          <a:prstGeom prst="rect">
            <a:avLst/>
          </a:prstGeom>
        </p:spPr>
        <p:txBody>
          <a:bodyPr anchor="b" anchorCtr="0"/>
          <a:lstStyle>
            <a:lvl1pPr marL="0" indent="0">
              <a:buNone/>
              <a:defRPr sz="7200">
                <a:latin typeface="Gill Sans MT (Headings)"/>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a:t>
            </a:r>
            <a:endParaRPr lang="en-US" dirty="0"/>
          </a:p>
        </p:txBody>
      </p:sp>
      <p:sp>
        <p:nvSpPr>
          <p:cNvPr id="14" name="Subtitle 2"/>
          <p:cNvSpPr txBox="1">
            <a:spLocks/>
          </p:cNvSpPr>
          <p:nvPr userDrawn="1"/>
        </p:nvSpPr>
        <p:spPr>
          <a:xfrm>
            <a:off x="334534" y="3252175"/>
            <a:ext cx="5486400" cy="10974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ct val="30000"/>
              </a:spcBef>
              <a:buFont typeface="Arial" panose="020B0604020202020204" pitchFamily="34" charset="0"/>
              <a:buNone/>
              <a:defRPr sz="2400" kern="1200">
                <a:solidFill>
                  <a:schemeClr val="accent2">
                    <a:lumMod val="50000"/>
                  </a:schemeClr>
                </a:solidFill>
                <a:latin typeface="+mn-lt"/>
                <a:ea typeface="+mn-ea"/>
                <a:cs typeface="+mn-cs"/>
              </a:defRPr>
            </a:lvl1pPr>
            <a:lvl2pPr marL="457200" indent="0" algn="ctr" defTabSz="914400" rtl="0" eaLnBrk="1" latinLnBrk="0" hangingPunct="1">
              <a:lnSpc>
                <a:spcPct val="90000"/>
              </a:lnSpc>
              <a:spcBef>
                <a:spcPct val="300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smtClean="0">
                <a:ln>
                  <a:noFill/>
                </a:ln>
                <a:solidFill>
                  <a:srgbClr val="ED7D31">
                    <a:lumMod val="50000"/>
                  </a:srgbClr>
                </a:solidFill>
                <a:effectLst/>
                <a:uLnTx/>
                <a:uFillTx/>
                <a:latin typeface="Gill Sans MT" panose="020B0502020104020203"/>
                <a:ea typeface="+mn-ea"/>
                <a:cs typeface="+mn-cs"/>
              </a:rPr>
              <a:t>	</a:t>
            </a:r>
            <a:r>
              <a:rPr kumimoji="0" lang="en-US" sz="2400" b="0" i="0" u="none" strike="noStrike" kern="1200" cap="none" spc="0" normalizeH="0" baseline="0" noProof="0" dirty="0" smtClean="0">
                <a:ln>
                  <a:noFill/>
                </a:ln>
                <a:solidFill>
                  <a:srgbClr val="0070C0"/>
                </a:solidFill>
                <a:effectLst/>
                <a:uLnTx/>
                <a:uFillTx/>
                <a:latin typeface="+mn-lt"/>
                <a:ea typeface="+mn-ea"/>
                <a:cs typeface="+mn-cs"/>
              </a:rPr>
              <a:t>- Govardhan Reddy D N</a:t>
            </a:r>
          </a:p>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smtClean="0">
                <a:ln>
                  <a:noFill/>
                </a:ln>
                <a:solidFill>
                  <a:srgbClr val="ED7D31">
                    <a:lumMod val="50000"/>
                  </a:srgbClr>
                </a:solidFill>
                <a:effectLst/>
                <a:uLnTx/>
                <a:uFillTx/>
                <a:latin typeface="Gill Sans MT" panose="020B0502020104020203"/>
                <a:ea typeface="+mn-ea"/>
                <a:cs typeface="+mn-cs"/>
              </a:rPr>
              <a:t>			</a:t>
            </a:r>
            <a:r>
              <a:rPr kumimoji="0" lang="en-US" sz="1800" b="0" i="0" u="none" strike="noStrike" kern="1200" cap="none" spc="0" normalizeH="0" baseline="0" noProof="0" dirty="0" smtClean="0">
                <a:ln>
                  <a:noFill/>
                </a:ln>
                <a:solidFill>
                  <a:srgbClr val="3F1779"/>
                </a:solidFill>
                <a:effectLst/>
                <a:uLnTx/>
                <a:uFillTx/>
                <a:latin typeface="Brush Script MT" panose="03060802040406070304" pitchFamily="66" charset="0"/>
                <a:ea typeface="+mn-ea"/>
                <a:cs typeface="+mn-cs"/>
              </a:rPr>
              <a:t>Royal Sapphire Edu</a:t>
            </a:r>
            <a:endParaRPr kumimoji="0" lang="en-US" sz="1800" b="0" i="0" u="none" strike="noStrike" kern="1200" cap="none" spc="0" normalizeH="0" baseline="0" noProof="0" dirty="0">
              <a:ln>
                <a:noFill/>
              </a:ln>
              <a:solidFill>
                <a:srgbClr val="3F1779"/>
              </a:solidFill>
              <a:effectLst/>
              <a:uLnTx/>
              <a:uFillTx/>
              <a:latin typeface="Brush Script MT" panose="03060802040406070304" pitchFamily="66" charset="0"/>
              <a:ea typeface="+mn-ea"/>
              <a:cs typeface="+mn-cs"/>
            </a:endParaRPr>
          </a:p>
        </p:txBody>
      </p:sp>
      <p:sp>
        <p:nvSpPr>
          <p:cNvPr id="30"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02 Jan 2018</a:t>
            </a:r>
            <a:endParaRPr lang="en-US" dirty="0"/>
          </a:p>
        </p:txBody>
      </p:sp>
      <p:sp>
        <p:nvSpPr>
          <p:cNvPr id="32"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73718873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ppendix Layout">
    <p:spTree>
      <p:nvGrpSpPr>
        <p:cNvPr id="1" name=""/>
        <p:cNvGrpSpPr/>
        <p:nvPr/>
      </p:nvGrpSpPr>
      <p:grpSpPr>
        <a:xfrm>
          <a:off x="0" y="0"/>
          <a:ext cx="0" cy="0"/>
          <a:chOff x="0" y="0"/>
          <a:chExt cx="0" cy="0"/>
        </a:xfrm>
      </p:grpSpPr>
      <p:sp>
        <p:nvSpPr>
          <p:cNvPr id="7" name="Title 1"/>
          <p:cNvSpPr txBox="1">
            <a:spLocks/>
          </p:cNvSpPr>
          <p:nvPr userDrawn="1"/>
        </p:nvSpPr>
        <p:spPr>
          <a:xfrm>
            <a:off x="152400" y="106946"/>
            <a:ext cx="914400" cy="64008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8" name="Title 1"/>
          <p:cNvSpPr txBox="1">
            <a:spLocks/>
          </p:cNvSpPr>
          <p:nvPr userDrawn="1"/>
        </p:nvSpPr>
        <p:spPr>
          <a:xfrm rot="16200000">
            <a:off x="6162675" y="-4903203"/>
            <a:ext cx="914400" cy="109347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2" name="TextBox 1"/>
          <p:cNvSpPr txBox="1"/>
          <p:nvPr userDrawn="1"/>
        </p:nvSpPr>
        <p:spPr>
          <a:xfrm>
            <a:off x="1152525" y="1101533"/>
            <a:ext cx="5469465" cy="1378331"/>
          </a:xfrm>
          <a:prstGeom prst="rect">
            <a:avLst/>
          </a:prstGeom>
        </p:spPr>
        <p:txBody>
          <a:bodyPr>
            <a:normAutofit/>
          </a:bodyPr>
          <a:lstStyle>
            <a:lvl1pPr>
              <a:lnSpc>
                <a:spcPct val="90000"/>
              </a:lnSpc>
              <a:spcBef>
                <a:spcPct val="0"/>
              </a:spcBef>
              <a:buNone/>
              <a:defRPr sz="8000">
                <a:latin typeface="+mj-lt"/>
                <a:ea typeface="+mj-ea"/>
                <a:cs typeface="+mj-cs"/>
              </a:defRPr>
            </a:lvl1pPr>
          </a:lstStyle>
          <a:p>
            <a:pPr lvl="0"/>
            <a:r>
              <a:rPr lang="en-US" dirty="0" smtClean="0"/>
              <a:t>Appendix</a:t>
            </a:r>
            <a:endParaRPr lang="en-US" dirty="0"/>
          </a:p>
        </p:txBody>
      </p:sp>
      <p:sp>
        <p:nvSpPr>
          <p:cNvPr id="22"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02 Jan 2018</a:t>
            </a:r>
            <a:endParaRPr lang="en-US" dirty="0"/>
          </a:p>
        </p:txBody>
      </p:sp>
      <p:sp>
        <p:nvSpPr>
          <p:cNvPr id="24"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23720545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EBBABC8-77CB-42D0-8117-8FAD2EA487F2}" type="datetime3">
              <a:rPr lang="en-US" smtClean="0"/>
              <a:t>19 June 2018</a:t>
            </a:fld>
            <a:endParaRPr lang="en-US" dirty="0"/>
          </a:p>
        </p:txBody>
      </p:sp>
      <p:sp>
        <p:nvSpPr>
          <p:cNvPr id="4" name="Slide Number Placeholder 3"/>
          <p:cNvSpPr>
            <a:spLocks noGrp="1"/>
          </p:cNvSpPr>
          <p:nvPr>
            <p:ph type="sldNum" sz="quarter" idx="11"/>
          </p:nvPr>
        </p:nvSpPr>
        <p:spPr/>
        <p:txBody>
          <a:bodyPr/>
          <a:lstStyle/>
          <a:p>
            <a:fld id="{F1012999-1CD9-4014-B1C6-70315F8BBED0}" type="slidenum">
              <a:rPr lang="en-US" smtClean="0"/>
              <a:pPr/>
              <a:t>‹#›</a:t>
            </a:fld>
            <a:endParaRPr lang="en-US" dirty="0"/>
          </a:p>
        </p:txBody>
      </p:sp>
      <p:sp>
        <p:nvSpPr>
          <p:cNvPr id="5" name="Title 1"/>
          <p:cNvSpPr txBox="1">
            <a:spLocks/>
          </p:cNvSpPr>
          <p:nvPr userDrawn="1"/>
        </p:nvSpPr>
        <p:spPr>
          <a:xfrm>
            <a:off x="152400" y="106946"/>
            <a:ext cx="914400" cy="64008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6" name="Title 1"/>
          <p:cNvSpPr txBox="1">
            <a:spLocks/>
          </p:cNvSpPr>
          <p:nvPr userDrawn="1"/>
        </p:nvSpPr>
        <p:spPr>
          <a:xfrm rot="16200000">
            <a:off x="6162675" y="-4903203"/>
            <a:ext cx="914400" cy="109347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Tree>
    <p:extLst>
      <p:ext uri="{BB962C8B-B14F-4D97-AF65-F5344CB8AC3E}">
        <p14:creationId xmlns:p14="http://schemas.microsoft.com/office/powerpoint/2010/main" val="441309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Layout">
    <p:spTree>
      <p:nvGrpSpPr>
        <p:cNvPr id="1" name=""/>
        <p:cNvGrpSpPr/>
        <p:nvPr/>
      </p:nvGrpSpPr>
      <p:grpSpPr>
        <a:xfrm>
          <a:off x="0" y="0"/>
          <a:ext cx="0" cy="0"/>
          <a:chOff x="0" y="0"/>
          <a:chExt cx="0" cy="0"/>
        </a:xfrm>
      </p:grpSpPr>
      <p:sp>
        <p:nvSpPr>
          <p:cNvPr id="7" name="Title 1"/>
          <p:cNvSpPr txBox="1">
            <a:spLocks/>
          </p:cNvSpPr>
          <p:nvPr userDrawn="1"/>
        </p:nvSpPr>
        <p:spPr>
          <a:xfrm>
            <a:off x="152400" y="106946"/>
            <a:ext cx="914400" cy="64008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8" name="Title 1"/>
          <p:cNvSpPr txBox="1">
            <a:spLocks/>
          </p:cNvSpPr>
          <p:nvPr userDrawn="1"/>
        </p:nvSpPr>
        <p:spPr>
          <a:xfrm rot="16200000">
            <a:off x="6162675" y="-4903203"/>
            <a:ext cx="914400" cy="109347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15" name="Text Placeholder 14"/>
          <p:cNvSpPr>
            <a:spLocks noGrp="1"/>
          </p:cNvSpPr>
          <p:nvPr>
            <p:ph type="body" sz="quarter" idx="13" hasCustomPrompt="1"/>
          </p:nvPr>
        </p:nvSpPr>
        <p:spPr>
          <a:xfrm>
            <a:off x="1152525" y="1104900"/>
            <a:ext cx="7677150" cy="1371600"/>
          </a:xfrm>
          <a:prstGeom prst="rect">
            <a:avLst/>
          </a:prstGeom>
        </p:spPr>
        <p:txBody>
          <a:bodyPr anchor="b" anchorCtr="0"/>
          <a:lstStyle>
            <a:lvl1pPr marL="0" indent="0">
              <a:buNone/>
              <a:defRPr sz="8000">
                <a:latin typeface="+mj-lt"/>
              </a:defRPr>
            </a:lvl1pPr>
          </a:lstStyle>
          <a:p>
            <a:pPr lvl="0"/>
            <a:r>
              <a:rPr lang="en-US" dirty="0" smtClean="0"/>
              <a:t>Title</a:t>
            </a:r>
            <a:endParaRPr lang="en-US" dirty="0"/>
          </a:p>
        </p:txBody>
      </p:sp>
      <p:sp>
        <p:nvSpPr>
          <p:cNvPr id="17" name="Text Placeholder 16"/>
          <p:cNvSpPr>
            <a:spLocks noGrp="1"/>
          </p:cNvSpPr>
          <p:nvPr>
            <p:ph type="body" sz="quarter" idx="14" hasCustomPrompt="1"/>
          </p:nvPr>
        </p:nvSpPr>
        <p:spPr>
          <a:xfrm>
            <a:off x="2762250" y="2556686"/>
            <a:ext cx="4114799" cy="36576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0000"/>
                </a:solidFill>
                <a:effectLst/>
                <a:uLnTx/>
                <a:uFillTx/>
                <a:latin typeface="Gill Sans MT" panose="020B0502020104020203"/>
                <a:ea typeface="+mn-ea"/>
                <a:cs typeface="+mn-cs"/>
              </a:rPr>
              <a:t>Book Name</a:t>
            </a:r>
            <a:r>
              <a:rPr kumimoji="0" lang="en-US" sz="1800" b="0" i="0" u="none" strike="noStrike" kern="1200" cap="none" spc="0" normalizeH="0" baseline="0" noProof="0" dirty="0" smtClean="0">
                <a:ln>
                  <a:noFill/>
                </a:ln>
                <a:solidFill>
                  <a:prstClr val="black"/>
                </a:solidFill>
                <a:effectLst/>
                <a:uLnTx/>
                <a:uFillTx/>
                <a:latin typeface="Gill Sans MT" panose="020B0502020104020203"/>
                <a:ea typeface="+mn-ea"/>
                <a:cs typeface="+mn-cs"/>
              </a:rPr>
              <a:t> </a:t>
            </a:r>
          </a:p>
        </p:txBody>
      </p:sp>
      <p:sp>
        <p:nvSpPr>
          <p:cNvPr id="18" name="Text Placeholder 16"/>
          <p:cNvSpPr>
            <a:spLocks noGrp="1"/>
          </p:cNvSpPr>
          <p:nvPr>
            <p:ph type="body" sz="quarter" idx="15" hasCustomPrompt="1"/>
          </p:nvPr>
        </p:nvSpPr>
        <p:spPr>
          <a:xfrm>
            <a:off x="2762250" y="2925811"/>
            <a:ext cx="4114799" cy="36576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0000"/>
                </a:solidFill>
                <a:effectLst/>
                <a:uLnTx/>
                <a:uFillTx/>
                <a:latin typeface="Gill Sans MT" panose="020B0502020104020203"/>
                <a:ea typeface="+mn-ea"/>
                <a:cs typeface="+mn-cs"/>
              </a:rPr>
              <a:t>Book Source</a:t>
            </a:r>
            <a:endParaRPr kumimoji="0" lang="en-US" sz="1800" b="0" i="0" u="none" strike="noStrike" kern="1200" cap="none" spc="0" normalizeH="0" baseline="0" noProof="0" dirty="0" smtClean="0">
              <a:ln>
                <a:noFill/>
              </a:ln>
              <a:solidFill>
                <a:prstClr val="black"/>
              </a:solidFill>
              <a:effectLst/>
              <a:uLnTx/>
              <a:uFillTx/>
              <a:latin typeface="Gill Sans MT" panose="020B0502020104020203"/>
              <a:ea typeface="+mn-ea"/>
              <a:cs typeface="+mn-cs"/>
            </a:endParaRPr>
          </a:p>
        </p:txBody>
      </p:sp>
      <p:sp>
        <p:nvSpPr>
          <p:cNvPr id="19" name="TextBox 18"/>
          <p:cNvSpPr txBox="1"/>
          <p:nvPr userDrawn="1"/>
        </p:nvSpPr>
        <p:spPr>
          <a:xfrm>
            <a:off x="1152524" y="2552907"/>
            <a:ext cx="1600201" cy="369332"/>
          </a:xfrm>
          <a:prstGeom prst="rect">
            <a:avLst/>
          </a:prstGeom>
          <a:noFill/>
          <a:ln>
            <a:solidFill>
              <a:srgbClr val="3F1779"/>
            </a:solidFill>
          </a:ln>
        </p:spPr>
        <p:txBody>
          <a:bodyPr wrap="square" rtlCol="0">
            <a:spAutoFit/>
          </a:bodyPr>
          <a:lstStyle/>
          <a:p>
            <a:r>
              <a:rPr lang="en-US" dirty="0" smtClean="0">
                <a:solidFill>
                  <a:srgbClr val="FF0000"/>
                </a:solidFill>
              </a:rPr>
              <a:t>Book Name:</a:t>
            </a:r>
            <a:r>
              <a:rPr lang="en-US" dirty="0" smtClean="0"/>
              <a:t> </a:t>
            </a:r>
            <a:endParaRPr lang="en-US" dirty="0"/>
          </a:p>
        </p:txBody>
      </p:sp>
      <p:sp>
        <p:nvSpPr>
          <p:cNvPr id="20" name="TextBox 19"/>
          <p:cNvSpPr txBox="1"/>
          <p:nvPr userDrawn="1"/>
        </p:nvSpPr>
        <p:spPr>
          <a:xfrm>
            <a:off x="1152525" y="2922239"/>
            <a:ext cx="1600200" cy="369332"/>
          </a:xfrm>
          <a:prstGeom prst="rect">
            <a:avLst/>
          </a:prstGeom>
          <a:noFill/>
          <a:ln>
            <a:solidFill>
              <a:srgbClr val="3F1779"/>
            </a:solidFill>
          </a:ln>
        </p:spPr>
        <p:txBody>
          <a:bodyPr wrap="square" rtlCol="0">
            <a:spAutoFit/>
          </a:bodyPr>
          <a:lstStyle/>
          <a:p>
            <a:r>
              <a:rPr lang="en-US" dirty="0" smtClean="0">
                <a:solidFill>
                  <a:srgbClr val="FF0000"/>
                </a:solidFill>
              </a:rPr>
              <a:t>Book Source:</a:t>
            </a:r>
            <a:r>
              <a:rPr lang="en-US" dirty="0" smtClean="0"/>
              <a:t> </a:t>
            </a:r>
            <a:endParaRPr lang="en-US" dirty="0"/>
          </a:p>
        </p:txBody>
      </p:sp>
      <p:sp>
        <p:nvSpPr>
          <p:cNvPr id="21"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02 Jan 2018</a:t>
            </a:r>
            <a:endParaRPr lang="en-US" dirty="0"/>
          </a:p>
        </p:txBody>
      </p:sp>
      <p:sp>
        <p:nvSpPr>
          <p:cNvPr id="22" name="Footer Placeholder 4"/>
          <p:cNvSpPr>
            <a:spLocks noGrp="1"/>
          </p:cNvSpPr>
          <p:nvPr>
            <p:ph type="ftr" sz="quarter" idx="3"/>
          </p:nvPr>
        </p:nvSpPr>
        <p:spPr>
          <a:xfrm>
            <a:off x="4543425" y="6538912"/>
            <a:ext cx="4114800" cy="254771"/>
          </a:xfrm>
          <a:prstGeom prst="rect">
            <a:avLst/>
          </a:prstGeom>
        </p:spPr>
        <p:txBody>
          <a:bodyPr/>
          <a:lstStyle>
            <a:lvl1pPr>
              <a:defRPr sz="1400"/>
            </a:lvl1pPr>
          </a:lstStyle>
          <a:p>
            <a:endParaRPr lang="en-US" dirty="0">
              <a:solidFill>
                <a:prstClr val="black">
                  <a:lumMod val="75000"/>
                  <a:lumOff val="25000"/>
                </a:prstClr>
              </a:solidFill>
              <a:latin typeface="Gill Sans MT" panose="020B0502020104020203"/>
            </a:endParaRPr>
          </a:p>
        </p:txBody>
      </p:sp>
      <p:sp>
        <p:nvSpPr>
          <p:cNvPr id="23"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56306321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vel 0">
    <p:spTree>
      <p:nvGrpSpPr>
        <p:cNvPr id="1" name=""/>
        <p:cNvGrpSpPr/>
        <p:nvPr/>
      </p:nvGrpSpPr>
      <p:grpSpPr>
        <a:xfrm>
          <a:off x="0" y="0"/>
          <a:ext cx="0" cy="0"/>
          <a:chOff x="0" y="0"/>
          <a:chExt cx="0" cy="0"/>
        </a:xfrm>
      </p:grpSpPr>
      <p:sp>
        <p:nvSpPr>
          <p:cNvPr id="15" name="Text Placeholder 14"/>
          <p:cNvSpPr>
            <a:spLocks noGrp="1"/>
          </p:cNvSpPr>
          <p:nvPr>
            <p:ph type="body" sz="quarter" idx="13" hasCustomPrompt="1"/>
          </p:nvPr>
        </p:nvSpPr>
        <p:spPr>
          <a:xfrm>
            <a:off x="1171575" y="2075163"/>
            <a:ext cx="10687050" cy="895350"/>
          </a:xfrm>
          <a:prstGeom prst="rect">
            <a:avLst/>
          </a:prstGeom>
        </p:spPr>
        <p:txBody>
          <a:bodyPr anchor="b" anchorCtr="0"/>
          <a:lstStyle>
            <a:lvl1pPr marL="0" indent="0">
              <a:buNone/>
              <a:defRPr lang="en-US" sz="5400" kern="1200" dirty="0">
                <a:solidFill>
                  <a:schemeClr val="tx2"/>
                </a:solidFill>
                <a:latin typeface="+mj-lt"/>
                <a:ea typeface="+mj-ea"/>
                <a:cs typeface="+mj-cs"/>
              </a:defRPr>
            </a:lvl1pPr>
          </a:lstStyle>
          <a:p>
            <a:pPr lvl="0"/>
            <a:r>
              <a:rPr lang="en-US" dirty="0" smtClean="0"/>
              <a:t>Title</a:t>
            </a:r>
            <a:endParaRPr lang="en-US" dirty="0"/>
          </a:p>
        </p:txBody>
      </p:sp>
      <p:sp>
        <p:nvSpPr>
          <p:cNvPr id="10"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02 Jan 2018</a:t>
            </a:r>
            <a:endParaRPr lang="en-US" dirty="0"/>
          </a:p>
        </p:txBody>
      </p:sp>
      <p:sp>
        <p:nvSpPr>
          <p:cNvPr id="16"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
        <p:nvSpPr>
          <p:cNvPr id="3" name="Text Placeholder 2"/>
          <p:cNvSpPr>
            <a:spLocks noGrp="1" noChangeAspect="1"/>
          </p:cNvSpPr>
          <p:nvPr>
            <p:ph type="body" sz="quarter" idx="16" hasCustomPrompt="1"/>
          </p:nvPr>
        </p:nvSpPr>
        <p:spPr>
          <a:xfrm>
            <a:off x="124077" y="106946"/>
            <a:ext cx="914400" cy="6400800"/>
          </a:xfrm>
          <a:prstGeom prst="rect">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rtlCol="0" anchor="b" anchorCtr="0">
            <a:normAutofit/>
          </a:bodyPr>
          <a:lstStyle>
            <a:lvl1pPr algn="ctr">
              <a:buFontTx/>
              <a:buNone/>
              <a:defRPr lang="en-US" sz="6000" dirty="0">
                <a:solidFill>
                  <a:schemeClr val="bg1"/>
                </a:solidFill>
                <a:latin typeface="+mj-lt"/>
                <a:ea typeface="+mj-ea"/>
                <a:cs typeface="+mj-cs"/>
              </a:defRPr>
            </a:lvl1pPr>
          </a:lstStyle>
          <a:p>
            <a:pPr marL="0" lvl="0" indent="0" algn="ctr">
              <a:spcBef>
                <a:spcPct val="0"/>
              </a:spcBef>
              <a:buFontTx/>
              <a:buNone/>
            </a:pPr>
            <a:r>
              <a:rPr lang="en-US" smtClean="0"/>
              <a:t>00</a:t>
            </a:r>
            <a:endParaRPr lang="en-US" dirty="0"/>
          </a:p>
        </p:txBody>
      </p:sp>
    </p:spTree>
    <p:extLst>
      <p:ext uri="{BB962C8B-B14F-4D97-AF65-F5344CB8AC3E}">
        <p14:creationId xmlns:p14="http://schemas.microsoft.com/office/powerpoint/2010/main" val="125868786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Level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a:solidFill>
                  <a:schemeClr val="bg1"/>
                </a:solidFill>
              </a:defRPr>
            </a:lvl1pPr>
          </a:lstStyle>
          <a:p>
            <a:pPr lvl="0"/>
            <a:r>
              <a:rPr lang="en-US" dirty="0"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02 Jan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87593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Level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02 Jan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107960246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Level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02 Jan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17926066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Level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02 Jan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76209502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Level 5">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accent1">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02 Jan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248538373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Level 6">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accent4">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02 Jan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1091118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02 Jan 2018</a:t>
            </a:r>
            <a:endParaRPr lang="en-US" dirty="0"/>
          </a:p>
        </p:txBody>
      </p:sp>
      <p:sp>
        <p:nvSpPr>
          <p:cNvPr id="15"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cxnSp>
        <p:nvCxnSpPr>
          <p:cNvPr id="19" name="Straight Connector 18"/>
          <p:cNvCxnSpPr/>
          <p:nvPr userDrawn="1"/>
        </p:nvCxnSpPr>
        <p:spPr>
          <a:xfrm>
            <a:off x="0" y="6538912"/>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5469226" y="6569926"/>
            <a:ext cx="1611018" cy="276999"/>
          </a:xfrm>
          <a:prstGeom prst="rect">
            <a:avLst/>
          </a:prstGeom>
          <a:noFill/>
        </p:spPr>
        <p:txBody>
          <a:bodyPr wrap="none" lIns="0" tIns="0" rIns="0" bIns="0" rtlCol="0">
            <a:spAutoFit/>
          </a:bodyPr>
          <a:lstStyle/>
          <a:p>
            <a:r>
              <a:rPr lang="en-US" sz="1800" dirty="0" smtClean="0">
                <a:solidFill>
                  <a:srgbClr val="3F1779"/>
                </a:solidFill>
                <a:latin typeface="Brush Script MT" panose="03060802040406070304" pitchFamily="66" charset="0"/>
              </a:rPr>
              <a:t>Royal Sapphire Edu</a:t>
            </a:r>
            <a:endParaRPr lang="en-US" sz="1800" dirty="0">
              <a:solidFill>
                <a:prstClr val="black">
                  <a:lumMod val="75000"/>
                  <a:lumOff val="25000"/>
                </a:prstClr>
              </a:solidFill>
              <a:latin typeface="Gill Sans MT" panose="020B0502020104020203"/>
            </a:endParaRPr>
          </a:p>
        </p:txBody>
      </p:sp>
    </p:spTree>
    <p:extLst>
      <p:ext uri="{BB962C8B-B14F-4D97-AF65-F5344CB8AC3E}">
        <p14:creationId xmlns:p14="http://schemas.microsoft.com/office/powerpoint/2010/main" val="19154785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72" r:id="rId3"/>
    <p:sldLayoutId id="2147483650" r:id="rId4"/>
    <p:sldLayoutId id="2147483667" r:id="rId5"/>
    <p:sldLayoutId id="2147483668" r:id="rId6"/>
    <p:sldLayoutId id="2147483669" r:id="rId7"/>
    <p:sldLayoutId id="2147483670" r:id="rId8"/>
    <p:sldLayoutId id="2147483671" r:id="rId9"/>
    <p:sldLayoutId id="2147483666" r:id="rId10"/>
    <p:sldLayoutId id="2147483673" r:id="rId11"/>
  </p:sldLayoutIdLst>
  <p:timing>
    <p:tnLst>
      <p:par>
        <p:cTn id="1" dur="indefinite" restart="never" nodeType="tmRoot"/>
      </p:par>
    </p:tnLst>
  </p:timing>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 Target="slide429.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10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11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5.xml"/><Relationship Id="rId4" Type="http://schemas.openxmlformats.org/officeDocument/2006/relationships/image" Target="../media/image10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5.xml"/><Relationship Id="rId4" Type="http://schemas.openxmlformats.org/officeDocument/2006/relationships/image" Target="../media/image107.png"/></Relationships>
</file>

<file path=ppt/slides/_rels/slide17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5.xml"/><Relationship Id="rId4" Type="http://schemas.openxmlformats.org/officeDocument/2006/relationships/image" Target="../media/image119.png"/></Relationships>
</file>

<file path=ppt/slides/_rels/slide17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xml"/><Relationship Id="rId4" Type="http://schemas.openxmlformats.org/officeDocument/2006/relationships/image" Target="../media/image132.png"/></Relationships>
</file>

<file path=ppt/slides/_rels/slide18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4.xml"/><Relationship Id="rId5" Type="http://schemas.openxmlformats.org/officeDocument/2006/relationships/image" Target="../media/image147.png"/><Relationship Id="rId4" Type="http://schemas.openxmlformats.org/officeDocument/2006/relationships/image" Target="../media/image1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hyperlink" Target="http://oreilly.com/" TargetMode="External"/><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5.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5.xml"/></Relationships>
</file>

<file path=ppt/slides/_rels/slide27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8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5.xml"/></Relationships>
</file>

<file path=ppt/slides/_rels/slide32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5.xml"/></Relationships>
</file>

<file path=ppt/slides/_rels/slide32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3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5.xml"/><Relationship Id="rId4" Type="http://schemas.openxmlformats.org/officeDocument/2006/relationships/image" Target="../media/image178.png"/></Relationships>
</file>

<file path=ppt/slides/_rels/slide33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5.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6.xml"/></Relationships>
</file>

<file path=ppt/slides/_rels/slide34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5.xml"/></Relationships>
</file>

<file path=ppt/slides/_rels/slide34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6.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6.xml"/></Relationships>
</file>

<file path=ppt/slides/_rels/slide34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5.xml"/><Relationship Id="rId4" Type="http://schemas.openxmlformats.org/officeDocument/2006/relationships/image" Target="../media/image199.png"/></Relationships>
</file>

<file path=ppt/slides/_rels/slide35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5.xml"/><Relationship Id="rId4" Type="http://schemas.openxmlformats.org/officeDocument/2006/relationships/image" Target="../media/image202.png"/></Relationships>
</file>

<file path=ppt/slides/_rels/slide35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5.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1.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4.xml"/></Relationships>
</file>

<file path=ppt/slides/_rels/slide363.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5.xml"/></Relationships>
</file>

<file path=ppt/slides/_rels/slide364.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5.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7.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3.xml"/></Relationships>
</file>

<file path=ppt/slides/_rels/slide378.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3.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5.xml"/></Relationships>
</file>

<file path=ppt/slides/_rels/slide38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5.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5.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90.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3.xml"/></Relationships>
</file>

<file path=ppt/slides/_rels/slide391.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3.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8.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5.xml"/></Relationships>
</file>

<file path=ppt/slides/_rels/slide39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00.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6.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2.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5.xml"/></Relationships>
</file>

<file path=ppt/slides/_rels/slide403.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9.xml.rels><?xml version="1.0" encoding="UTF-8" standalone="yes"?>
<Relationships xmlns="http://schemas.openxmlformats.org/package/2006/relationships"><Relationship Id="rId2" Type="http://schemas.openxmlformats.org/officeDocument/2006/relationships/slide" Target="slide467.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30.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5.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2.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5.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7.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6.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9.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4.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5.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5.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4.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5.xml"/></Relationships>
</file>

<file path=ppt/slides/_rels/slide475.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5.xml"/></Relationships>
</file>

<file path=ppt/slides/_rels/slide476.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5.xml"/></Relationships>
</file>

<file path=ppt/slides/_rels/slide477.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5.xml"/></Relationships>
</file>

<file path=ppt/slides/_rels/slide478.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5.xml"/></Relationships>
</file>

<file path=ppt/slides/_rels/slide479.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0.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5.xml"/></Relationships>
</file>

<file path=ppt/slides/_rels/slide481.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5.xml"/></Relationships>
</file>

<file path=ppt/slides/_rels/slide482.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5.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6.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5.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8.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5.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0.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5.xml"/></Relationships>
</file>

<file path=ppt/slides/_rels/slide491.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5.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6.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5.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9.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0.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5.xml"/></Relationships>
</file>

<file path=ppt/slides/_rels/slide511.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 7</a:t>
            </a:r>
            <a:endParaRPr lang="en-US"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a:t>
            </a:fld>
            <a:endParaRPr lang="en-US" dirty="0"/>
          </a:p>
        </p:txBody>
      </p:sp>
      <p:sp>
        <p:nvSpPr>
          <p:cNvPr id="9" name="TextBox 8"/>
          <p:cNvSpPr txBox="1"/>
          <p:nvPr/>
        </p:nvSpPr>
        <p:spPr>
          <a:xfrm>
            <a:off x="334534" y="5801605"/>
            <a:ext cx="1392573" cy="369332"/>
          </a:xfrm>
          <a:prstGeom prst="rect">
            <a:avLst/>
          </a:prstGeom>
          <a:noFill/>
          <a:ln>
            <a:solidFill>
              <a:srgbClr val="3F1779"/>
            </a:solidFill>
          </a:ln>
        </p:spPr>
        <p:txBody>
          <a:bodyPr wrap="square" rtlCol="0">
            <a:spAutoFit/>
          </a:bodyPr>
          <a:lstStyle/>
          <a:p>
            <a:r>
              <a:rPr lang="en-US" dirty="0" smtClean="0"/>
              <a:t>Online</a:t>
            </a:r>
            <a:endParaRPr lang="en-US" dirty="0"/>
          </a:p>
        </p:txBody>
      </p:sp>
      <p:sp>
        <p:nvSpPr>
          <p:cNvPr id="10" name="Action Button: Forward or Next 9">
            <a:hlinkClick r:id="rId2" action="ppaction://hlinksldjump" highlightClick="1"/>
          </p:cNvPr>
          <p:cNvSpPr/>
          <p:nvPr/>
        </p:nvSpPr>
        <p:spPr>
          <a:xfrm>
            <a:off x="334534" y="4881943"/>
            <a:ext cx="2455333" cy="762000"/>
          </a:xfrm>
          <a:prstGeom prst="actionButtonForwardNext">
            <a:avLst/>
          </a:prstGeom>
          <a:solidFill>
            <a:schemeClr val="accent1">
              <a:lumMod val="60000"/>
              <a:lumOff val="40000"/>
            </a:schemeClr>
          </a:solidFill>
          <a:ln>
            <a:solidFill>
              <a:srgbClr val="002060"/>
            </a:solidFill>
          </a:ln>
          <a:effectLst>
            <a:innerShdw blurRad="63500" dist="50800" dir="5400000">
              <a:prstClr val="black">
                <a:alpha val="50000"/>
              </a:prstClr>
            </a:innerShdw>
          </a:effectLst>
          <a:scene3d>
            <a:camera prst="orthographicFront"/>
            <a:lightRig rig="threePt" dir="t"/>
          </a:scene3d>
          <a:sp3d>
            <a:bevelT w="114300" prst="artDeco"/>
          </a:sp3d>
        </p:spPr>
        <p:style>
          <a:lnRef idx="1">
            <a:schemeClr val="accent5"/>
          </a:lnRef>
          <a:fillRef idx="3">
            <a:schemeClr val="accent5"/>
          </a:fillRef>
          <a:effectRef idx="2">
            <a:schemeClr val="accent5"/>
          </a:effectRef>
          <a:fontRef idx="minor">
            <a:schemeClr val="lt1"/>
          </a:fontRef>
        </p:style>
        <p:txBody>
          <a:bodyPr vert="horz" lIns="91440" tIns="45720" rIns="91440" bIns="45720" rtlCol="0" anchor="ctr">
            <a:normAutofit/>
          </a:bodyPr>
          <a:lstStyle/>
          <a:p>
            <a:pPr algn="ctr">
              <a:lnSpc>
                <a:spcPct val="90000"/>
              </a:lnSpc>
              <a:spcBef>
                <a:spcPct val="0"/>
              </a:spcBef>
            </a:pPr>
            <a:r>
              <a:rPr lang="en-US" sz="2400" b="1" dirty="0">
                <a:ln w="10160">
                  <a:solidFill>
                    <a:schemeClr val="tx1">
                      <a:lumMod val="50000"/>
                      <a:lumOff val="50000"/>
                    </a:schemeClr>
                  </a:solidFill>
                  <a:prstDash val="solid"/>
                </a:ln>
                <a:solidFill>
                  <a:schemeClr val="bg1"/>
                </a:solidFill>
                <a:effectLst>
                  <a:outerShdw blurRad="38100" dist="22860" dir="5400000" algn="tl" rotWithShape="0">
                    <a:srgbClr val="000000">
                      <a:alpha val="30000"/>
                    </a:srgbClr>
                  </a:outerShdw>
                </a:effectLst>
                <a:latin typeface="+mj-lt"/>
                <a:ea typeface="+mj-ea"/>
                <a:cs typeface="+mj-cs"/>
              </a:rPr>
              <a:t>Appendix</a:t>
            </a:r>
          </a:p>
        </p:txBody>
      </p:sp>
      <p:graphicFrame>
        <p:nvGraphicFramePr>
          <p:cNvPr id="11" name="Table 10"/>
          <p:cNvGraphicFramePr>
            <a:graphicFrameLocks noGrp="1"/>
          </p:cNvGraphicFramePr>
          <p:nvPr>
            <p:extLst>
              <p:ext uri="{D42A27DB-BD31-4B8C-83A1-F6EECF244321}">
                <p14:modId xmlns:p14="http://schemas.microsoft.com/office/powerpoint/2010/main" val="107318487"/>
              </p:ext>
            </p:extLst>
          </p:nvPr>
        </p:nvGraphicFramePr>
        <p:xfrm>
          <a:off x="6890265" y="3340665"/>
          <a:ext cx="2392788" cy="2830275"/>
        </p:xfrm>
        <a:graphic>
          <a:graphicData uri="http://schemas.openxmlformats.org/drawingml/2006/table">
            <a:tbl>
              <a:tblPr>
                <a:tableStyleId>{69CF1AB2-1976-4502-BF36-3FF5EA218861}</a:tableStyleId>
              </a:tblPr>
              <a:tblGrid>
                <a:gridCol w="1058938">
                  <a:extLst>
                    <a:ext uri="{9D8B030D-6E8A-4147-A177-3AD203B41FA5}">
                      <a16:colId xmlns:a16="http://schemas.microsoft.com/office/drawing/2014/main" val="1331477486"/>
                    </a:ext>
                  </a:extLst>
                </a:gridCol>
                <a:gridCol w="1333850">
                  <a:extLst>
                    <a:ext uri="{9D8B030D-6E8A-4147-A177-3AD203B41FA5}">
                      <a16:colId xmlns:a16="http://schemas.microsoft.com/office/drawing/2014/main" val="508486208"/>
                    </a:ext>
                  </a:extLst>
                </a:gridCol>
              </a:tblGrid>
              <a:tr h="314475">
                <a:tc>
                  <a:txBody>
                    <a:bodyPr/>
                    <a:lstStyle/>
                    <a:p>
                      <a:r>
                        <a:rPr lang="en-US" sz="1400" kern="1200" dirty="0" smtClean="0">
                          <a:solidFill>
                            <a:schemeClr val="dk1"/>
                          </a:solidFill>
                          <a:latin typeface="Gill Sans MT" panose="020B0502020104020203" pitchFamily="34" charset="0"/>
                          <a:ea typeface="+mn-ea"/>
                          <a:cs typeface="+mn-cs"/>
                        </a:rPr>
                        <a:t>02</a:t>
                      </a:r>
                      <a:r>
                        <a:rPr lang="en-US" sz="1400" kern="1200" baseline="0" dirty="0" smtClean="0">
                          <a:solidFill>
                            <a:schemeClr val="dk1"/>
                          </a:solidFill>
                          <a:latin typeface="Gill Sans MT" panose="020B0502020104020203" pitchFamily="34" charset="0"/>
                          <a:ea typeface="+mn-ea"/>
                          <a:cs typeface="+mn-cs"/>
                        </a:rPr>
                        <a:t> </a:t>
                      </a:r>
                      <a:r>
                        <a:rPr lang="en-US" sz="1400" kern="1200" dirty="0" smtClean="0">
                          <a:solidFill>
                            <a:schemeClr val="dk1"/>
                          </a:solidFill>
                          <a:latin typeface="Gill Sans MT" panose="020B0502020104020203" pitchFamily="34" charset="0"/>
                          <a:ea typeface="+mn-ea"/>
                          <a:cs typeface="+mn-cs"/>
                        </a:rPr>
                        <a:t>Jan 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dirty="0" smtClean="0">
                          <a:solidFill>
                            <a:schemeClr val="dk1"/>
                          </a:solidFill>
                          <a:latin typeface="Gill Sans MT" panose="020B0502020104020203" pitchFamily="34" charset="0"/>
                          <a:ea typeface="+mn-ea"/>
                          <a:cs typeface="+mn-cs"/>
                        </a:rPr>
                        <a:t>Start</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915895731"/>
                  </a:ext>
                </a:extLst>
              </a:tr>
              <a:tr h="314475">
                <a:tc>
                  <a:txBody>
                    <a:bodyPr/>
                    <a:lstStyle/>
                    <a:p>
                      <a:r>
                        <a:rPr lang="en-US" sz="1400" kern="1200" dirty="0" smtClean="0">
                          <a:solidFill>
                            <a:schemeClr val="dk1"/>
                          </a:solidFill>
                          <a:latin typeface="Gill Sans MT" panose="020B0502020104020203" pitchFamily="34" charset="0"/>
                          <a:ea typeface="+mn-ea"/>
                          <a:cs typeface="+mn-cs"/>
                        </a:rPr>
                        <a:t>10 May 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dirty="0" smtClean="0">
                          <a:solidFill>
                            <a:schemeClr val="dk1"/>
                          </a:solidFill>
                          <a:latin typeface="Gill Sans MT" panose="020B0502020104020203" pitchFamily="34" charset="0"/>
                          <a:ea typeface="+mn-ea"/>
                          <a:cs typeface="+mn-cs"/>
                        </a:rPr>
                        <a:t>8: 214-230</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126986426"/>
                  </a:ext>
                </a:extLst>
              </a:tr>
              <a:tr h="314475">
                <a:tc>
                  <a:txBody>
                    <a:bodyPr/>
                    <a:lstStyle/>
                    <a:p>
                      <a:endParaRPr lang="en-US" sz="1400" kern="1200" dirty="0" smtClean="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283472548"/>
                  </a:ext>
                </a:extLst>
              </a:tr>
              <a:tr h="314475">
                <a:tc>
                  <a:txBody>
                    <a:bodyPr/>
                    <a:lstStyle/>
                    <a:p>
                      <a:endParaRPr lang="en-US" sz="1400" kern="1200" dirty="0" smtClean="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703458135"/>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733363448"/>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274355365"/>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587235144"/>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656554897"/>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75783930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756219029"/>
              </p:ext>
            </p:extLst>
          </p:nvPr>
        </p:nvGraphicFramePr>
        <p:xfrm>
          <a:off x="9350479" y="3340662"/>
          <a:ext cx="2392788" cy="2830275"/>
        </p:xfrm>
        <a:graphic>
          <a:graphicData uri="http://schemas.openxmlformats.org/drawingml/2006/table">
            <a:tbl>
              <a:tblPr>
                <a:tableStyleId>{69CF1AB2-1976-4502-BF36-3FF5EA218861}</a:tableStyleId>
              </a:tblPr>
              <a:tblGrid>
                <a:gridCol w="1058938">
                  <a:extLst>
                    <a:ext uri="{9D8B030D-6E8A-4147-A177-3AD203B41FA5}">
                      <a16:colId xmlns:a16="http://schemas.microsoft.com/office/drawing/2014/main" val="1331477486"/>
                    </a:ext>
                  </a:extLst>
                </a:gridCol>
                <a:gridCol w="1333850">
                  <a:extLst>
                    <a:ext uri="{9D8B030D-6E8A-4147-A177-3AD203B41FA5}">
                      <a16:colId xmlns:a16="http://schemas.microsoft.com/office/drawing/2014/main" val="508486208"/>
                    </a:ext>
                  </a:extLst>
                </a:gridCol>
              </a:tblGrid>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915895731"/>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126986426"/>
                  </a:ext>
                </a:extLst>
              </a:tr>
              <a:tr h="314475">
                <a:tc>
                  <a:txBody>
                    <a:bodyPr/>
                    <a:lstStyle/>
                    <a:p>
                      <a:pPr marL="0" algn="l" defTabSz="914400" rtl="0" eaLnBrk="1" latinLnBrk="0" hangingPunct="1"/>
                      <a:endParaRPr lang="en-US" sz="1400" kern="1200" dirty="0" smtClean="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283472548"/>
                  </a:ext>
                </a:extLst>
              </a:tr>
              <a:tr h="314475">
                <a:tc>
                  <a:txBody>
                    <a:bodyPr/>
                    <a:lstStyle/>
                    <a:p>
                      <a:pPr marL="0" algn="l" defTabSz="914400" rtl="0" eaLnBrk="1" latinLnBrk="0" hangingPunct="1"/>
                      <a:endParaRPr lang="en-US" sz="1400" kern="1200" dirty="0" smtClean="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703458135"/>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733363448"/>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274355365"/>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587235144"/>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656554897"/>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757839300"/>
                  </a:ext>
                </a:extLst>
              </a:tr>
            </a:tbl>
          </a:graphicData>
        </a:graphic>
      </p:graphicFrame>
    </p:spTree>
    <p:extLst>
      <p:ext uri="{BB962C8B-B14F-4D97-AF65-F5344CB8AC3E}">
        <p14:creationId xmlns:p14="http://schemas.microsoft.com/office/powerpoint/2010/main" val="30268393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Memory Management</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C# relies on the runtime to perform </a:t>
            </a:r>
            <a:r>
              <a:rPr lang="en-US" sz="2000" dirty="0">
                <a:solidFill>
                  <a:srgbClr val="FF0000"/>
                </a:solidFill>
              </a:rPr>
              <a:t>automatic</a:t>
            </a:r>
            <a:r>
              <a:rPr lang="en-US" sz="2000" dirty="0"/>
              <a:t> memory </a:t>
            </a:r>
            <a:r>
              <a:rPr lang="en-US" sz="2000" dirty="0" smtClean="0"/>
              <a:t>management.</a:t>
            </a:r>
          </a:p>
          <a:p>
            <a:pPr marL="461963" indent="-234950">
              <a:buFont typeface="Wingdings" panose="05000000000000000000" pitchFamily="2" charset="2"/>
              <a:buChar char="§"/>
            </a:pPr>
            <a:r>
              <a:rPr lang="en-US" sz="2000" dirty="0" smtClean="0"/>
              <a:t>The Common </a:t>
            </a:r>
            <a:r>
              <a:rPr lang="en-US" sz="2000" dirty="0"/>
              <a:t>Language </a:t>
            </a:r>
            <a:r>
              <a:rPr lang="en-US" sz="2000" dirty="0" smtClean="0"/>
              <a:t>Runtime(CLR) </a:t>
            </a:r>
            <a:r>
              <a:rPr lang="en-US" sz="2000" dirty="0"/>
              <a:t>has a </a:t>
            </a:r>
            <a:r>
              <a:rPr lang="en-US" sz="2000" dirty="0">
                <a:solidFill>
                  <a:srgbClr val="FF0000"/>
                </a:solidFill>
              </a:rPr>
              <a:t>garbage collector</a:t>
            </a:r>
            <a:r>
              <a:rPr lang="en-US" sz="2000" dirty="0"/>
              <a:t> that executes as part of your </a:t>
            </a:r>
            <a:r>
              <a:rPr lang="en-US" sz="2000" dirty="0" smtClean="0"/>
              <a:t>program</a:t>
            </a:r>
            <a:r>
              <a:rPr lang="en-US" sz="2000" dirty="0"/>
              <a:t>, reclaiming memory for objects that are no longer </a:t>
            </a:r>
            <a:r>
              <a:rPr lang="en-US" sz="2000" dirty="0" smtClean="0"/>
              <a:t>referenced.</a:t>
            </a:r>
          </a:p>
          <a:p>
            <a:pPr marL="461963" indent="-234950">
              <a:buFont typeface="Wingdings" panose="05000000000000000000" pitchFamily="2" charset="2"/>
              <a:buChar char="§"/>
            </a:pPr>
            <a:r>
              <a:rPr lang="en-US" sz="2000" dirty="0" smtClean="0"/>
              <a:t>This </a:t>
            </a:r>
            <a:r>
              <a:rPr lang="en-US" sz="2000" dirty="0"/>
              <a:t>frees programmers from explicitly deallocating the memory for an object, eliminating the problem of incorrect pointers encountered in languages such as C</a:t>
            </a:r>
            <a:r>
              <a:rPr lang="en-US" sz="2000" dirty="0" smtClean="0"/>
              <a:t>++.</a:t>
            </a:r>
          </a:p>
          <a:p>
            <a:pPr marL="461963" indent="-234950">
              <a:buFont typeface="Wingdings" panose="05000000000000000000" pitchFamily="2" charset="2"/>
              <a:buChar char="§"/>
            </a:pPr>
            <a:r>
              <a:rPr lang="en-US" sz="2000" dirty="0" smtClean="0"/>
              <a:t>C</a:t>
            </a:r>
            <a:r>
              <a:rPr lang="en-US" sz="2000" dirty="0"/>
              <a:t># does not eliminate pointers: it merely makes them unnecessary for most </a:t>
            </a:r>
            <a:r>
              <a:rPr lang="en-US" sz="2000" dirty="0" smtClean="0"/>
              <a:t>programming tasks.</a:t>
            </a:r>
          </a:p>
          <a:p>
            <a:pPr marL="461963" indent="-234950">
              <a:buFont typeface="Wingdings" panose="05000000000000000000" pitchFamily="2" charset="2"/>
              <a:buChar char="§"/>
            </a:pPr>
            <a:r>
              <a:rPr lang="en-US" sz="2000" dirty="0" smtClean="0"/>
              <a:t>For </a:t>
            </a:r>
            <a:r>
              <a:rPr lang="en-US" sz="2000" dirty="0"/>
              <a:t>performance-critical hotspots and interoperability, pointers and explicit memory allocation is permitted in blocks that are marked unsafe.</a:t>
            </a:r>
          </a:p>
          <a:p>
            <a:pPr>
              <a:buFont typeface="Wingdings" panose="05000000000000000000" pitchFamily="2" charset="2"/>
              <a:buChar char="v"/>
            </a:pPr>
            <a:endParaRPr lang="en-US" sz="2000" dirty="0" smtClean="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a:t>
            </a:fld>
            <a:endParaRPr lang="en-US" dirty="0"/>
          </a:p>
        </p:txBody>
      </p:sp>
    </p:spTree>
    <p:extLst>
      <p:ext uri="{BB962C8B-B14F-4D97-AF65-F5344CB8AC3E}">
        <p14:creationId xmlns:p14="http://schemas.microsoft.com/office/powerpoint/2010/main" val="29794682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Expression-bodied Methods</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A method that comprises a </a:t>
            </a:r>
            <a:r>
              <a:rPr lang="en-US" sz="2000" dirty="0">
                <a:solidFill>
                  <a:srgbClr val="FF0000"/>
                </a:solidFill>
              </a:rPr>
              <a:t>single expression</a:t>
            </a:r>
            <a:r>
              <a:rPr lang="en-US" sz="2000" dirty="0"/>
              <a:t>, such as the </a:t>
            </a:r>
            <a:r>
              <a:rPr lang="en-US" sz="2000" dirty="0" smtClean="0"/>
              <a:t>following:</a:t>
            </a:r>
          </a:p>
          <a:p>
            <a:pPr marL="0" indent="0">
              <a:buNone/>
            </a:pPr>
            <a:endParaRPr lang="en-US" sz="2000" dirty="0" smtClean="0"/>
          </a:p>
          <a:p>
            <a:pPr marL="0" indent="0">
              <a:buNone/>
            </a:pPr>
            <a:endParaRPr lang="en-US" sz="2000" dirty="0" smtClean="0"/>
          </a:p>
          <a:p>
            <a:pPr marL="285750" indent="0">
              <a:buNone/>
            </a:pPr>
            <a:r>
              <a:rPr lang="en-US" sz="2000" dirty="0" smtClean="0"/>
              <a:t>can </a:t>
            </a:r>
            <a:r>
              <a:rPr lang="en-US" sz="2000" dirty="0"/>
              <a:t>be written more tersely as an </a:t>
            </a:r>
            <a:r>
              <a:rPr lang="en-US" sz="2000" dirty="0">
                <a:solidFill>
                  <a:srgbClr val="FF0000"/>
                </a:solidFill>
              </a:rPr>
              <a:t>expression-bodied </a:t>
            </a:r>
            <a:r>
              <a:rPr lang="en-US" sz="2000" dirty="0" smtClean="0">
                <a:solidFill>
                  <a:srgbClr val="FF0000"/>
                </a:solidFill>
              </a:rPr>
              <a:t>method</a:t>
            </a:r>
            <a:r>
              <a:rPr lang="en-US" sz="2000" dirty="0" smtClean="0"/>
              <a:t>.</a:t>
            </a:r>
          </a:p>
          <a:p>
            <a:pPr marL="461963">
              <a:buFont typeface="Wingdings" panose="05000000000000000000" pitchFamily="2" charset="2"/>
              <a:buChar char="§"/>
            </a:pPr>
            <a:r>
              <a:rPr lang="en-US" sz="2000" dirty="0" smtClean="0"/>
              <a:t>A </a:t>
            </a:r>
            <a:r>
              <a:rPr lang="en-US" sz="2000" dirty="0"/>
              <a:t>fat arrow replaces the braces and return </a:t>
            </a:r>
            <a:r>
              <a:rPr lang="en-US" sz="2000" dirty="0" smtClean="0"/>
              <a:t>keyword:</a:t>
            </a:r>
          </a:p>
          <a:p>
            <a:pPr marL="233363" indent="0">
              <a:buNone/>
            </a:pPr>
            <a:endParaRPr lang="en-US" sz="2000" dirty="0" smtClean="0"/>
          </a:p>
          <a:p>
            <a:pPr marL="233363" indent="0">
              <a:buNone/>
            </a:pPr>
            <a:endParaRPr lang="en-US" sz="2000" dirty="0" smtClean="0"/>
          </a:p>
          <a:p>
            <a:pPr marL="461963">
              <a:buFont typeface="Wingdings" panose="05000000000000000000" pitchFamily="2" charset="2"/>
              <a:buChar char="§"/>
            </a:pPr>
            <a:r>
              <a:rPr lang="en-US" sz="2000" dirty="0" smtClean="0"/>
              <a:t>Expression-bodied </a:t>
            </a:r>
            <a:r>
              <a:rPr lang="en-US" sz="2000" dirty="0"/>
              <a:t>functions can also have a </a:t>
            </a:r>
            <a:r>
              <a:rPr lang="en-US" sz="2000" dirty="0">
                <a:solidFill>
                  <a:srgbClr val="FF0000"/>
                </a:solidFill>
              </a:rPr>
              <a:t>void</a:t>
            </a:r>
            <a:r>
              <a:rPr lang="en-US" sz="2000" dirty="0"/>
              <a:t> return </a:t>
            </a:r>
            <a:r>
              <a:rPr lang="en-US" sz="2000" dirty="0" smtClean="0"/>
              <a:t>type:</a:t>
            </a:r>
          </a:p>
        </p:txBody>
      </p:sp>
      <p:sp>
        <p:nvSpPr>
          <p:cNvPr id="7" name="Date Placeholder 6"/>
          <p:cNvSpPr>
            <a:spLocks noGrp="1"/>
          </p:cNvSpPr>
          <p:nvPr>
            <p:ph type="dt" sz="half" idx="2"/>
          </p:nvPr>
        </p:nvSpPr>
        <p:spPr/>
        <p:txBody>
          <a:bodyPr/>
          <a:lstStyle/>
          <a:p>
            <a:r>
              <a:rPr lang="en-US" smtClean="0"/>
              <a:t>02 Jan 2018</a:t>
            </a:r>
            <a:endParaRPr lang="en-US" dirty="0"/>
          </a:p>
        </p:txBody>
      </p:sp>
      <p:sp>
        <p:nvSpPr>
          <p:cNvPr id="8" name="Slide Number Placeholder 7"/>
          <p:cNvSpPr>
            <a:spLocks noGrp="1"/>
          </p:cNvSpPr>
          <p:nvPr>
            <p:ph type="sldNum" sz="quarter" idx="4"/>
          </p:nvPr>
        </p:nvSpPr>
        <p:spPr/>
        <p:txBody>
          <a:bodyPr/>
          <a:lstStyle/>
          <a:p>
            <a:fld id="{F1012999-1CD9-4014-B1C6-70315F8BBED0}" type="slidenum">
              <a:rPr lang="en-US" smtClean="0"/>
              <a:pPr/>
              <a:t>100</a:t>
            </a:fld>
            <a:endParaRPr lang="en-US" dirty="0"/>
          </a:p>
        </p:txBody>
      </p:sp>
      <p:pic>
        <p:nvPicPr>
          <p:cNvPr id="4" name="Picture 3"/>
          <p:cNvPicPr>
            <a:picLocks noChangeAspect="1"/>
          </p:cNvPicPr>
          <p:nvPr/>
        </p:nvPicPr>
        <p:blipFill>
          <a:blip r:embed="rId2"/>
          <a:stretch>
            <a:fillRect/>
          </a:stretch>
        </p:blipFill>
        <p:spPr>
          <a:xfrm>
            <a:off x="950271" y="1826878"/>
            <a:ext cx="4486275" cy="419100"/>
          </a:xfrm>
          <a:prstGeom prst="rect">
            <a:avLst/>
          </a:prstGeom>
          <a:ln>
            <a:solidFill>
              <a:schemeClr val="accent1"/>
            </a:solidFill>
          </a:ln>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0271" y="3407635"/>
            <a:ext cx="3286169" cy="413066"/>
          </a:xfrm>
          <a:prstGeom prst="rect">
            <a:avLst/>
          </a:prstGeom>
          <a:ln>
            <a:solidFill>
              <a:schemeClr val="accent1"/>
            </a:solidFill>
          </a:ln>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0271" y="4804786"/>
            <a:ext cx="5282749" cy="355143"/>
          </a:xfrm>
          <a:prstGeom prst="rect">
            <a:avLst/>
          </a:prstGeom>
          <a:ln>
            <a:solidFill>
              <a:schemeClr val="accent1"/>
            </a:solidFill>
          </a:ln>
        </p:spPr>
      </p:pic>
    </p:spTree>
    <p:extLst>
      <p:ext uri="{BB962C8B-B14F-4D97-AF65-F5344CB8AC3E}">
        <p14:creationId xmlns:p14="http://schemas.microsoft.com/office/powerpoint/2010/main" val="281054790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Overloading Methods</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A type may overload methods (have multiple methods with the same name), as long as the signatures are </a:t>
            </a:r>
            <a:r>
              <a:rPr lang="en-US" sz="2000" dirty="0" smtClean="0"/>
              <a:t>different.</a:t>
            </a:r>
          </a:p>
          <a:p>
            <a:pPr marL="461963" indent="-234950">
              <a:buFont typeface="Wingdings" panose="05000000000000000000" pitchFamily="2" charset="2"/>
              <a:buChar char="§"/>
            </a:pPr>
            <a:r>
              <a:rPr lang="en-US" sz="2000" dirty="0" smtClean="0"/>
              <a:t>For </a:t>
            </a:r>
            <a:r>
              <a:rPr lang="en-US" sz="2000" dirty="0"/>
              <a:t>example, the following methods can all coexist in the same </a:t>
            </a:r>
            <a:r>
              <a:rPr lang="en-US" sz="2000" dirty="0" smtClean="0"/>
              <a:t>type:</a:t>
            </a:r>
          </a:p>
          <a:p>
            <a:pPr marL="227013" indent="0">
              <a:buNone/>
            </a:pPr>
            <a:endParaRPr lang="en-US" sz="2000" dirty="0"/>
          </a:p>
          <a:p>
            <a:pPr marL="227013" indent="0">
              <a:buNone/>
            </a:pPr>
            <a:endParaRPr lang="en-US" sz="2000" dirty="0" smtClean="0"/>
          </a:p>
          <a:p>
            <a:pPr marL="227013" indent="0">
              <a:buNone/>
            </a:pPr>
            <a:endParaRPr lang="en-US" sz="2000" dirty="0" smtClean="0"/>
          </a:p>
          <a:p>
            <a:pPr marL="227013" indent="0">
              <a:buNone/>
            </a:pPr>
            <a:endParaRPr lang="en-US" sz="2000" dirty="0" smtClean="0"/>
          </a:p>
          <a:p>
            <a:pPr marL="461963" indent="-234950">
              <a:buFont typeface="Wingdings" panose="05000000000000000000" pitchFamily="2" charset="2"/>
              <a:buChar char="§"/>
            </a:pPr>
            <a:r>
              <a:rPr lang="en-US" sz="2000" dirty="0" smtClean="0"/>
              <a:t>However</a:t>
            </a:r>
            <a:r>
              <a:rPr lang="en-US" sz="2000" dirty="0"/>
              <a:t>, the following pairs of methods cannot coexist in the same type, since the </a:t>
            </a:r>
            <a:r>
              <a:rPr lang="en-US" sz="2000" dirty="0">
                <a:solidFill>
                  <a:srgbClr val="FF0000"/>
                </a:solidFill>
              </a:rPr>
              <a:t>return type</a:t>
            </a:r>
            <a:r>
              <a:rPr lang="en-US" sz="2000" dirty="0"/>
              <a:t> and the </a:t>
            </a:r>
            <a:r>
              <a:rPr lang="en-US" sz="2000" dirty="0">
                <a:solidFill>
                  <a:srgbClr val="FF0000"/>
                </a:solidFill>
              </a:rPr>
              <a:t>params modifier</a:t>
            </a:r>
            <a:r>
              <a:rPr lang="en-US" sz="2000" dirty="0"/>
              <a:t> are not part of a </a:t>
            </a:r>
            <a:r>
              <a:rPr lang="en-US" sz="2000" dirty="0">
                <a:solidFill>
                  <a:srgbClr val="FF0000"/>
                </a:solidFill>
              </a:rPr>
              <a:t>method’s signature</a:t>
            </a:r>
            <a:r>
              <a:rPr lang="en-US" sz="2000" dirty="0" smtClean="0"/>
              <a:t>:</a:t>
            </a:r>
            <a:endParaRPr lang="en-US" sz="2000" dirty="0"/>
          </a:p>
        </p:txBody>
      </p:sp>
      <p:sp>
        <p:nvSpPr>
          <p:cNvPr id="6" name="Date Placeholder 5"/>
          <p:cNvSpPr>
            <a:spLocks noGrp="1"/>
          </p:cNvSpPr>
          <p:nvPr>
            <p:ph type="dt" sz="half" idx="2"/>
          </p:nvPr>
        </p:nvSpPr>
        <p:spPr/>
        <p:txBody>
          <a:bodyPr/>
          <a:lstStyle/>
          <a:p>
            <a:r>
              <a:rPr lang="en-US" smtClean="0"/>
              <a:t>02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101</a:t>
            </a:fld>
            <a:endParaRPr lang="en-US" dirty="0"/>
          </a:p>
        </p:txBody>
      </p:sp>
      <p:pic>
        <p:nvPicPr>
          <p:cNvPr id="4" name="Picture 3"/>
          <p:cNvPicPr>
            <a:picLocks noChangeAspect="1"/>
          </p:cNvPicPr>
          <p:nvPr/>
        </p:nvPicPr>
        <p:blipFill>
          <a:blip r:embed="rId2"/>
          <a:stretch>
            <a:fillRect/>
          </a:stretch>
        </p:blipFill>
        <p:spPr>
          <a:xfrm>
            <a:off x="1174764" y="2532120"/>
            <a:ext cx="4238625" cy="1323975"/>
          </a:xfrm>
          <a:prstGeom prst="rect">
            <a:avLst/>
          </a:prstGeom>
          <a:ln>
            <a:solidFill>
              <a:schemeClr val="accent1"/>
            </a:solidFill>
          </a:ln>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74764" y="4740076"/>
            <a:ext cx="6788441" cy="1504654"/>
          </a:xfrm>
          <a:prstGeom prst="rect">
            <a:avLst/>
          </a:prstGeom>
          <a:ln>
            <a:solidFill>
              <a:schemeClr val="accent1"/>
            </a:solidFill>
          </a:ln>
        </p:spPr>
      </p:pic>
    </p:spTree>
    <p:extLst>
      <p:ext uri="{BB962C8B-B14F-4D97-AF65-F5344CB8AC3E}">
        <p14:creationId xmlns:p14="http://schemas.microsoft.com/office/powerpoint/2010/main" val="339022485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Pass-by-value vs Pass-by-Reference</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Whether a parameter is pass-by-value or pass-by-reference is also part of the </a:t>
            </a:r>
            <a:r>
              <a:rPr lang="en-US" sz="2000" dirty="0" smtClean="0"/>
              <a:t>signature.</a:t>
            </a:r>
          </a:p>
          <a:p>
            <a:pPr marL="461963">
              <a:buFont typeface="Wingdings" panose="05000000000000000000" pitchFamily="2" charset="2"/>
              <a:buChar char="§"/>
            </a:pPr>
            <a:r>
              <a:rPr lang="en-US" sz="2000" dirty="0" smtClean="0"/>
              <a:t>For </a:t>
            </a:r>
            <a:r>
              <a:rPr lang="en-US" sz="2000" dirty="0"/>
              <a:t>example, Foo(int) can coexist with either Foo(ref int) or Foo(out int</a:t>
            </a:r>
            <a:r>
              <a:rPr lang="en-US" sz="2000" dirty="0" smtClean="0"/>
              <a:t>).</a:t>
            </a:r>
          </a:p>
          <a:p>
            <a:pPr marL="461963">
              <a:buFont typeface="Wingdings" panose="05000000000000000000" pitchFamily="2" charset="2"/>
              <a:buChar char="§"/>
            </a:pPr>
            <a:r>
              <a:rPr lang="en-US" sz="2000" dirty="0" smtClean="0"/>
              <a:t>However</a:t>
            </a:r>
            <a:r>
              <a:rPr lang="en-US" sz="2000" dirty="0"/>
              <a:t>, Foo(ref int) and Foo(out int) cannot coexist</a:t>
            </a:r>
            <a:r>
              <a:rPr lang="en-US" sz="2000" dirty="0" smtClean="0"/>
              <a:t>:</a:t>
            </a:r>
            <a:endParaRPr lang="en-US" sz="2000"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102</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5342" y="2570276"/>
            <a:ext cx="5835679" cy="830280"/>
          </a:xfrm>
          <a:prstGeom prst="rect">
            <a:avLst/>
          </a:prstGeom>
          <a:ln>
            <a:solidFill>
              <a:schemeClr val="accent1"/>
            </a:solidFill>
          </a:ln>
        </p:spPr>
      </p:pic>
    </p:spTree>
    <p:extLst>
      <p:ext uri="{BB962C8B-B14F-4D97-AF65-F5344CB8AC3E}">
        <p14:creationId xmlns:p14="http://schemas.microsoft.com/office/powerpoint/2010/main" val="80453442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Local Methods</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From </a:t>
            </a:r>
            <a:r>
              <a:rPr lang="en-US" sz="2000" dirty="0">
                <a:solidFill>
                  <a:srgbClr val="FF0000"/>
                </a:solidFill>
              </a:rPr>
              <a:t>C# 7</a:t>
            </a:r>
            <a:r>
              <a:rPr lang="en-US" sz="2000" dirty="0"/>
              <a:t>, you can define a method inside another method:</a:t>
            </a:r>
          </a:p>
          <a:p>
            <a:pPr marL="233363" indent="0">
              <a:buNone/>
            </a:pPr>
            <a:endParaRPr lang="en-US" dirty="0"/>
          </a:p>
          <a:p>
            <a:pPr marL="233363" indent="0">
              <a:buNone/>
            </a:pPr>
            <a:endParaRPr lang="en-US" sz="2000" dirty="0" smtClean="0"/>
          </a:p>
          <a:p>
            <a:pPr marL="233363" indent="0">
              <a:buNone/>
            </a:pPr>
            <a:endParaRPr lang="en-US" sz="2000" dirty="0"/>
          </a:p>
          <a:p>
            <a:pPr marL="233363" indent="0">
              <a:buNone/>
            </a:pPr>
            <a:endParaRPr lang="en-US" sz="2000" dirty="0" smtClean="0"/>
          </a:p>
          <a:p>
            <a:pPr marL="461963">
              <a:buFont typeface="Wingdings" panose="05000000000000000000" pitchFamily="2" charset="2"/>
              <a:buChar char="§"/>
            </a:pPr>
            <a:r>
              <a:rPr lang="en-US" sz="2000" dirty="0" smtClean="0"/>
              <a:t>The </a:t>
            </a:r>
            <a:r>
              <a:rPr lang="en-US" sz="2000" dirty="0">
                <a:solidFill>
                  <a:srgbClr val="FF0000"/>
                </a:solidFill>
              </a:rPr>
              <a:t>local method</a:t>
            </a:r>
            <a:r>
              <a:rPr lang="en-US" sz="2000" dirty="0"/>
              <a:t> (Cube, in this case) is </a:t>
            </a:r>
            <a:r>
              <a:rPr lang="en-US" sz="2000" dirty="0">
                <a:solidFill>
                  <a:srgbClr val="FF0000"/>
                </a:solidFill>
              </a:rPr>
              <a:t>visible</a:t>
            </a:r>
            <a:r>
              <a:rPr lang="en-US" sz="2000" dirty="0"/>
              <a:t> only to the </a:t>
            </a:r>
            <a:r>
              <a:rPr lang="en-US" sz="2000" dirty="0" smtClean="0">
                <a:solidFill>
                  <a:srgbClr val="FF0000"/>
                </a:solidFill>
              </a:rPr>
              <a:t>enclosing </a:t>
            </a:r>
            <a:r>
              <a:rPr lang="en-US" sz="2000" dirty="0">
                <a:solidFill>
                  <a:srgbClr val="FF0000"/>
                </a:solidFill>
              </a:rPr>
              <a:t>method </a:t>
            </a:r>
            <a:r>
              <a:rPr lang="en-US" sz="2000" dirty="0"/>
              <a:t>(Write Cubes</a:t>
            </a:r>
            <a:r>
              <a:rPr lang="en-US" sz="2000" dirty="0" smtClean="0"/>
              <a:t>). This </a:t>
            </a:r>
            <a:r>
              <a:rPr lang="en-US" sz="2000" dirty="0"/>
              <a:t>simplifies the containing type and instantly signals to anyone looking at the code that Cube is used nowhere </a:t>
            </a:r>
            <a:r>
              <a:rPr lang="en-US" sz="2000" dirty="0" smtClean="0"/>
              <a:t>else.</a:t>
            </a:r>
          </a:p>
          <a:p>
            <a:pPr marL="461963">
              <a:buFont typeface="Wingdings" panose="05000000000000000000" pitchFamily="2" charset="2"/>
              <a:buChar char="§"/>
            </a:pPr>
            <a:r>
              <a:rPr lang="en-US" sz="2000" dirty="0" smtClean="0"/>
              <a:t>Another </a:t>
            </a:r>
            <a:r>
              <a:rPr lang="en-US" sz="2000" dirty="0"/>
              <a:t>benefit of local methods is that they can access the local variables and parameters of the enclosing </a:t>
            </a:r>
            <a:r>
              <a:rPr lang="en-US" sz="2000" dirty="0" smtClean="0"/>
              <a:t>method.</a:t>
            </a:r>
          </a:p>
          <a:p>
            <a:pPr marL="461963">
              <a:buFont typeface="Wingdings" panose="05000000000000000000" pitchFamily="2" charset="2"/>
              <a:buChar char="§"/>
            </a:pPr>
            <a:r>
              <a:rPr lang="en-US" sz="2000" dirty="0" smtClean="0"/>
              <a:t>Local </a:t>
            </a:r>
            <a:r>
              <a:rPr lang="en-US" sz="2000" dirty="0"/>
              <a:t>methods can appear inside other </a:t>
            </a:r>
            <a:r>
              <a:rPr lang="en-US" sz="2000" dirty="0">
                <a:solidFill>
                  <a:srgbClr val="FF0000"/>
                </a:solidFill>
              </a:rPr>
              <a:t>function kinds</a:t>
            </a:r>
            <a:r>
              <a:rPr lang="en-US" sz="2000" dirty="0"/>
              <a:t>, such as </a:t>
            </a:r>
            <a:endParaRPr lang="en-US" sz="2000" dirty="0" smtClean="0"/>
          </a:p>
          <a:p>
            <a:pPr marL="685800" lvl="1" indent="-219075">
              <a:buFont typeface="Wingdings" panose="05000000000000000000" pitchFamily="2" charset="2"/>
              <a:buChar char="ü"/>
            </a:pPr>
            <a:r>
              <a:rPr lang="en-US" dirty="0" smtClean="0">
                <a:solidFill>
                  <a:srgbClr val="FF0000"/>
                </a:solidFill>
              </a:rPr>
              <a:t>property accessors</a:t>
            </a:r>
            <a:endParaRPr lang="en-US" dirty="0"/>
          </a:p>
          <a:p>
            <a:pPr marL="685800" lvl="1" indent="-219075">
              <a:buFont typeface="Wingdings" panose="05000000000000000000" pitchFamily="2" charset="2"/>
              <a:buChar char="ü"/>
            </a:pPr>
            <a:r>
              <a:rPr lang="en-US" dirty="0" smtClean="0"/>
              <a:t>constructors</a:t>
            </a:r>
            <a:r>
              <a:rPr lang="en-US" dirty="0"/>
              <a:t>, and so </a:t>
            </a:r>
            <a:r>
              <a:rPr lang="en-US" dirty="0" smtClean="0"/>
              <a:t>on</a:t>
            </a:r>
          </a:p>
          <a:p>
            <a:pPr marL="457200" indent="-223838">
              <a:buFont typeface="Wingdings" panose="05000000000000000000" pitchFamily="2" charset="2"/>
              <a:buChar char="§"/>
            </a:pPr>
            <a:r>
              <a:rPr lang="en-US" dirty="0"/>
              <a:t>You can even put local methods inside other local methods, and inside lambda expressions that use a statement block</a:t>
            </a:r>
            <a:r>
              <a:rPr lang="en-US" dirty="0" smtClean="0"/>
              <a:t>.</a:t>
            </a:r>
            <a:endParaRPr lang="en-US" dirty="0"/>
          </a:p>
        </p:txBody>
      </p:sp>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103</a:t>
            </a:fld>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3425" y="1775814"/>
            <a:ext cx="3719641" cy="1348166"/>
          </a:xfrm>
          <a:prstGeom prst="rect">
            <a:avLst/>
          </a:prstGeom>
          <a:ln>
            <a:solidFill>
              <a:schemeClr val="accent1"/>
            </a:solidFill>
          </a:ln>
        </p:spPr>
      </p:pic>
    </p:spTree>
    <p:extLst>
      <p:ext uri="{BB962C8B-B14F-4D97-AF65-F5344CB8AC3E}">
        <p14:creationId xmlns:p14="http://schemas.microsoft.com/office/powerpoint/2010/main" val="136294343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Local Methods									   </a:t>
            </a:r>
            <a:r>
              <a:rPr lang="en-US" dirty="0" smtClean="0">
                <a:solidFill>
                  <a:srgbClr val="C00000"/>
                </a:solidFill>
              </a:rPr>
              <a:t>|</a:t>
            </a:r>
            <a:endParaRPr lang="en-US" dirty="0">
              <a:solidFill>
                <a:srgbClr val="C00000"/>
              </a:solidFill>
            </a:endParaRPr>
          </a:p>
        </p:txBody>
      </p:sp>
      <p:sp>
        <p:nvSpPr>
          <p:cNvPr id="3" name="Content Placeholder 3"/>
          <p:cNvSpPr>
            <a:spLocks noGrp="1"/>
          </p:cNvSpPr>
          <p:nvPr>
            <p:ph idx="1"/>
          </p:nvPr>
        </p:nvSpPr>
        <p:spPr/>
        <p:txBody>
          <a:bodyPr>
            <a:normAutofit/>
          </a:bodyPr>
          <a:lstStyle/>
          <a:p>
            <a:pPr marL="461963">
              <a:buFont typeface="Wingdings" panose="05000000000000000000" pitchFamily="2" charset="2"/>
              <a:buChar char="§"/>
            </a:pPr>
            <a:r>
              <a:rPr lang="en-US" sz="2000" dirty="0" smtClean="0"/>
              <a:t>Local methods can be</a:t>
            </a:r>
          </a:p>
          <a:p>
            <a:pPr marL="685800">
              <a:buFont typeface="Wingdings" panose="05000000000000000000" pitchFamily="2" charset="2"/>
              <a:buChar char="ü"/>
            </a:pPr>
            <a:r>
              <a:rPr lang="en-US" sz="2000" dirty="0" smtClean="0">
                <a:solidFill>
                  <a:srgbClr val="FF0000"/>
                </a:solidFill>
              </a:rPr>
              <a:t>iterators</a:t>
            </a:r>
            <a:r>
              <a:rPr lang="en-US" sz="2000" dirty="0" smtClean="0"/>
              <a:t> or</a:t>
            </a:r>
          </a:p>
          <a:p>
            <a:pPr marL="685800">
              <a:buFont typeface="Wingdings" panose="05000000000000000000" pitchFamily="2" charset="2"/>
              <a:buChar char="ü"/>
            </a:pPr>
            <a:r>
              <a:rPr lang="en-US" sz="2000" dirty="0" smtClean="0">
                <a:solidFill>
                  <a:srgbClr val="FF0000"/>
                </a:solidFill>
              </a:rPr>
              <a:t>asynchronous</a:t>
            </a:r>
            <a:endParaRPr lang="en-US" sz="2000" dirty="0" smtClean="0"/>
          </a:p>
          <a:p>
            <a:pPr marL="461963">
              <a:buFont typeface="Wingdings" panose="05000000000000000000" pitchFamily="2" charset="2"/>
              <a:buChar char="§"/>
            </a:pPr>
            <a:r>
              <a:rPr lang="en-US" sz="2000" dirty="0" smtClean="0"/>
              <a:t>The </a:t>
            </a:r>
            <a:r>
              <a:rPr lang="en-US" sz="2000" dirty="0" smtClean="0">
                <a:solidFill>
                  <a:srgbClr val="FF0000"/>
                </a:solidFill>
              </a:rPr>
              <a:t>static</a:t>
            </a:r>
            <a:r>
              <a:rPr lang="en-US" sz="2000" dirty="0" smtClean="0"/>
              <a:t> modifier is </a:t>
            </a:r>
            <a:r>
              <a:rPr lang="en-US" sz="2000" dirty="0" smtClean="0">
                <a:solidFill>
                  <a:srgbClr val="FF0000"/>
                </a:solidFill>
              </a:rPr>
              <a:t>invalid</a:t>
            </a:r>
            <a:r>
              <a:rPr lang="en-US" sz="2000" dirty="0" smtClean="0"/>
              <a:t> for local methods.</a:t>
            </a:r>
          </a:p>
          <a:p>
            <a:pPr marL="461963">
              <a:buFont typeface="Wingdings" panose="05000000000000000000" pitchFamily="2" charset="2"/>
              <a:buChar char="§"/>
            </a:pPr>
            <a:r>
              <a:rPr lang="en-US" sz="2000" dirty="0" smtClean="0"/>
              <a:t>They are </a:t>
            </a:r>
            <a:r>
              <a:rPr lang="en-US" sz="2000" dirty="0" smtClean="0">
                <a:solidFill>
                  <a:srgbClr val="FF0000"/>
                </a:solidFill>
              </a:rPr>
              <a:t>implicitly static</a:t>
            </a:r>
            <a:r>
              <a:rPr lang="en-US" sz="2000" dirty="0" smtClean="0"/>
              <a:t> if the </a:t>
            </a:r>
            <a:r>
              <a:rPr lang="en-US" sz="2000" dirty="0" smtClean="0">
                <a:solidFill>
                  <a:srgbClr val="0070C0"/>
                </a:solidFill>
              </a:rPr>
              <a:t>enclosing method </a:t>
            </a:r>
            <a:r>
              <a:rPr lang="en-US" sz="2000" dirty="0" smtClean="0"/>
              <a:t>is </a:t>
            </a:r>
            <a:r>
              <a:rPr lang="en-US" sz="2000" dirty="0" smtClean="0">
                <a:solidFill>
                  <a:srgbClr val="FF0000"/>
                </a:solidFill>
              </a:rPr>
              <a:t>static</a:t>
            </a:r>
            <a:r>
              <a:rPr lang="en-US" sz="2000" dirty="0" smtClean="0"/>
              <a:t>.</a:t>
            </a:r>
          </a:p>
        </p:txBody>
      </p:sp>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104</a:t>
            </a:fld>
            <a:endParaRPr lang="en-US" dirty="0"/>
          </a:p>
        </p:txBody>
      </p:sp>
    </p:spTree>
    <p:extLst>
      <p:ext uri="{BB962C8B-B14F-4D97-AF65-F5344CB8AC3E}">
        <p14:creationId xmlns:p14="http://schemas.microsoft.com/office/powerpoint/2010/main" val="338235674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smtClean="0"/>
              <a:t>Instance Constructors</a:t>
            </a:r>
            <a:endParaRPr lang="en-US" dirty="0"/>
          </a:p>
        </p:txBody>
      </p:sp>
      <p:sp>
        <p:nvSpPr>
          <p:cNvPr id="6" name="Content Placeholder 5"/>
          <p:cNvSpPr>
            <a:spLocks noGrp="1"/>
          </p:cNvSpPr>
          <p:nvPr>
            <p:ph idx="1"/>
          </p:nvPr>
        </p:nvSpPr>
        <p:spPr/>
        <p:txBody>
          <a:bodyPr/>
          <a:lstStyle/>
          <a:p>
            <a:r>
              <a:rPr lang="en-US" dirty="0"/>
              <a:t>Constructors run initialization code on a class or </a:t>
            </a:r>
            <a:r>
              <a:rPr lang="en-US" dirty="0" smtClean="0"/>
              <a:t>struct.</a:t>
            </a:r>
          </a:p>
          <a:p>
            <a:pPr lvl="1"/>
            <a:r>
              <a:rPr lang="en-US" dirty="0" smtClean="0"/>
              <a:t>A </a:t>
            </a:r>
            <a:r>
              <a:rPr lang="en-US" dirty="0"/>
              <a:t>constructor is defined like a method, except that the method name and return type are reduced to the name of the enclosing type</a:t>
            </a:r>
            <a:r>
              <a:rPr lang="en-US" dirty="0" smtClean="0"/>
              <a:t>: </a:t>
            </a:r>
            <a:r>
              <a:rPr lang="en-US" dirty="0" smtClean="0">
                <a:solidFill>
                  <a:srgbClr val="FF0000"/>
                </a:solidFill>
              </a:rPr>
              <a:t>Listing 3-1</a:t>
            </a:r>
            <a:r>
              <a:rPr lang="en-US" dirty="0" smtClean="0"/>
              <a:t>.</a:t>
            </a:r>
          </a:p>
          <a:p>
            <a:pPr lvl="1"/>
            <a:r>
              <a:rPr lang="en-US" dirty="0" smtClean="0"/>
              <a:t>Instance </a:t>
            </a:r>
            <a:r>
              <a:rPr lang="en-US" dirty="0"/>
              <a:t>constructors allow the following modifiers:</a:t>
            </a:r>
          </a:p>
          <a:p>
            <a:pPr marL="233363" lvl="1" indent="0">
              <a:buNone/>
            </a:pPr>
            <a:endParaRPr lang="en-US" dirty="0" smtClean="0"/>
          </a:p>
          <a:p>
            <a:pPr marL="233363" lvl="1" indent="0">
              <a:buNone/>
            </a:pPr>
            <a:endParaRPr lang="en-US" dirty="0" smtClean="0"/>
          </a:p>
          <a:p>
            <a:pPr marL="233363" lvl="1" indent="0">
              <a:buNone/>
            </a:pPr>
            <a:endParaRPr lang="en-US" dirty="0"/>
          </a:p>
          <a:p>
            <a:pPr marL="233363" lvl="1" indent="0">
              <a:buNone/>
            </a:pPr>
            <a:endParaRPr lang="en-US" dirty="0"/>
          </a:p>
          <a:p>
            <a:pPr lvl="1"/>
            <a:r>
              <a:rPr lang="en-US" dirty="0"/>
              <a:t>From C# 7, </a:t>
            </a:r>
            <a:r>
              <a:rPr lang="en-US" dirty="0">
                <a:solidFill>
                  <a:srgbClr val="FF0000"/>
                </a:solidFill>
              </a:rPr>
              <a:t>single-statement constructors </a:t>
            </a:r>
            <a:r>
              <a:rPr lang="en-US" dirty="0"/>
              <a:t>can also be written as expression-bodied members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105</a:t>
            </a:fld>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5066" y="2721462"/>
            <a:ext cx="6861175" cy="778445"/>
          </a:xfrm>
          <a:prstGeom prst="rect">
            <a:avLst/>
          </a:prstGeom>
          <a:ln>
            <a:solidFill>
              <a:schemeClr val="accent1"/>
            </a:solidFill>
          </a:ln>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5066" y="4401608"/>
            <a:ext cx="4580467" cy="317181"/>
          </a:xfrm>
          <a:prstGeom prst="rect">
            <a:avLst/>
          </a:prstGeom>
          <a:ln>
            <a:solidFill>
              <a:schemeClr val="accent1"/>
            </a:solidFill>
          </a:ln>
        </p:spPr>
      </p:pic>
    </p:spTree>
    <p:extLst>
      <p:ext uri="{BB962C8B-B14F-4D97-AF65-F5344CB8AC3E}">
        <p14:creationId xmlns:p14="http://schemas.microsoft.com/office/powerpoint/2010/main" val="29678273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Listing 3-1</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106</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74887"/>
            <a:ext cx="6620957" cy="2475845"/>
          </a:xfrm>
          <a:prstGeom prst="rect">
            <a:avLst/>
          </a:prstGeom>
          <a:ln>
            <a:solidFill>
              <a:schemeClr val="accent1"/>
            </a:solidFill>
          </a:ln>
        </p:spPr>
      </p:pic>
    </p:spTree>
    <p:extLst>
      <p:ext uri="{BB962C8B-B14F-4D97-AF65-F5344CB8AC3E}">
        <p14:creationId xmlns:p14="http://schemas.microsoft.com/office/powerpoint/2010/main" val="20825084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Overloading constructors</a:t>
            </a:r>
          </a:p>
        </p:txBody>
      </p:sp>
      <p:sp>
        <p:nvSpPr>
          <p:cNvPr id="3" name="Content Placeholder 2"/>
          <p:cNvSpPr>
            <a:spLocks noGrp="1"/>
          </p:cNvSpPr>
          <p:nvPr>
            <p:ph idx="1"/>
          </p:nvPr>
        </p:nvSpPr>
        <p:spPr/>
        <p:txBody>
          <a:bodyPr/>
          <a:lstStyle/>
          <a:p>
            <a:r>
              <a:rPr lang="en-US" dirty="0" smtClean="0"/>
              <a:t>A </a:t>
            </a:r>
            <a:r>
              <a:rPr lang="en-US" dirty="0"/>
              <a:t>class or struct may </a:t>
            </a:r>
            <a:r>
              <a:rPr lang="en-US" dirty="0">
                <a:solidFill>
                  <a:srgbClr val="FF0000"/>
                </a:solidFill>
              </a:rPr>
              <a:t>overload </a:t>
            </a:r>
            <a:r>
              <a:rPr lang="en-US" dirty="0" smtClean="0">
                <a:solidFill>
                  <a:srgbClr val="FF0000"/>
                </a:solidFill>
              </a:rPr>
              <a:t>constructors</a:t>
            </a:r>
            <a:r>
              <a:rPr lang="en-US" dirty="0" smtClean="0"/>
              <a:t>.</a:t>
            </a:r>
          </a:p>
          <a:p>
            <a:pPr lvl="1"/>
            <a:r>
              <a:rPr lang="en-US" dirty="0" smtClean="0"/>
              <a:t>To </a:t>
            </a:r>
            <a:r>
              <a:rPr lang="en-US" dirty="0"/>
              <a:t>avoid code duplication, one </a:t>
            </a:r>
            <a:r>
              <a:rPr lang="en-US" dirty="0" smtClean="0"/>
              <a:t>constructor </a:t>
            </a:r>
            <a:r>
              <a:rPr lang="en-US" dirty="0"/>
              <a:t>may call another, using the </a:t>
            </a:r>
            <a:r>
              <a:rPr lang="en-US" dirty="0">
                <a:solidFill>
                  <a:srgbClr val="FF0000"/>
                </a:solidFill>
              </a:rPr>
              <a:t>this</a:t>
            </a:r>
            <a:r>
              <a:rPr lang="en-US" dirty="0"/>
              <a:t> </a:t>
            </a:r>
            <a:r>
              <a:rPr lang="en-US" dirty="0">
                <a:solidFill>
                  <a:srgbClr val="0070C0"/>
                </a:solidFill>
              </a:rPr>
              <a:t>keyword</a:t>
            </a:r>
            <a:r>
              <a:rPr lang="en-US" dirty="0" smtClean="0"/>
              <a:t>:</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a:p>
          <a:p>
            <a:pPr marL="233363" lvl="1" indent="0">
              <a:buNone/>
            </a:pPr>
            <a:endParaRPr lang="en-US" dirty="0"/>
          </a:p>
          <a:p>
            <a:pPr lvl="1"/>
            <a:r>
              <a:rPr lang="en-US" dirty="0"/>
              <a:t>When one constructor calls another, the called constructor executes </a:t>
            </a:r>
            <a:r>
              <a:rPr lang="en-US" dirty="0" smtClean="0"/>
              <a:t>first.</a:t>
            </a:r>
          </a:p>
          <a:p>
            <a:pPr lvl="1"/>
            <a:r>
              <a:rPr lang="en-US" dirty="0" smtClean="0"/>
              <a:t>You </a:t>
            </a:r>
            <a:r>
              <a:rPr lang="en-US" dirty="0"/>
              <a:t>can pass an expression into another constructor as follows: </a:t>
            </a:r>
            <a:endParaRPr lang="en-US" dirty="0" smtClean="0"/>
          </a:p>
          <a:p>
            <a:pPr marL="233363" lvl="1" indent="0">
              <a:buNone/>
            </a:pPr>
            <a:endParaRPr lang="en-US" dirty="0" smtClean="0"/>
          </a:p>
          <a:p>
            <a:pPr marL="233363" lvl="1" indent="0">
              <a:buNone/>
            </a:pPr>
            <a:endParaRPr lang="en-US" dirty="0"/>
          </a:p>
          <a:p>
            <a:pPr lvl="1"/>
            <a:r>
              <a:rPr lang="en-US" dirty="0" smtClean="0"/>
              <a:t>The </a:t>
            </a:r>
            <a:r>
              <a:rPr lang="en-US" dirty="0"/>
              <a:t>expression itself cannot make use of the </a:t>
            </a:r>
            <a:r>
              <a:rPr lang="en-US" dirty="0">
                <a:solidFill>
                  <a:srgbClr val="FF0000"/>
                </a:solidFill>
              </a:rPr>
              <a:t>this reference</a:t>
            </a:r>
            <a:r>
              <a:rPr lang="en-US" dirty="0"/>
              <a:t>, for example, to call an instance method. (This is enforced because the object has not been initialized by the constructor at this stage, so any methods that you call on it are likely to fail</a:t>
            </a:r>
            <a:r>
              <a:rPr lang="en-US" dirty="0" smtClean="0"/>
              <a:t>.)</a:t>
            </a:r>
          </a:p>
          <a:p>
            <a:pPr lvl="1"/>
            <a:r>
              <a:rPr lang="en-US" dirty="0" smtClean="0"/>
              <a:t>It </a:t>
            </a:r>
            <a:r>
              <a:rPr lang="en-US" dirty="0"/>
              <a:t>can, however, call static methods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107</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0533" y="2021518"/>
            <a:ext cx="6653741" cy="1541890"/>
          </a:xfrm>
          <a:prstGeom prst="rect">
            <a:avLst/>
          </a:prstGeom>
          <a:ln>
            <a:solidFill>
              <a:schemeClr val="accent1"/>
            </a:solidFill>
          </a:ln>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0533" y="4518391"/>
            <a:ext cx="6662886" cy="282209"/>
          </a:xfrm>
          <a:prstGeom prst="rect">
            <a:avLst/>
          </a:prstGeom>
          <a:ln>
            <a:solidFill>
              <a:schemeClr val="accent1"/>
            </a:solidFill>
          </a:ln>
        </p:spPr>
      </p:pic>
    </p:spTree>
    <p:extLst>
      <p:ext uri="{BB962C8B-B14F-4D97-AF65-F5344CB8AC3E}">
        <p14:creationId xmlns:p14="http://schemas.microsoft.com/office/powerpoint/2010/main" val="27135695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Implicit parameterless constructors</a:t>
            </a:r>
          </a:p>
        </p:txBody>
      </p:sp>
      <p:sp>
        <p:nvSpPr>
          <p:cNvPr id="3" name="Content Placeholder 2"/>
          <p:cNvSpPr>
            <a:spLocks noGrp="1"/>
          </p:cNvSpPr>
          <p:nvPr>
            <p:ph idx="1"/>
          </p:nvPr>
        </p:nvSpPr>
        <p:spPr/>
        <p:txBody>
          <a:bodyPr/>
          <a:lstStyle/>
          <a:p>
            <a:r>
              <a:rPr lang="en-US" dirty="0" smtClean="0"/>
              <a:t>For </a:t>
            </a:r>
            <a:r>
              <a:rPr lang="en-US" dirty="0"/>
              <a:t>classes, the C# compiler automatically generates a </a:t>
            </a:r>
            <a:r>
              <a:rPr lang="en-US" dirty="0">
                <a:solidFill>
                  <a:srgbClr val="FF0000"/>
                </a:solidFill>
              </a:rPr>
              <a:t>parameterless public </a:t>
            </a:r>
            <a:r>
              <a:rPr lang="en-US" dirty="0" smtClean="0">
                <a:solidFill>
                  <a:srgbClr val="FF0000"/>
                </a:solidFill>
              </a:rPr>
              <a:t>constructor </a:t>
            </a:r>
            <a:r>
              <a:rPr lang="en-US" dirty="0"/>
              <a:t>if and only if you do not define any </a:t>
            </a:r>
            <a:r>
              <a:rPr lang="en-US" dirty="0" smtClean="0"/>
              <a:t>constructors.</a:t>
            </a:r>
          </a:p>
          <a:p>
            <a:pPr lvl="1"/>
            <a:r>
              <a:rPr lang="en-US" dirty="0" smtClean="0"/>
              <a:t>However</a:t>
            </a:r>
            <a:r>
              <a:rPr lang="en-US" dirty="0"/>
              <a:t>, as soon as you define at least one constructor, the parameterless constructor is no longer </a:t>
            </a:r>
            <a:r>
              <a:rPr lang="en-US" dirty="0" smtClean="0"/>
              <a:t>automatically </a:t>
            </a:r>
            <a:r>
              <a:rPr lang="en-US" dirty="0"/>
              <a:t>generated</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108</a:t>
            </a:fld>
            <a:endParaRPr lang="en-US" dirty="0"/>
          </a:p>
        </p:txBody>
      </p:sp>
    </p:spTree>
    <p:extLst>
      <p:ext uri="{BB962C8B-B14F-4D97-AF65-F5344CB8AC3E}">
        <p14:creationId xmlns:p14="http://schemas.microsoft.com/office/powerpoint/2010/main" val="26800588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Constructor and field initialization order</a:t>
            </a:r>
          </a:p>
        </p:txBody>
      </p:sp>
      <p:sp>
        <p:nvSpPr>
          <p:cNvPr id="3" name="Content Placeholder 2"/>
          <p:cNvSpPr>
            <a:spLocks noGrp="1"/>
          </p:cNvSpPr>
          <p:nvPr>
            <p:ph idx="1"/>
          </p:nvPr>
        </p:nvSpPr>
        <p:spPr/>
        <p:txBody>
          <a:bodyPr/>
          <a:lstStyle/>
          <a:p>
            <a:r>
              <a:rPr lang="en-US" dirty="0" smtClean="0"/>
              <a:t>We </a:t>
            </a:r>
            <a:r>
              <a:rPr lang="en-US" dirty="0"/>
              <a:t>saw previously that fields can be initialized with default values in their </a:t>
            </a:r>
            <a:r>
              <a:rPr lang="en-US" dirty="0" smtClean="0"/>
              <a:t>declaration</a:t>
            </a:r>
            <a:r>
              <a:rPr lang="en-US" dirty="0"/>
              <a:t>:</a:t>
            </a:r>
          </a:p>
          <a:p>
            <a:pPr marL="233363" lvl="1" indent="0">
              <a:buNone/>
            </a:pPr>
            <a:endParaRPr lang="en-US" dirty="0" smtClean="0"/>
          </a:p>
          <a:p>
            <a:pPr marL="233363" lvl="1" indent="0">
              <a:buNone/>
            </a:pPr>
            <a:endParaRPr lang="en-US" dirty="0" smtClean="0"/>
          </a:p>
          <a:p>
            <a:pPr marL="233363" lvl="1" indent="0">
              <a:buNone/>
            </a:pPr>
            <a:endParaRPr lang="en-US" dirty="0" smtClean="0"/>
          </a:p>
          <a:p>
            <a:pPr marL="233363" lvl="1" indent="0">
              <a:buNone/>
            </a:pPr>
            <a:endParaRPr lang="en-US" dirty="0"/>
          </a:p>
          <a:p>
            <a:pPr marL="233363" lvl="1" indent="0">
              <a:buNone/>
            </a:pPr>
            <a:endParaRPr lang="en-US" dirty="0" smtClean="0"/>
          </a:p>
          <a:p>
            <a:pPr lvl="1"/>
            <a:r>
              <a:rPr lang="en-US" dirty="0">
                <a:solidFill>
                  <a:srgbClr val="FF0000"/>
                </a:solidFill>
              </a:rPr>
              <a:t>Field initializations</a:t>
            </a:r>
            <a:r>
              <a:rPr lang="en-US" dirty="0"/>
              <a:t> occur </a:t>
            </a:r>
            <a:r>
              <a:rPr lang="en-US" dirty="0">
                <a:solidFill>
                  <a:srgbClr val="FF0000"/>
                </a:solidFill>
              </a:rPr>
              <a:t>before</a:t>
            </a:r>
            <a:r>
              <a:rPr lang="en-US" dirty="0"/>
              <a:t> the </a:t>
            </a:r>
            <a:r>
              <a:rPr lang="en-US" dirty="0">
                <a:solidFill>
                  <a:srgbClr val="FF0000"/>
                </a:solidFill>
              </a:rPr>
              <a:t>constructor</a:t>
            </a:r>
            <a:r>
              <a:rPr lang="en-US" dirty="0"/>
              <a:t> is executed, and in the declaration </a:t>
            </a:r>
            <a:r>
              <a:rPr lang="en-US" dirty="0">
                <a:solidFill>
                  <a:srgbClr val="FF0000"/>
                </a:solidFill>
              </a:rPr>
              <a:t>order</a:t>
            </a:r>
            <a:r>
              <a:rPr lang="en-US" dirty="0"/>
              <a:t> of the fields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109</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8025" y="1972610"/>
            <a:ext cx="4273020" cy="1144180"/>
          </a:xfrm>
          <a:prstGeom prst="rect">
            <a:avLst/>
          </a:prstGeom>
          <a:ln>
            <a:solidFill>
              <a:schemeClr val="accent1"/>
            </a:solidFill>
          </a:ln>
        </p:spPr>
      </p:pic>
    </p:spTree>
    <p:extLst>
      <p:ext uri="{BB962C8B-B14F-4D97-AF65-F5344CB8AC3E}">
        <p14:creationId xmlns:p14="http://schemas.microsoft.com/office/powerpoint/2010/main" val="1941592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Platform Support</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Historically, C# was used almost entirely for writing code to run on Windows plat‐ </a:t>
            </a:r>
            <a:r>
              <a:rPr lang="en-US" sz="2000" dirty="0" smtClean="0"/>
              <a:t>forms.</a:t>
            </a:r>
          </a:p>
          <a:p>
            <a:pPr marL="461963">
              <a:buFont typeface="Wingdings" panose="05000000000000000000" pitchFamily="2" charset="2"/>
              <a:buChar char="§"/>
            </a:pPr>
            <a:r>
              <a:rPr lang="en-US" sz="2000" dirty="0" smtClean="0"/>
              <a:t>Recently</a:t>
            </a:r>
            <a:r>
              <a:rPr lang="en-US" sz="2000" dirty="0"/>
              <a:t>, however, Microsoft and other companies have invested in other platforms, </a:t>
            </a:r>
            <a:r>
              <a:rPr lang="en-US" sz="2000" dirty="0" smtClean="0"/>
              <a:t>including</a:t>
            </a:r>
          </a:p>
          <a:p>
            <a:pPr marL="687388" indent="-225425">
              <a:buFont typeface="Wingdings" panose="05000000000000000000" pitchFamily="2" charset="2"/>
              <a:buChar char="ü"/>
            </a:pPr>
            <a:r>
              <a:rPr lang="en-US" sz="2000" dirty="0" smtClean="0"/>
              <a:t>Linux</a:t>
            </a:r>
          </a:p>
          <a:p>
            <a:pPr marL="687388" indent="-225425">
              <a:buFont typeface="Wingdings" panose="05000000000000000000" pitchFamily="2" charset="2"/>
              <a:buChar char="ü"/>
            </a:pPr>
            <a:r>
              <a:rPr lang="en-US" sz="2000" dirty="0" smtClean="0"/>
              <a:t>macOS</a:t>
            </a:r>
          </a:p>
          <a:p>
            <a:pPr marL="687388" indent="-225425">
              <a:buFont typeface="Wingdings" panose="05000000000000000000" pitchFamily="2" charset="2"/>
              <a:buChar char="ü"/>
            </a:pPr>
            <a:r>
              <a:rPr lang="en-US" sz="2000" dirty="0" smtClean="0"/>
              <a:t>iOS</a:t>
            </a:r>
            <a:r>
              <a:rPr lang="en-US" sz="2000" dirty="0"/>
              <a:t>, </a:t>
            </a:r>
            <a:r>
              <a:rPr lang="en-US" sz="2000" dirty="0" smtClean="0"/>
              <a:t>and</a:t>
            </a:r>
          </a:p>
          <a:p>
            <a:pPr marL="687388" indent="-225425">
              <a:buFont typeface="Wingdings" panose="05000000000000000000" pitchFamily="2" charset="2"/>
              <a:buChar char="ü"/>
            </a:pPr>
            <a:r>
              <a:rPr lang="en-US" sz="2000" dirty="0" smtClean="0"/>
              <a:t>Android</a:t>
            </a:r>
          </a:p>
          <a:p>
            <a:pPr marL="461963">
              <a:buFont typeface="Wingdings" panose="05000000000000000000" pitchFamily="2" charset="2"/>
              <a:buChar char="§"/>
            </a:pPr>
            <a:r>
              <a:rPr lang="en-US" sz="2000" dirty="0" smtClean="0"/>
              <a:t>Xamarin</a:t>
            </a:r>
            <a:r>
              <a:rPr lang="en-US" sz="2000" dirty="0"/>
              <a:t>™ allows </a:t>
            </a:r>
            <a:r>
              <a:rPr lang="en-US" sz="2000" dirty="0" smtClean="0"/>
              <a:t>cross-platform </a:t>
            </a:r>
            <a:r>
              <a:rPr lang="en-US" sz="2000" dirty="0"/>
              <a:t>C# development for mobile applications, and </a:t>
            </a:r>
            <a:r>
              <a:rPr lang="en-US" sz="2000" dirty="0">
                <a:solidFill>
                  <a:srgbClr val="FF0000"/>
                </a:solidFill>
              </a:rPr>
              <a:t>Portable Class Libraries</a:t>
            </a:r>
            <a:r>
              <a:rPr lang="en-US" sz="2000" dirty="0"/>
              <a:t> are becoming increasingly </a:t>
            </a:r>
            <a:r>
              <a:rPr lang="en-US" sz="2000" dirty="0" smtClean="0"/>
              <a:t>widespread.</a:t>
            </a:r>
          </a:p>
          <a:p>
            <a:pPr marL="461963">
              <a:buFont typeface="Wingdings" panose="05000000000000000000" pitchFamily="2" charset="2"/>
              <a:buChar char="§"/>
            </a:pPr>
            <a:r>
              <a:rPr lang="en-US" sz="2000" dirty="0" smtClean="0"/>
              <a:t>Microsoft’s </a:t>
            </a:r>
            <a:r>
              <a:rPr lang="en-US" sz="2000" dirty="0">
                <a:solidFill>
                  <a:srgbClr val="FF0000"/>
                </a:solidFill>
              </a:rPr>
              <a:t>ASP.NET Core</a:t>
            </a:r>
            <a:r>
              <a:rPr lang="en-US" sz="2000" dirty="0"/>
              <a:t> is a cross-platform lightweight web hosting framework that can run either on the .NET Framework or on .NET Core, an open source cross-platform runtime.</a:t>
            </a:r>
          </a:p>
          <a:p>
            <a:pPr>
              <a:buFont typeface="Wingdings" panose="05000000000000000000" pitchFamily="2" charset="2"/>
              <a:buChar char="v"/>
            </a:pPr>
            <a:endParaRPr lang="en-US" sz="2000" dirty="0" smtClean="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a:t>
            </a:fld>
            <a:endParaRPr lang="en-US" dirty="0"/>
          </a:p>
        </p:txBody>
      </p:sp>
    </p:spTree>
    <p:extLst>
      <p:ext uri="{BB962C8B-B14F-4D97-AF65-F5344CB8AC3E}">
        <p14:creationId xmlns:p14="http://schemas.microsoft.com/office/powerpoint/2010/main" val="16574334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Nonpublic constructors</a:t>
            </a:r>
          </a:p>
        </p:txBody>
      </p:sp>
      <p:sp>
        <p:nvSpPr>
          <p:cNvPr id="3" name="Content Placeholder 2"/>
          <p:cNvSpPr>
            <a:spLocks noGrp="1"/>
          </p:cNvSpPr>
          <p:nvPr>
            <p:ph idx="1"/>
          </p:nvPr>
        </p:nvSpPr>
        <p:spPr/>
        <p:txBody>
          <a:bodyPr/>
          <a:lstStyle/>
          <a:p>
            <a:r>
              <a:rPr lang="en-US" dirty="0" smtClean="0"/>
              <a:t>Constructors </a:t>
            </a:r>
            <a:r>
              <a:rPr lang="en-US" dirty="0"/>
              <a:t>do </a:t>
            </a:r>
            <a:r>
              <a:rPr lang="en-US" dirty="0">
                <a:solidFill>
                  <a:srgbClr val="FF0000"/>
                </a:solidFill>
              </a:rPr>
              <a:t>not need</a:t>
            </a:r>
            <a:r>
              <a:rPr lang="en-US" dirty="0"/>
              <a:t> to be </a:t>
            </a:r>
            <a:r>
              <a:rPr lang="en-US" dirty="0" smtClean="0">
                <a:solidFill>
                  <a:srgbClr val="FF0000"/>
                </a:solidFill>
              </a:rPr>
              <a:t>public</a:t>
            </a:r>
            <a:r>
              <a:rPr lang="en-US" dirty="0" smtClean="0"/>
              <a:t>.</a:t>
            </a:r>
          </a:p>
          <a:p>
            <a:pPr lvl="1"/>
            <a:r>
              <a:rPr lang="en-US" dirty="0" smtClean="0"/>
              <a:t>A </a:t>
            </a:r>
            <a:r>
              <a:rPr lang="en-US" dirty="0"/>
              <a:t>common reason to have a </a:t>
            </a:r>
            <a:r>
              <a:rPr lang="en-US" dirty="0">
                <a:solidFill>
                  <a:srgbClr val="FF0000"/>
                </a:solidFill>
              </a:rPr>
              <a:t>nonpublic </a:t>
            </a:r>
            <a:r>
              <a:rPr lang="en-US" dirty="0" smtClean="0">
                <a:solidFill>
                  <a:srgbClr val="FF0000"/>
                </a:solidFill>
              </a:rPr>
              <a:t>constructor</a:t>
            </a:r>
            <a:r>
              <a:rPr lang="en-US" dirty="0" smtClean="0"/>
              <a:t> </a:t>
            </a:r>
            <a:r>
              <a:rPr lang="en-US" dirty="0"/>
              <a:t>is to control </a:t>
            </a:r>
            <a:r>
              <a:rPr lang="en-US" dirty="0">
                <a:solidFill>
                  <a:srgbClr val="FF0000"/>
                </a:solidFill>
              </a:rPr>
              <a:t>instance creation</a:t>
            </a:r>
            <a:r>
              <a:rPr lang="en-US" dirty="0"/>
              <a:t> </a:t>
            </a:r>
            <a:r>
              <a:rPr lang="en-US" dirty="0" smtClean="0"/>
              <a:t>via</a:t>
            </a:r>
          </a:p>
          <a:p>
            <a:pPr lvl="2"/>
            <a:r>
              <a:rPr lang="en-US" dirty="0" smtClean="0"/>
              <a:t>a </a:t>
            </a:r>
            <a:r>
              <a:rPr lang="en-US" dirty="0"/>
              <a:t>static method </a:t>
            </a:r>
            <a:r>
              <a:rPr lang="en-US" dirty="0" smtClean="0"/>
              <a:t>call.</a:t>
            </a:r>
          </a:p>
          <a:p>
            <a:pPr lvl="1"/>
            <a:r>
              <a:rPr lang="en-US" dirty="0" smtClean="0"/>
              <a:t>The </a:t>
            </a:r>
            <a:r>
              <a:rPr lang="en-US" dirty="0">
                <a:solidFill>
                  <a:srgbClr val="FF0000"/>
                </a:solidFill>
              </a:rPr>
              <a:t>static method</a:t>
            </a:r>
            <a:r>
              <a:rPr lang="en-US" dirty="0"/>
              <a:t> could be used to </a:t>
            </a:r>
            <a:r>
              <a:rPr lang="en-US" dirty="0" smtClean="0"/>
              <a:t>return</a:t>
            </a:r>
          </a:p>
          <a:p>
            <a:pPr lvl="2"/>
            <a:r>
              <a:rPr lang="en-US" dirty="0" smtClean="0"/>
              <a:t>an </a:t>
            </a:r>
            <a:r>
              <a:rPr lang="en-US" dirty="0"/>
              <a:t>object from a </a:t>
            </a:r>
            <a:r>
              <a:rPr lang="en-US" dirty="0" smtClean="0">
                <a:solidFill>
                  <a:srgbClr val="FF0000"/>
                </a:solidFill>
              </a:rPr>
              <a:t>pool</a:t>
            </a:r>
            <a:endParaRPr lang="en-US" dirty="0" smtClean="0"/>
          </a:p>
          <a:p>
            <a:pPr lvl="2"/>
            <a:r>
              <a:rPr lang="en-US" dirty="0" smtClean="0"/>
              <a:t>rather </a:t>
            </a:r>
            <a:r>
              <a:rPr lang="en-US" dirty="0"/>
              <a:t>than necessarily creating a new object, </a:t>
            </a:r>
            <a:r>
              <a:rPr lang="en-US" dirty="0" smtClean="0"/>
              <a:t>or</a:t>
            </a:r>
          </a:p>
          <a:p>
            <a:pPr lvl="2"/>
            <a:r>
              <a:rPr lang="en-US" dirty="0" smtClean="0"/>
              <a:t>return </a:t>
            </a:r>
            <a:r>
              <a:rPr lang="en-US" dirty="0"/>
              <a:t>various subclasses based on input arguments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110</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77332" y="3871988"/>
            <a:ext cx="6646333" cy="2215444"/>
          </a:xfrm>
          <a:prstGeom prst="rect">
            <a:avLst/>
          </a:prstGeom>
          <a:ln>
            <a:solidFill>
              <a:schemeClr val="accent1"/>
            </a:solidFill>
          </a:ln>
        </p:spPr>
      </p:pic>
    </p:spTree>
    <p:extLst>
      <p:ext uri="{BB962C8B-B14F-4D97-AF65-F5344CB8AC3E}">
        <p14:creationId xmlns:p14="http://schemas.microsoft.com/office/powerpoint/2010/main" val="9382406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Deconstructors (C# 7</a:t>
            </a:r>
            <a:r>
              <a:rPr lang="en-US" dirty="0" smtClean="0"/>
              <a:t>)</a:t>
            </a:r>
            <a:endParaRPr lang="en-US" dirty="0"/>
          </a:p>
        </p:txBody>
      </p:sp>
      <p:sp>
        <p:nvSpPr>
          <p:cNvPr id="6" name="Content Placeholder 5"/>
          <p:cNvSpPr>
            <a:spLocks noGrp="1"/>
          </p:cNvSpPr>
          <p:nvPr>
            <p:ph idx="1"/>
          </p:nvPr>
        </p:nvSpPr>
        <p:spPr/>
        <p:txBody>
          <a:bodyPr/>
          <a:lstStyle/>
          <a:p>
            <a:r>
              <a:rPr lang="en-US" dirty="0"/>
              <a:t>C# 7 introduces the </a:t>
            </a:r>
            <a:r>
              <a:rPr lang="en-US" dirty="0">
                <a:solidFill>
                  <a:srgbClr val="FF0000"/>
                </a:solidFill>
              </a:rPr>
              <a:t>deconstructor </a:t>
            </a:r>
            <a:r>
              <a:rPr lang="en-US" dirty="0" smtClean="0">
                <a:solidFill>
                  <a:srgbClr val="FF0000"/>
                </a:solidFill>
              </a:rPr>
              <a:t>pattern</a:t>
            </a:r>
            <a:r>
              <a:rPr lang="en-US" dirty="0" smtClean="0"/>
              <a:t>.</a:t>
            </a:r>
          </a:p>
          <a:p>
            <a:pPr lvl="1"/>
            <a:r>
              <a:rPr lang="en-US" dirty="0" smtClean="0"/>
              <a:t>A </a:t>
            </a:r>
            <a:r>
              <a:rPr lang="en-US" dirty="0"/>
              <a:t>deconstructor (also called a </a:t>
            </a:r>
            <a:r>
              <a:rPr lang="en-US" dirty="0" smtClean="0">
                <a:solidFill>
                  <a:srgbClr val="FF0000"/>
                </a:solidFill>
              </a:rPr>
              <a:t>deconstructing </a:t>
            </a:r>
            <a:r>
              <a:rPr lang="en-US" dirty="0">
                <a:solidFill>
                  <a:srgbClr val="FF0000"/>
                </a:solidFill>
              </a:rPr>
              <a:t>method</a:t>
            </a:r>
            <a:r>
              <a:rPr lang="en-US" dirty="0"/>
              <a:t>) acts as an approximate opposite to a constructor: </a:t>
            </a:r>
            <a:endParaRPr lang="en-US" dirty="0" smtClean="0"/>
          </a:p>
          <a:p>
            <a:pPr lvl="2"/>
            <a:r>
              <a:rPr lang="en-US" dirty="0" smtClean="0"/>
              <a:t>Whereas </a:t>
            </a:r>
            <a:r>
              <a:rPr lang="en-US" dirty="0"/>
              <a:t>a </a:t>
            </a:r>
            <a:r>
              <a:rPr lang="en-US" dirty="0" smtClean="0"/>
              <a:t>constructor </a:t>
            </a:r>
            <a:r>
              <a:rPr lang="en-US" dirty="0"/>
              <a:t>typically takes a set of values (as parameters) and assigns them to </a:t>
            </a:r>
            <a:r>
              <a:rPr lang="en-US" dirty="0" smtClean="0"/>
              <a:t>fields</a:t>
            </a:r>
          </a:p>
          <a:p>
            <a:pPr lvl="2"/>
            <a:r>
              <a:rPr lang="en-US" dirty="0" smtClean="0"/>
              <a:t>a </a:t>
            </a:r>
            <a:r>
              <a:rPr lang="en-US" dirty="0"/>
              <a:t>deconstructor does the reverse and assigns fields back to a set of </a:t>
            </a:r>
            <a:r>
              <a:rPr lang="en-US" dirty="0" smtClean="0"/>
              <a:t>variables</a:t>
            </a:r>
          </a:p>
          <a:p>
            <a:pPr lvl="1"/>
            <a:r>
              <a:rPr lang="en-US" dirty="0" smtClean="0"/>
              <a:t>A </a:t>
            </a:r>
            <a:r>
              <a:rPr lang="en-US" dirty="0"/>
              <a:t>deconstruction </a:t>
            </a:r>
            <a:r>
              <a:rPr lang="en-US" dirty="0">
                <a:solidFill>
                  <a:srgbClr val="FF0000"/>
                </a:solidFill>
              </a:rPr>
              <a:t>method</a:t>
            </a:r>
            <a:r>
              <a:rPr lang="en-US" dirty="0"/>
              <a:t> must be called </a:t>
            </a:r>
            <a:r>
              <a:rPr lang="en-US" dirty="0">
                <a:solidFill>
                  <a:srgbClr val="FF0000"/>
                </a:solidFill>
              </a:rPr>
              <a:t>Deconstruct</a:t>
            </a:r>
            <a:r>
              <a:rPr lang="en-US" dirty="0"/>
              <a:t>, and have one or more </a:t>
            </a:r>
            <a:r>
              <a:rPr lang="en-US" dirty="0">
                <a:solidFill>
                  <a:srgbClr val="FF0000"/>
                </a:solidFill>
              </a:rPr>
              <a:t>out parameters</a:t>
            </a:r>
            <a:r>
              <a:rPr lang="en-US" dirty="0"/>
              <a:t>, such as in the following class</a:t>
            </a:r>
            <a:r>
              <a:rPr lang="en-US" dirty="0" smtClean="0"/>
              <a:t>: </a:t>
            </a:r>
            <a:r>
              <a:rPr lang="en-US" dirty="0" smtClean="0">
                <a:solidFill>
                  <a:srgbClr val="FF0000"/>
                </a:solidFill>
              </a:rPr>
              <a:t>Listing 3-2</a:t>
            </a:r>
            <a:r>
              <a:rPr lang="en-US" dirty="0" smtClean="0"/>
              <a:t>.</a:t>
            </a:r>
            <a:endParaRPr lang="en-US" dirty="0"/>
          </a:p>
          <a:p>
            <a:pPr lvl="1"/>
            <a:r>
              <a:rPr lang="en-US" dirty="0"/>
              <a:t>To call the deconstructor, we use the following special syntax:</a:t>
            </a:r>
          </a:p>
          <a:p>
            <a:pPr marL="233363" lvl="1" indent="0">
              <a:buNone/>
            </a:pPr>
            <a:endParaRPr lang="en-US" dirty="0" smtClean="0"/>
          </a:p>
          <a:p>
            <a:pPr marL="233363" lvl="1" indent="0">
              <a:buNone/>
            </a:pPr>
            <a:endParaRPr lang="en-US" dirty="0"/>
          </a:p>
          <a:p>
            <a:pPr marL="233363" lvl="1" indent="0">
              <a:buNone/>
            </a:pPr>
            <a:endParaRPr lang="en-US" dirty="0" smtClean="0"/>
          </a:p>
          <a:p>
            <a:pPr lvl="1"/>
            <a:r>
              <a:rPr lang="en-US" dirty="0"/>
              <a:t>The second line is the </a:t>
            </a:r>
            <a:r>
              <a:rPr lang="en-US" dirty="0">
                <a:solidFill>
                  <a:srgbClr val="FF0000"/>
                </a:solidFill>
              </a:rPr>
              <a:t>deconstructing </a:t>
            </a:r>
            <a:r>
              <a:rPr lang="en-US" dirty="0" smtClean="0">
                <a:solidFill>
                  <a:srgbClr val="FF0000"/>
                </a:solidFill>
              </a:rPr>
              <a:t>call</a:t>
            </a:r>
            <a:r>
              <a:rPr lang="en-US" dirty="0" smtClean="0"/>
              <a:t>.</a:t>
            </a:r>
          </a:p>
          <a:p>
            <a:pPr lvl="1"/>
            <a:r>
              <a:rPr lang="en-US" dirty="0" smtClean="0"/>
              <a:t>It </a:t>
            </a:r>
            <a:r>
              <a:rPr lang="en-US" dirty="0"/>
              <a:t>creates two local variables and then calls the Deconstruct method. Our deconstructing call is equivalent to:</a:t>
            </a:r>
          </a:p>
          <a:p>
            <a:pPr lvl="1"/>
            <a:endParaRPr lang="en-US" dirty="0"/>
          </a:p>
          <a:p>
            <a:pPr lvl="1"/>
            <a:r>
              <a:rPr lang="en-US" dirty="0"/>
              <a:t>(Page 85). </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111</a:t>
            </a:fld>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6600" y="3701241"/>
            <a:ext cx="6843712" cy="738468"/>
          </a:xfrm>
          <a:prstGeom prst="rect">
            <a:avLst/>
          </a:prstGeom>
          <a:ln>
            <a:solidFill>
              <a:schemeClr val="accent1"/>
            </a:solidFill>
          </a:ln>
        </p:spPr>
      </p:pic>
    </p:spTree>
    <p:extLst>
      <p:ext uri="{BB962C8B-B14F-4D97-AF65-F5344CB8AC3E}">
        <p14:creationId xmlns:p14="http://schemas.microsoft.com/office/powerpoint/2010/main" val="25408565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Listing 3-2</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112</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74887"/>
            <a:ext cx="6620957" cy="2475845"/>
          </a:xfrm>
          <a:prstGeom prst="rect">
            <a:avLst/>
          </a:prstGeom>
          <a:ln>
            <a:solidFill>
              <a:schemeClr val="accent1"/>
            </a:solidFill>
          </a:ln>
        </p:spPr>
      </p:pic>
    </p:spTree>
    <p:extLst>
      <p:ext uri="{BB962C8B-B14F-4D97-AF65-F5344CB8AC3E}">
        <p14:creationId xmlns:p14="http://schemas.microsoft.com/office/powerpoint/2010/main" val="22857981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Object </a:t>
            </a:r>
            <a:r>
              <a:rPr lang="en-US" dirty="0" smtClean="0"/>
              <a:t>Initializers</a:t>
            </a:r>
            <a:endParaRPr lang="en-US" dirty="0"/>
          </a:p>
        </p:txBody>
      </p:sp>
      <p:sp>
        <p:nvSpPr>
          <p:cNvPr id="6" name="Content Placeholder 5"/>
          <p:cNvSpPr>
            <a:spLocks noGrp="1"/>
          </p:cNvSpPr>
          <p:nvPr>
            <p:ph idx="1"/>
          </p:nvPr>
        </p:nvSpPr>
        <p:spPr/>
        <p:txBody>
          <a:bodyPr/>
          <a:lstStyle/>
          <a:p>
            <a:r>
              <a:rPr lang="en-US" dirty="0"/>
              <a:t>To simplify object initialization, any accessible fields or properties of an object can be set via an object initializer directly </a:t>
            </a:r>
            <a:r>
              <a:rPr lang="en-US"/>
              <a:t>after </a:t>
            </a:r>
            <a:r>
              <a:rPr lang="en-US" smtClean="0"/>
              <a:t>construction.</a:t>
            </a:r>
          </a:p>
          <a:p>
            <a:pPr lvl="1"/>
            <a:r>
              <a:rPr lang="en-US" smtClean="0"/>
              <a:t>For </a:t>
            </a:r>
            <a:r>
              <a:rPr lang="en-US" dirty="0"/>
              <a:t>example, consider the following class:</a:t>
            </a:r>
          </a:p>
          <a:p>
            <a:endParaRPr lang="en-US" dirty="0"/>
          </a:p>
          <a:p>
            <a:r>
              <a:rPr lang="en-US" dirty="0"/>
              <a:t>(Page 85).</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113</a:t>
            </a:fld>
            <a:endParaRPr lang="en-US" dirty="0"/>
          </a:p>
        </p:txBody>
      </p:sp>
    </p:spTree>
    <p:extLst>
      <p:ext uri="{BB962C8B-B14F-4D97-AF65-F5344CB8AC3E}">
        <p14:creationId xmlns:p14="http://schemas.microsoft.com/office/powerpoint/2010/main" val="3370588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The this Reference</a:t>
            </a:r>
            <a:endParaRPr lang="en-US" dirty="0"/>
          </a:p>
        </p:txBody>
      </p:sp>
      <p:sp>
        <p:nvSpPr>
          <p:cNvPr id="6" name="Content Placeholder 5"/>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114</a:t>
            </a:fld>
            <a:endParaRPr lang="en-US" dirty="0"/>
          </a:p>
        </p:txBody>
      </p:sp>
    </p:spTree>
    <p:extLst>
      <p:ext uri="{BB962C8B-B14F-4D97-AF65-F5344CB8AC3E}">
        <p14:creationId xmlns:p14="http://schemas.microsoft.com/office/powerpoint/2010/main" val="409874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Properties</a:t>
            </a:r>
            <a:endParaRPr lang="en-US" dirty="0"/>
          </a:p>
        </p:txBody>
      </p:sp>
      <p:sp>
        <p:nvSpPr>
          <p:cNvPr id="6" name="Content Placeholder 5"/>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115</a:t>
            </a:fld>
            <a:endParaRPr lang="en-US" dirty="0"/>
          </a:p>
        </p:txBody>
      </p:sp>
    </p:spTree>
    <p:extLst>
      <p:ext uri="{BB962C8B-B14F-4D97-AF65-F5344CB8AC3E}">
        <p14:creationId xmlns:p14="http://schemas.microsoft.com/office/powerpoint/2010/main" val="38841646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Indexers</a:t>
            </a:r>
            <a:endParaRPr lang="en-US" dirty="0"/>
          </a:p>
        </p:txBody>
      </p:sp>
      <p:sp>
        <p:nvSpPr>
          <p:cNvPr id="6" name="Content Placeholder 5"/>
          <p:cNvSpPr>
            <a:spLocks noGrp="1"/>
          </p:cNvSpPr>
          <p:nvPr>
            <p:ph idx="1"/>
          </p:nvPr>
        </p:nvSpPr>
        <p:spPr/>
        <p:txBody>
          <a:bodyPr/>
          <a:lstStyle/>
          <a:p>
            <a:r>
              <a:rPr lang="en-US" dirty="0"/>
              <a:t>Indexers provide a natural syntax for accessing elements in a </a:t>
            </a:r>
            <a:r>
              <a:rPr lang="en-US" dirty="0">
                <a:solidFill>
                  <a:srgbClr val="FF0000"/>
                </a:solidFill>
              </a:rPr>
              <a:t>class</a:t>
            </a:r>
            <a:r>
              <a:rPr lang="en-US" dirty="0"/>
              <a:t> or </a:t>
            </a:r>
            <a:r>
              <a:rPr lang="en-US" dirty="0">
                <a:solidFill>
                  <a:srgbClr val="FF0000"/>
                </a:solidFill>
              </a:rPr>
              <a:t>struct</a:t>
            </a:r>
            <a:r>
              <a:rPr lang="en-US" dirty="0"/>
              <a:t> that </a:t>
            </a:r>
            <a:r>
              <a:rPr lang="en-US" dirty="0" smtClean="0"/>
              <a:t>encapsulate</a:t>
            </a:r>
          </a:p>
          <a:p>
            <a:pPr lvl="2"/>
            <a:r>
              <a:rPr lang="en-US" dirty="0" smtClean="0"/>
              <a:t>a </a:t>
            </a:r>
            <a:r>
              <a:rPr lang="en-US" dirty="0"/>
              <a:t>list </a:t>
            </a:r>
            <a:r>
              <a:rPr lang="en-US" dirty="0" smtClean="0"/>
              <a:t>or</a:t>
            </a:r>
          </a:p>
          <a:p>
            <a:pPr lvl="2"/>
            <a:r>
              <a:rPr lang="en-US" dirty="0" smtClean="0"/>
              <a:t>dictionary </a:t>
            </a:r>
            <a:r>
              <a:rPr lang="en-US" dirty="0"/>
              <a:t>of </a:t>
            </a:r>
            <a:r>
              <a:rPr lang="en-US" dirty="0" smtClean="0"/>
              <a:t>values</a:t>
            </a:r>
          </a:p>
          <a:p>
            <a:pPr lvl="1"/>
            <a:r>
              <a:rPr lang="en-US" dirty="0" smtClean="0"/>
              <a:t>Indexers </a:t>
            </a:r>
            <a:r>
              <a:rPr lang="en-US" dirty="0"/>
              <a:t>are </a:t>
            </a:r>
            <a:r>
              <a:rPr lang="en-US" dirty="0">
                <a:solidFill>
                  <a:srgbClr val="0070C0"/>
                </a:solidFill>
              </a:rPr>
              <a:t>similar</a:t>
            </a:r>
            <a:r>
              <a:rPr lang="en-US" dirty="0"/>
              <a:t> to </a:t>
            </a:r>
            <a:r>
              <a:rPr lang="en-US" dirty="0">
                <a:solidFill>
                  <a:srgbClr val="FF0000"/>
                </a:solidFill>
              </a:rPr>
              <a:t>properties</a:t>
            </a:r>
            <a:r>
              <a:rPr lang="en-US" dirty="0"/>
              <a:t>, but are accessed via an </a:t>
            </a:r>
            <a:r>
              <a:rPr lang="en-US" dirty="0">
                <a:solidFill>
                  <a:srgbClr val="FF0000"/>
                </a:solidFill>
              </a:rPr>
              <a:t>index argument</a:t>
            </a:r>
            <a:r>
              <a:rPr lang="en-US" dirty="0"/>
              <a:t> rather than a </a:t>
            </a:r>
            <a:r>
              <a:rPr lang="en-US" dirty="0">
                <a:solidFill>
                  <a:srgbClr val="FF0000"/>
                </a:solidFill>
              </a:rPr>
              <a:t>property </a:t>
            </a:r>
            <a:r>
              <a:rPr lang="en-US" dirty="0" smtClean="0">
                <a:solidFill>
                  <a:srgbClr val="FF0000"/>
                </a:solidFill>
              </a:rPr>
              <a:t>name</a:t>
            </a:r>
            <a:r>
              <a:rPr lang="en-US" dirty="0" smtClean="0"/>
              <a:t>.</a:t>
            </a:r>
          </a:p>
          <a:p>
            <a:pPr lvl="1"/>
            <a:r>
              <a:rPr lang="en-US" dirty="0" smtClean="0"/>
              <a:t>The </a:t>
            </a:r>
            <a:r>
              <a:rPr lang="en-US" dirty="0"/>
              <a:t>string class has an indexer that lets you access each of its char values via an int index:</a:t>
            </a:r>
          </a:p>
          <a:p>
            <a:pPr marL="233363" lvl="1" indent="0">
              <a:buNone/>
            </a:pPr>
            <a:endParaRPr lang="en-US" dirty="0" smtClean="0"/>
          </a:p>
          <a:p>
            <a:pPr marL="233363" lvl="1" indent="0">
              <a:buNone/>
            </a:pPr>
            <a:endParaRPr lang="en-US" dirty="0"/>
          </a:p>
          <a:p>
            <a:pPr marL="233363" lvl="1" indent="0">
              <a:buNone/>
            </a:pPr>
            <a:endParaRPr lang="en-US" dirty="0"/>
          </a:p>
          <a:p>
            <a:pPr lvl="1"/>
            <a:r>
              <a:rPr lang="en-US" dirty="0"/>
              <a:t>The syntax for using indexers is like that for using arrays, except that the index argument(s) can be of any type(s</a:t>
            </a:r>
            <a:r>
              <a:rPr lang="en-US" dirty="0" smtClean="0"/>
              <a:t>).</a:t>
            </a:r>
          </a:p>
          <a:p>
            <a:pPr lvl="1"/>
            <a:r>
              <a:rPr lang="en-US" dirty="0" smtClean="0"/>
              <a:t>Indexers </a:t>
            </a:r>
            <a:r>
              <a:rPr lang="en-US" dirty="0"/>
              <a:t>have the same modifiers as properties (see “Properties” on page 87), and can be called null-conditionally by inserting a question mark before the square bracket (see “Null Operators” on page 60 in Chapter 2</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116</a:t>
            </a:fld>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333" y="3041840"/>
            <a:ext cx="3938588" cy="830147"/>
          </a:xfrm>
          <a:prstGeom prst="rect">
            <a:avLst/>
          </a:prstGeom>
          <a:ln>
            <a:solidFill>
              <a:schemeClr val="accent1"/>
            </a:solidFill>
          </a:ln>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1158" y="5734525"/>
            <a:ext cx="6300786" cy="556207"/>
          </a:xfrm>
          <a:prstGeom prst="rect">
            <a:avLst/>
          </a:prstGeom>
          <a:ln>
            <a:solidFill>
              <a:schemeClr val="accent1"/>
            </a:solidFill>
          </a:ln>
        </p:spPr>
      </p:pic>
    </p:spTree>
    <p:extLst>
      <p:ext uri="{BB962C8B-B14F-4D97-AF65-F5344CB8AC3E}">
        <p14:creationId xmlns:p14="http://schemas.microsoft.com/office/powerpoint/2010/main" val="2870915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Implementing an indexer</a:t>
            </a:r>
          </a:p>
        </p:txBody>
      </p:sp>
      <p:sp>
        <p:nvSpPr>
          <p:cNvPr id="7" name="Content Placeholder 6"/>
          <p:cNvSpPr>
            <a:spLocks noGrp="1"/>
          </p:cNvSpPr>
          <p:nvPr>
            <p:ph idx="1"/>
          </p:nvPr>
        </p:nvSpPr>
        <p:spPr/>
        <p:txBody>
          <a:bodyPr/>
          <a:lstStyle/>
          <a:p>
            <a:r>
              <a:rPr lang="en-US" dirty="0" smtClean="0"/>
              <a:t>To </a:t>
            </a:r>
            <a:r>
              <a:rPr lang="en-US" dirty="0"/>
              <a:t>write an indexer, define a property called this, specifying the arguments in square </a:t>
            </a:r>
            <a:r>
              <a:rPr lang="en-US" dirty="0" smtClean="0"/>
              <a:t>brackets.</a:t>
            </a:r>
          </a:p>
          <a:p>
            <a:pPr lvl="1"/>
            <a:r>
              <a:rPr lang="en-US" dirty="0" smtClean="0"/>
              <a:t>For </a:t>
            </a:r>
            <a:r>
              <a:rPr lang="en-US" dirty="0"/>
              <a:t>instance</a:t>
            </a:r>
            <a:r>
              <a:rPr lang="en-US" dirty="0" smtClean="0"/>
              <a:t>: </a:t>
            </a:r>
            <a:r>
              <a:rPr lang="en-US" dirty="0" smtClean="0">
                <a:solidFill>
                  <a:srgbClr val="FF0000"/>
                </a:solidFill>
              </a:rPr>
              <a:t>Listing 3A-1</a:t>
            </a:r>
            <a:r>
              <a:rPr lang="en-US" dirty="0" smtClean="0"/>
              <a:t>.</a:t>
            </a:r>
            <a:endParaRPr lang="en-US" dirty="0"/>
          </a:p>
          <a:p>
            <a:pPr lvl="1"/>
            <a:r>
              <a:rPr lang="en-US" dirty="0"/>
              <a:t>Here’s how we could use this indexer:</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a:p>
          <a:p>
            <a:pPr lvl="1"/>
            <a:r>
              <a:rPr lang="en-US" dirty="0"/>
              <a:t>A type may declare multiple indexers, each with parameters of different </a:t>
            </a:r>
            <a:r>
              <a:rPr lang="en-US" dirty="0" smtClean="0"/>
              <a:t>types.</a:t>
            </a:r>
          </a:p>
          <a:p>
            <a:pPr lvl="1"/>
            <a:r>
              <a:rPr lang="en-US" dirty="0" smtClean="0"/>
              <a:t>An </a:t>
            </a:r>
            <a:r>
              <a:rPr lang="en-US" dirty="0"/>
              <a:t>indexer can also take more than one parameter:</a:t>
            </a:r>
          </a:p>
          <a:p>
            <a:pPr marL="233363" lvl="1" indent="0">
              <a:buNone/>
            </a:pPr>
            <a:endParaRPr lang="en-US" dirty="0" smtClean="0"/>
          </a:p>
          <a:p>
            <a:pPr marL="233363" lvl="1" indent="0">
              <a:buNone/>
            </a:pPr>
            <a:endParaRPr lang="en-US" dirty="0" smtClean="0"/>
          </a:p>
          <a:p>
            <a:pPr marL="233363" lvl="1" indent="0">
              <a:buNone/>
            </a:pPr>
            <a:endParaRPr lang="en-US" dirty="0"/>
          </a:p>
          <a:p>
            <a:pPr lvl="1"/>
            <a:r>
              <a:rPr lang="en-US" dirty="0"/>
              <a:t>If you omit the set accessor, an indexer becomes read-only, and expression-bodied syntax may be used in C# 6 to shorten its definition</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117</a:t>
            </a:fld>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4334" y="2337147"/>
            <a:ext cx="4741333" cy="1026299"/>
          </a:xfrm>
          <a:prstGeom prst="rect">
            <a:avLst/>
          </a:prstGeom>
          <a:ln>
            <a:solidFill>
              <a:schemeClr val="accent1"/>
            </a:solidFill>
          </a:ln>
        </p:spPr>
      </p:pic>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4334" y="4362158"/>
            <a:ext cx="4211637" cy="938505"/>
          </a:xfrm>
          <a:prstGeom prst="rect">
            <a:avLst/>
          </a:prstGeom>
          <a:ln>
            <a:solidFill>
              <a:schemeClr val="accent1"/>
            </a:solidFill>
          </a:ln>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4334" y="6019875"/>
            <a:ext cx="6112933" cy="279500"/>
          </a:xfrm>
          <a:prstGeom prst="rect">
            <a:avLst/>
          </a:prstGeom>
          <a:ln>
            <a:solidFill>
              <a:schemeClr val="accent1"/>
            </a:solidFill>
          </a:ln>
        </p:spPr>
      </p:pic>
    </p:spTree>
    <p:extLst>
      <p:ext uri="{BB962C8B-B14F-4D97-AF65-F5344CB8AC3E}">
        <p14:creationId xmlns:p14="http://schemas.microsoft.com/office/powerpoint/2010/main" val="20129246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Listing 3A-1</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118</a:t>
            </a:fld>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48261"/>
            <a:ext cx="5772150" cy="2850663"/>
          </a:xfrm>
          <a:prstGeom prst="rect">
            <a:avLst/>
          </a:prstGeom>
          <a:ln>
            <a:solidFill>
              <a:schemeClr val="accent1"/>
            </a:solidFill>
          </a:ln>
        </p:spPr>
      </p:pic>
    </p:spTree>
    <p:extLst>
      <p:ext uri="{BB962C8B-B14F-4D97-AF65-F5344CB8AC3E}">
        <p14:creationId xmlns:p14="http://schemas.microsoft.com/office/powerpoint/2010/main" val="320291549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CLR indexer implementation</a:t>
            </a:r>
          </a:p>
        </p:txBody>
      </p:sp>
      <p:sp>
        <p:nvSpPr>
          <p:cNvPr id="3" name="Content Placeholder 2"/>
          <p:cNvSpPr>
            <a:spLocks noGrp="1"/>
          </p:cNvSpPr>
          <p:nvPr>
            <p:ph idx="1"/>
          </p:nvPr>
        </p:nvSpPr>
        <p:spPr/>
        <p:txBody>
          <a:bodyPr/>
          <a:lstStyle/>
          <a:p>
            <a:r>
              <a:rPr lang="en-US" dirty="0" smtClean="0"/>
              <a:t>Indexers </a:t>
            </a:r>
            <a:r>
              <a:rPr lang="en-US" dirty="0"/>
              <a:t>internally compile to methods called </a:t>
            </a:r>
            <a:r>
              <a:rPr lang="en-US" dirty="0">
                <a:solidFill>
                  <a:srgbClr val="FF0000"/>
                </a:solidFill>
              </a:rPr>
              <a:t>get_Item</a:t>
            </a:r>
            <a:r>
              <a:rPr lang="en-US" dirty="0"/>
              <a:t> and </a:t>
            </a:r>
            <a:r>
              <a:rPr lang="en-US" dirty="0">
                <a:solidFill>
                  <a:srgbClr val="FF0000"/>
                </a:solidFill>
              </a:rPr>
              <a:t>set_Item</a:t>
            </a:r>
            <a:r>
              <a:rPr lang="en-US" dirty="0"/>
              <a:t>, as follows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119</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4133" y="1837267"/>
            <a:ext cx="5808134" cy="528012"/>
          </a:xfrm>
          <a:prstGeom prst="rect">
            <a:avLst/>
          </a:prstGeom>
          <a:ln>
            <a:solidFill>
              <a:schemeClr val="accent1"/>
            </a:solidFill>
          </a:ln>
        </p:spPr>
      </p:pic>
    </p:spTree>
    <p:extLst>
      <p:ext uri="{BB962C8B-B14F-4D97-AF65-F5344CB8AC3E}">
        <p14:creationId xmlns:p14="http://schemas.microsoft.com/office/powerpoint/2010/main" val="1758194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C# and the CLR</a:t>
            </a:r>
            <a:endParaRPr lang="en-US" dirty="0">
              <a:solidFill>
                <a:schemeClr val="bg1"/>
              </a:solidFill>
            </a:endParaRPr>
          </a:p>
        </p:txBody>
      </p:sp>
      <p:sp>
        <p:nvSpPr>
          <p:cNvPr id="4" name="Content Placeholder 3"/>
          <p:cNvSpPr>
            <a:spLocks noGrp="1"/>
          </p:cNvSpPr>
          <p:nvPr>
            <p:ph idx="1"/>
          </p:nvPr>
        </p:nvSpPr>
        <p:spPr/>
        <p:txBody>
          <a:bodyPr>
            <a:normAutofit lnSpcReduction="10000"/>
          </a:bodyPr>
          <a:lstStyle/>
          <a:p>
            <a:pPr>
              <a:buFont typeface="Wingdings" panose="05000000000000000000" pitchFamily="2" charset="2"/>
              <a:buChar char="v"/>
            </a:pPr>
            <a:r>
              <a:rPr lang="en-US" sz="2000" dirty="0"/>
              <a:t>C# depends on a runtime equipped with a host of features such as automatic </a:t>
            </a:r>
            <a:r>
              <a:rPr lang="en-US" sz="2000" dirty="0" smtClean="0"/>
              <a:t>memory </a:t>
            </a:r>
            <a:r>
              <a:rPr lang="en-US" sz="2000" dirty="0"/>
              <a:t>management and exception </a:t>
            </a:r>
            <a:r>
              <a:rPr lang="en-US" sz="2000" dirty="0" smtClean="0"/>
              <a:t>handling.</a:t>
            </a:r>
          </a:p>
          <a:p>
            <a:pPr marL="461963">
              <a:buFont typeface="Wingdings" panose="05000000000000000000" pitchFamily="2" charset="2"/>
              <a:buChar char="§"/>
            </a:pPr>
            <a:r>
              <a:rPr lang="en-US" sz="2000" dirty="0" smtClean="0"/>
              <a:t>At </a:t>
            </a:r>
            <a:r>
              <a:rPr lang="en-US" sz="2000" dirty="0"/>
              <a:t>the core of the Microsoft .NET </a:t>
            </a:r>
            <a:r>
              <a:rPr lang="en-US" sz="2000" dirty="0" smtClean="0"/>
              <a:t>Framework </a:t>
            </a:r>
            <a:r>
              <a:rPr lang="en-US" sz="2000" dirty="0"/>
              <a:t>is the Common Language Runtime (CLR), which provides these runtime features. (The .NET Core and Xamarin frameworks provide similar runtimes</a:t>
            </a:r>
            <a:r>
              <a:rPr lang="en-US" sz="2000" dirty="0" smtClean="0"/>
              <a:t>.)</a:t>
            </a:r>
          </a:p>
          <a:p>
            <a:pPr marL="461963">
              <a:buFont typeface="Wingdings" panose="05000000000000000000" pitchFamily="2" charset="2"/>
              <a:buChar char="§"/>
            </a:pPr>
            <a:r>
              <a:rPr lang="en-US" sz="2000" dirty="0" smtClean="0"/>
              <a:t>The </a:t>
            </a:r>
            <a:r>
              <a:rPr lang="en-US" sz="2000" dirty="0"/>
              <a:t>CLR is language-neutral, allowing developers to build applications in </a:t>
            </a:r>
            <a:r>
              <a:rPr lang="en-US" sz="2000" dirty="0">
                <a:solidFill>
                  <a:srgbClr val="FF0000"/>
                </a:solidFill>
              </a:rPr>
              <a:t>multiple </a:t>
            </a:r>
            <a:r>
              <a:rPr lang="en-US" sz="2000" dirty="0" smtClean="0">
                <a:solidFill>
                  <a:srgbClr val="FF0000"/>
                </a:solidFill>
              </a:rPr>
              <a:t>languages</a:t>
            </a:r>
            <a:r>
              <a:rPr lang="en-US" sz="2000" dirty="0" smtClean="0"/>
              <a:t> </a:t>
            </a:r>
            <a:r>
              <a:rPr lang="en-US" sz="2000" dirty="0"/>
              <a:t>(e.g., C#, F#, Visual Basic .NET, and Managed C</a:t>
            </a:r>
            <a:r>
              <a:rPr lang="en-US" sz="2000" dirty="0" smtClean="0"/>
              <a:t>++).</a:t>
            </a:r>
          </a:p>
          <a:p>
            <a:pPr marL="461963">
              <a:buFont typeface="Wingdings" panose="05000000000000000000" pitchFamily="2" charset="2"/>
              <a:buChar char="§"/>
            </a:pPr>
            <a:r>
              <a:rPr lang="en-US" sz="2000" dirty="0" smtClean="0"/>
              <a:t>C</a:t>
            </a:r>
            <a:r>
              <a:rPr lang="en-US" sz="2000" dirty="0"/>
              <a:t># is one of several managed languages that get compiled into </a:t>
            </a:r>
            <a:r>
              <a:rPr lang="en-US" sz="2000" dirty="0">
                <a:solidFill>
                  <a:srgbClr val="FF0000"/>
                </a:solidFill>
              </a:rPr>
              <a:t>managed </a:t>
            </a:r>
            <a:r>
              <a:rPr lang="en-US" sz="2000" dirty="0" smtClean="0">
                <a:solidFill>
                  <a:srgbClr val="FF0000"/>
                </a:solidFill>
              </a:rPr>
              <a:t>code</a:t>
            </a:r>
            <a:r>
              <a:rPr lang="en-US" sz="2000" dirty="0" smtClean="0"/>
              <a:t>. Managed </a:t>
            </a:r>
            <a:r>
              <a:rPr lang="en-US" sz="2000" dirty="0"/>
              <a:t>code is represented in </a:t>
            </a:r>
            <a:r>
              <a:rPr lang="en-US" sz="2000" dirty="0">
                <a:solidFill>
                  <a:srgbClr val="FF0000"/>
                </a:solidFill>
              </a:rPr>
              <a:t>Intermediate Language</a:t>
            </a:r>
            <a:r>
              <a:rPr lang="en-US" sz="2000" dirty="0"/>
              <a:t> or </a:t>
            </a:r>
            <a:r>
              <a:rPr lang="en-US" sz="2000" dirty="0" smtClean="0"/>
              <a:t>IL.</a:t>
            </a:r>
          </a:p>
          <a:p>
            <a:pPr marL="461963">
              <a:buFont typeface="Wingdings" panose="05000000000000000000" pitchFamily="2" charset="2"/>
              <a:buChar char="§"/>
            </a:pPr>
            <a:r>
              <a:rPr lang="en-US" sz="2000" dirty="0" smtClean="0"/>
              <a:t>The </a:t>
            </a:r>
            <a:r>
              <a:rPr lang="en-US" sz="2000" dirty="0"/>
              <a:t>CLR converts the IL into the </a:t>
            </a:r>
            <a:r>
              <a:rPr lang="en-US" sz="2000" dirty="0">
                <a:solidFill>
                  <a:srgbClr val="FF0000"/>
                </a:solidFill>
              </a:rPr>
              <a:t>native code of the machine</a:t>
            </a:r>
            <a:r>
              <a:rPr lang="en-US" sz="2000" dirty="0"/>
              <a:t>, such as X86 or X64, usually just prior to </a:t>
            </a:r>
            <a:r>
              <a:rPr lang="en-US" sz="2000" dirty="0" smtClean="0"/>
              <a:t>execution. This </a:t>
            </a:r>
            <a:r>
              <a:rPr lang="en-US" sz="2000" dirty="0"/>
              <a:t>is referred to as Just-In-Time (</a:t>
            </a:r>
            <a:r>
              <a:rPr lang="en-US" sz="2000" dirty="0">
                <a:solidFill>
                  <a:srgbClr val="FF0000"/>
                </a:solidFill>
              </a:rPr>
              <a:t>JIT</a:t>
            </a:r>
            <a:r>
              <a:rPr lang="en-US" sz="2000" dirty="0"/>
              <a:t>) </a:t>
            </a:r>
            <a:r>
              <a:rPr lang="en-US" sz="2000" dirty="0" smtClean="0"/>
              <a:t>compilation.</a:t>
            </a:r>
          </a:p>
          <a:p>
            <a:pPr marL="461963">
              <a:buFont typeface="Wingdings" panose="05000000000000000000" pitchFamily="2" charset="2"/>
              <a:buChar char="§"/>
            </a:pPr>
            <a:r>
              <a:rPr lang="en-US" sz="2000" dirty="0" smtClean="0"/>
              <a:t>Ahead-of-time compilation </a:t>
            </a:r>
            <a:r>
              <a:rPr lang="en-US" sz="2000" dirty="0"/>
              <a:t>is also available to improve startup time with large assemblies or resource constrained devices (and to satisfy iOS app store rules when developing with Xamarin</a:t>
            </a:r>
            <a:r>
              <a:rPr lang="en-US" sz="2000" dirty="0" smtClean="0"/>
              <a:t>).</a:t>
            </a:r>
          </a:p>
          <a:p>
            <a:pPr marL="461963">
              <a:buFont typeface="Wingdings" panose="05000000000000000000" pitchFamily="2" charset="2"/>
              <a:buChar char="§"/>
            </a:pPr>
            <a:r>
              <a:rPr lang="en-US" sz="2000" dirty="0" smtClean="0"/>
              <a:t>The </a:t>
            </a:r>
            <a:r>
              <a:rPr lang="en-US" sz="2000" dirty="0"/>
              <a:t>container for managed code is called an </a:t>
            </a:r>
            <a:r>
              <a:rPr lang="en-US" sz="2000" dirty="0">
                <a:solidFill>
                  <a:srgbClr val="FF0000"/>
                </a:solidFill>
              </a:rPr>
              <a:t>assembly</a:t>
            </a:r>
            <a:r>
              <a:rPr lang="en-US" sz="2000" dirty="0"/>
              <a:t> or portable executable. An assembly can be an executable file (.exe) or a library (.dll), and contains not only IL, but type information (metadata</a:t>
            </a:r>
            <a:r>
              <a:rPr lang="en-US" sz="2000" dirty="0" smtClean="0"/>
              <a:t>).</a:t>
            </a:r>
          </a:p>
          <a:p>
            <a:pPr marL="461963">
              <a:buFont typeface="Wingdings" panose="05000000000000000000" pitchFamily="2" charset="2"/>
              <a:buChar char="§"/>
            </a:pPr>
            <a:r>
              <a:rPr lang="en-US" sz="2000" dirty="0" smtClean="0"/>
              <a:t>The </a:t>
            </a:r>
            <a:r>
              <a:rPr lang="en-US" sz="2000" dirty="0"/>
              <a:t>presence of metadata allows assemblies to reference types in other assemblies without needing additional files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a:t>
            </a:fld>
            <a:endParaRPr lang="en-US" dirty="0"/>
          </a:p>
        </p:txBody>
      </p:sp>
    </p:spTree>
    <p:extLst>
      <p:ext uri="{BB962C8B-B14F-4D97-AF65-F5344CB8AC3E}">
        <p14:creationId xmlns:p14="http://schemas.microsoft.com/office/powerpoint/2010/main" val="7209917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Constants</a:t>
            </a:r>
            <a:endParaRPr lang="en-US" dirty="0"/>
          </a:p>
        </p:txBody>
      </p:sp>
      <p:sp>
        <p:nvSpPr>
          <p:cNvPr id="6" name="Content Placeholder 5"/>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120</a:t>
            </a:fld>
            <a:endParaRPr lang="en-US" dirty="0"/>
          </a:p>
        </p:txBody>
      </p:sp>
    </p:spTree>
    <p:extLst>
      <p:ext uri="{BB962C8B-B14F-4D97-AF65-F5344CB8AC3E}">
        <p14:creationId xmlns:p14="http://schemas.microsoft.com/office/powerpoint/2010/main" val="56491213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Static </a:t>
            </a:r>
            <a:r>
              <a:rPr lang="en-US" dirty="0" smtClean="0"/>
              <a:t>Constructors</a:t>
            </a:r>
            <a:endParaRPr lang="en-US" dirty="0"/>
          </a:p>
        </p:txBody>
      </p:sp>
      <p:sp>
        <p:nvSpPr>
          <p:cNvPr id="6" name="Content Placeholder 5"/>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121</a:t>
            </a:fld>
            <a:endParaRPr lang="en-US" dirty="0"/>
          </a:p>
        </p:txBody>
      </p:sp>
    </p:spTree>
    <p:extLst>
      <p:ext uri="{BB962C8B-B14F-4D97-AF65-F5344CB8AC3E}">
        <p14:creationId xmlns:p14="http://schemas.microsoft.com/office/powerpoint/2010/main" val="23124769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Static </a:t>
            </a:r>
            <a:r>
              <a:rPr lang="en-US" dirty="0" smtClean="0"/>
              <a:t>Classes</a:t>
            </a:r>
            <a:endParaRPr lang="en-US" dirty="0"/>
          </a:p>
        </p:txBody>
      </p:sp>
      <p:sp>
        <p:nvSpPr>
          <p:cNvPr id="6" name="Content Placeholder 5"/>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122</a:t>
            </a:fld>
            <a:endParaRPr lang="en-US" dirty="0"/>
          </a:p>
        </p:txBody>
      </p:sp>
    </p:spTree>
    <p:extLst>
      <p:ext uri="{BB962C8B-B14F-4D97-AF65-F5344CB8AC3E}">
        <p14:creationId xmlns:p14="http://schemas.microsoft.com/office/powerpoint/2010/main" val="39333619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Finalizers</a:t>
            </a:r>
            <a:endParaRPr lang="en-US" dirty="0"/>
          </a:p>
        </p:txBody>
      </p:sp>
      <p:sp>
        <p:nvSpPr>
          <p:cNvPr id="6" name="Content Placeholder 5"/>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123</a:t>
            </a:fld>
            <a:endParaRPr lang="en-US" dirty="0"/>
          </a:p>
        </p:txBody>
      </p:sp>
    </p:spTree>
    <p:extLst>
      <p:ext uri="{BB962C8B-B14F-4D97-AF65-F5344CB8AC3E}">
        <p14:creationId xmlns:p14="http://schemas.microsoft.com/office/powerpoint/2010/main" val="411889434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Partial Types and </a:t>
            </a:r>
            <a:r>
              <a:rPr lang="en-US" dirty="0" smtClean="0"/>
              <a:t>Methods</a:t>
            </a:r>
            <a:endParaRPr lang="en-US" dirty="0"/>
          </a:p>
        </p:txBody>
      </p:sp>
      <p:sp>
        <p:nvSpPr>
          <p:cNvPr id="6" name="Content Placeholder 5"/>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124</a:t>
            </a:fld>
            <a:endParaRPr lang="en-US" dirty="0"/>
          </a:p>
        </p:txBody>
      </p:sp>
    </p:spTree>
    <p:extLst>
      <p:ext uri="{BB962C8B-B14F-4D97-AF65-F5344CB8AC3E}">
        <p14:creationId xmlns:p14="http://schemas.microsoft.com/office/powerpoint/2010/main" val="18132706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The nameof Operator (C# 6</a:t>
            </a:r>
            <a:r>
              <a:rPr lang="en-US" dirty="0" smtClean="0"/>
              <a:t>)</a:t>
            </a:r>
            <a:endParaRPr lang="en-US" dirty="0"/>
          </a:p>
        </p:txBody>
      </p:sp>
      <p:sp>
        <p:nvSpPr>
          <p:cNvPr id="6" name="Content Placeholder 5"/>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125</a:t>
            </a:fld>
            <a:endParaRPr lang="en-US" dirty="0"/>
          </a:p>
        </p:txBody>
      </p:sp>
    </p:spTree>
    <p:extLst>
      <p:ext uri="{BB962C8B-B14F-4D97-AF65-F5344CB8AC3E}">
        <p14:creationId xmlns:p14="http://schemas.microsoft.com/office/powerpoint/2010/main" val="28960280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Inheritance</a:t>
            </a:r>
            <a:endParaRPr lang="en-US" dirty="0">
              <a:solidFill>
                <a:schemeClr val="bg1"/>
              </a:solidFill>
            </a:endParaRPr>
          </a:p>
        </p:txBody>
      </p:sp>
      <p:sp>
        <p:nvSpPr>
          <p:cNvPr id="6" name="Content Placeholder 5"/>
          <p:cNvSpPr>
            <a:spLocks noGrp="1"/>
          </p:cNvSpPr>
          <p:nvPr>
            <p:ph idx="1"/>
          </p:nvPr>
        </p:nvSpPr>
        <p:spPr/>
        <p:txBody>
          <a:bodyPr/>
          <a:lstStyle/>
          <a:p>
            <a:r>
              <a:rPr lang="en-US" dirty="0"/>
              <a:t>A class can inherit from another class to extend or customize the original </a:t>
            </a:r>
            <a:r>
              <a:rPr lang="en-US" dirty="0" smtClean="0"/>
              <a:t>class.</a:t>
            </a:r>
          </a:p>
          <a:p>
            <a:pPr lvl="1"/>
            <a:r>
              <a:rPr lang="en-US" dirty="0" smtClean="0"/>
              <a:t>Inheriting </a:t>
            </a:r>
            <a:r>
              <a:rPr lang="en-US" dirty="0"/>
              <a:t>from a class lets you reuse the functionality in that class instead of </a:t>
            </a:r>
            <a:r>
              <a:rPr lang="en-US" dirty="0" smtClean="0"/>
              <a:t>building </a:t>
            </a:r>
            <a:r>
              <a:rPr lang="en-US" dirty="0"/>
              <a:t>it from </a:t>
            </a:r>
            <a:r>
              <a:rPr lang="en-US" dirty="0" smtClean="0"/>
              <a:t>scratch.</a:t>
            </a:r>
          </a:p>
          <a:p>
            <a:pPr lvl="1"/>
            <a:r>
              <a:rPr lang="en-US" dirty="0" smtClean="0"/>
              <a:t>A </a:t>
            </a:r>
            <a:r>
              <a:rPr lang="en-US" dirty="0"/>
              <a:t>class can </a:t>
            </a:r>
            <a:r>
              <a:rPr lang="en-US" dirty="0">
                <a:solidFill>
                  <a:srgbClr val="FF0000"/>
                </a:solidFill>
              </a:rPr>
              <a:t>inherit</a:t>
            </a:r>
            <a:r>
              <a:rPr lang="en-US" dirty="0"/>
              <a:t> from only a </a:t>
            </a:r>
            <a:r>
              <a:rPr lang="en-US" dirty="0">
                <a:solidFill>
                  <a:srgbClr val="FF0000"/>
                </a:solidFill>
              </a:rPr>
              <a:t>single class</a:t>
            </a:r>
            <a:r>
              <a:rPr lang="en-US" dirty="0"/>
              <a:t>, but can itself be inherited by many classes, thus forming a </a:t>
            </a:r>
            <a:r>
              <a:rPr lang="en-US" dirty="0">
                <a:solidFill>
                  <a:srgbClr val="FF0000"/>
                </a:solidFill>
              </a:rPr>
              <a:t>class </a:t>
            </a:r>
            <a:r>
              <a:rPr lang="en-US" dirty="0" smtClean="0">
                <a:solidFill>
                  <a:srgbClr val="FF0000"/>
                </a:solidFill>
              </a:rPr>
              <a:t>hierarchy</a:t>
            </a:r>
            <a:r>
              <a:rPr lang="en-US" dirty="0" smtClean="0"/>
              <a:t>.</a:t>
            </a:r>
          </a:p>
          <a:p>
            <a:pPr lvl="1"/>
            <a:r>
              <a:rPr lang="en-US" dirty="0" smtClean="0"/>
              <a:t>In </a:t>
            </a:r>
            <a:r>
              <a:rPr lang="en-US" dirty="0"/>
              <a:t>this example, we start by defining a class called Asset:</a:t>
            </a:r>
          </a:p>
          <a:p>
            <a:endParaRPr lang="en-US" dirty="0"/>
          </a:p>
          <a:p>
            <a:r>
              <a:rPr lang="en-US" dirty="0"/>
              <a:t>(Page 96).</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126</a:t>
            </a:fld>
            <a:endParaRPr lang="en-US" dirty="0"/>
          </a:p>
        </p:txBody>
      </p:sp>
    </p:spTree>
    <p:extLst>
      <p:ext uri="{BB962C8B-B14F-4D97-AF65-F5344CB8AC3E}">
        <p14:creationId xmlns:p14="http://schemas.microsoft.com/office/powerpoint/2010/main" val="106079803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Polymorphism</a:t>
            </a:r>
          </a:p>
        </p:txBody>
      </p:sp>
      <p:sp>
        <p:nvSpPr>
          <p:cNvPr id="3" name="Content Placeholder 2"/>
          <p:cNvSpPr>
            <a:spLocks noGrp="1"/>
          </p:cNvSpPr>
          <p:nvPr>
            <p:ph idx="1"/>
          </p:nvPr>
        </p:nvSpPr>
        <p:spPr/>
        <p:txBody>
          <a:bodyPr/>
          <a:lstStyle/>
          <a:p>
            <a:r>
              <a:rPr lang="en-US" dirty="0" smtClean="0"/>
              <a:t>References </a:t>
            </a:r>
            <a:r>
              <a:rPr lang="en-US" dirty="0"/>
              <a:t>are polymorphic. This means a variable of type x can refer to an object that subclasses x. For instance, consider the following method:</a:t>
            </a:r>
          </a:p>
          <a:p>
            <a:endParaRPr lang="en-US" dirty="0"/>
          </a:p>
          <a:p>
            <a:r>
              <a:rPr lang="en-US" dirty="0"/>
              <a:t>(Page 97).</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127</a:t>
            </a:fld>
            <a:endParaRPr lang="en-US" dirty="0"/>
          </a:p>
        </p:txBody>
      </p:sp>
    </p:spTree>
    <p:extLst>
      <p:ext uri="{BB962C8B-B14F-4D97-AF65-F5344CB8AC3E}">
        <p14:creationId xmlns:p14="http://schemas.microsoft.com/office/powerpoint/2010/main" val="37167317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Casting and Reference Conversions</a:t>
            </a:r>
          </a:p>
        </p:txBody>
      </p:sp>
      <p:sp>
        <p:nvSpPr>
          <p:cNvPr id="3" name="Content Placeholder 2"/>
          <p:cNvSpPr>
            <a:spLocks noGrp="1"/>
          </p:cNvSpPr>
          <p:nvPr>
            <p:ph idx="1"/>
          </p:nvPr>
        </p:nvSpPr>
        <p:spPr/>
        <p:txBody>
          <a:bodyPr/>
          <a:lstStyle/>
          <a:p>
            <a:r>
              <a:rPr lang="en-US" dirty="0" smtClean="0"/>
              <a:t>An </a:t>
            </a:r>
            <a:r>
              <a:rPr lang="en-US" dirty="0"/>
              <a:t>object reference can be: • Implicitly upcast to a base class reference • Explicitly downcast to a subclass reference </a:t>
            </a:r>
            <a:r>
              <a:rPr lang="en-US" dirty="0" err="1"/>
              <a:t>Upcasting</a:t>
            </a:r>
            <a:r>
              <a:rPr lang="en-US" dirty="0"/>
              <a:t> and downcasting between compatible reference types performs reference conversions: a new reference is (logically) created that points to the same object. An upcast always succeeds; a downcast succeeds only if the object is suitably typed.</a:t>
            </a:r>
          </a:p>
          <a:p>
            <a:endParaRPr lang="en-US" dirty="0"/>
          </a:p>
          <a:p>
            <a:r>
              <a:rPr lang="en-US" dirty="0"/>
              <a:t>(Page 97).</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128</a:t>
            </a:fld>
            <a:endParaRPr lang="en-US" dirty="0"/>
          </a:p>
        </p:txBody>
      </p:sp>
    </p:spTree>
    <p:extLst>
      <p:ext uri="{BB962C8B-B14F-4D97-AF65-F5344CB8AC3E}">
        <p14:creationId xmlns:p14="http://schemas.microsoft.com/office/powerpoint/2010/main" val="40497361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Upcasting</a:t>
            </a:r>
          </a:p>
        </p:txBody>
      </p:sp>
      <p:sp>
        <p:nvSpPr>
          <p:cNvPr id="7" name="Content Placeholder 6"/>
          <p:cNvSpPr>
            <a:spLocks noGrp="1"/>
          </p:cNvSpPr>
          <p:nvPr>
            <p:ph idx="1"/>
          </p:nvPr>
        </p:nvSpPr>
        <p:spPr/>
        <p:txBody>
          <a:bodyPr/>
          <a:lstStyle/>
          <a:p>
            <a:r>
              <a:rPr lang="en-US" dirty="0" smtClean="0"/>
              <a:t>An </a:t>
            </a:r>
            <a:r>
              <a:rPr lang="en-US" dirty="0"/>
              <a:t>upcast operation creates a base class reference from a subclass reference. For example:</a:t>
            </a:r>
          </a:p>
          <a:p>
            <a:endParaRPr lang="en-US" dirty="0"/>
          </a:p>
          <a:p>
            <a:r>
              <a:rPr lang="en-US" dirty="0"/>
              <a:t>(Page 97).</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129</a:t>
            </a:fld>
            <a:endParaRPr lang="en-US" dirty="0"/>
          </a:p>
        </p:txBody>
      </p:sp>
    </p:spTree>
    <p:extLst>
      <p:ext uri="{BB962C8B-B14F-4D97-AF65-F5344CB8AC3E}">
        <p14:creationId xmlns:p14="http://schemas.microsoft.com/office/powerpoint/2010/main" val="4136078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IL Assembly</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You can examine and disassemble the contents of an IL assembly with </a:t>
            </a:r>
            <a:r>
              <a:rPr lang="en-US" sz="2000" dirty="0">
                <a:solidFill>
                  <a:srgbClr val="FF0000"/>
                </a:solidFill>
              </a:rPr>
              <a:t>Microsoft’s ildasm </a:t>
            </a:r>
            <a:r>
              <a:rPr lang="en-US" sz="2000" dirty="0" smtClean="0">
                <a:solidFill>
                  <a:srgbClr val="FF0000"/>
                </a:solidFill>
              </a:rPr>
              <a:t>tool</a:t>
            </a:r>
            <a:r>
              <a:rPr lang="en-US" sz="2000" dirty="0" smtClean="0"/>
              <a:t>.</a:t>
            </a:r>
          </a:p>
          <a:p>
            <a:pPr marL="461963">
              <a:buFont typeface="Wingdings" panose="05000000000000000000" pitchFamily="2" charset="2"/>
              <a:buChar char="§"/>
            </a:pPr>
            <a:r>
              <a:rPr lang="en-US" sz="2000" dirty="0" smtClean="0"/>
              <a:t>And </a:t>
            </a:r>
            <a:r>
              <a:rPr lang="en-US" sz="2000" dirty="0"/>
              <a:t>with tools such as </a:t>
            </a:r>
            <a:r>
              <a:rPr lang="en-US" sz="2000" dirty="0">
                <a:solidFill>
                  <a:srgbClr val="FF0000"/>
                </a:solidFill>
              </a:rPr>
              <a:t>ILSpy</a:t>
            </a:r>
            <a:r>
              <a:rPr lang="en-US" sz="2000" dirty="0"/>
              <a:t>, </a:t>
            </a:r>
            <a:r>
              <a:rPr lang="en-US" sz="2000" dirty="0">
                <a:solidFill>
                  <a:srgbClr val="FF0000"/>
                </a:solidFill>
              </a:rPr>
              <a:t>dotPeek</a:t>
            </a:r>
            <a:r>
              <a:rPr lang="en-US" sz="2000" dirty="0"/>
              <a:t> (JetBrains), or </a:t>
            </a:r>
            <a:r>
              <a:rPr lang="en-US" sz="2000" dirty="0">
                <a:solidFill>
                  <a:srgbClr val="FF0000"/>
                </a:solidFill>
              </a:rPr>
              <a:t>Reflector</a:t>
            </a:r>
            <a:r>
              <a:rPr lang="en-US" sz="2000" dirty="0"/>
              <a:t> (Red Gate), you can go further and decompile the IL to C#. </a:t>
            </a:r>
            <a:endParaRPr lang="en-US" sz="2000" dirty="0" smtClean="0"/>
          </a:p>
          <a:p>
            <a:pPr marL="461963">
              <a:buFont typeface="Wingdings" panose="05000000000000000000" pitchFamily="2" charset="2"/>
              <a:buChar char="§"/>
            </a:pPr>
            <a:r>
              <a:rPr lang="en-US" sz="2000" dirty="0" smtClean="0"/>
              <a:t>Because </a:t>
            </a:r>
            <a:r>
              <a:rPr lang="en-US" sz="2000" dirty="0"/>
              <a:t>IL is </a:t>
            </a:r>
            <a:r>
              <a:rPr lang="en-US" sz="2000" dirty="0" smtClean="0"/>
              <a:t>higher-level </a:t>
            </a:r>
            <a:r>
              <a:rPr lang="en-US" sz="2000" dirty="0"/>
              <a:t>than native machine code, the decompiler can do quite a good job of reconstructing the original C</a:t>
            </a:r>
            <a:r>
              <a:rPr lang="en-US" sz="2000" dirty="0" smtClean="0"/>
              <a:t>#.</a:t>
            </a:r>
          </a:p>
          <a:p>
            <a:pPr marL="461963">
              <a:buFont typeface="Wingdings" panose="05000000000000000000" pitchFamily="2" charset="2"/>
              <a:buChar char="§"/>
            </a:pPr>
            <a:r>
              <a:rPr lang="en-US" sz="2000" dirty="0" smtClean="0"/>
              <a:t>A </a:t>
            </a:r>
            <a:r>
              <a:rPr lang="en-US" sz="2000" dirty="0"/>
              <a:t>program can query its own metadata (</a:t>
            </a:r>
            <a:r>
              <a:rPr lang="en-US" sz="2000" dirty="0">
                <a:solidFill>
                  <a:srgbClr val="FF0000"/>
                </a:solidFill>
              </a:rPr>
              <a:t>reflection</a:t>
            </a:r>
            <a:r>
              <a:rPr lang="en-US" sz="2000" dirty="0"/>
              <a:t>), and even </a:t>
            </a:r>
            <a:r>
              <a:rPr lang="en-US" sz="2000" dirty="0">
                <a:solidFill>
                  <a:srgbClr val="0070C0"/>
                </a:solidFill>
              </a:rPr>
              <a:t>generate new IL at runtime</a:t>
            </a:r>
            <a:r>
              <a:rPr lang="en-US" sz="2000" dirty="0"/>
              <a:t> (</a:t>
            </a:r>
            <a:r>
              <a:rPr lang="en-US" sz="2000" dirty="0">
                <a:solidFill>
                  <a:srgbClr val="FF0000"/>
                </a:solidFill>
              </a:rPr>
              <a:t>reflection.emit</a:t>
            </a:r>
            <a:r>
              <a:rPr lang="en-US" sz="2000" dirty="0"/>
              <a:t>).</a:t>
            </a:r>
          </a:p>
          <a:p>
            <a:pPr>
              <a:buFont typeface="Wingdings" panose="05000000000000000000" pitchFamily="2" charset="2"/>
              <a:buChar char="v"/>
            </a:pPr>
            <a:endParaRPr lang="en-US" sz="2000" dirty="0" smtClean="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a:t>
            </a:fld>
            <a:endParaRPr lang="en-US" dirty="0"/>
          </a:p>
        </p:txBody>
      </p:sp>
    </p:spTree>
    <p:extLst>
      <p:ext uri="{BB962C8B-B14F-4D97-AF65-F5344CB8AC3E}">
        <p14:creationId xmlns:p14="http://schemas.microsoft.com/office/powerpoint/2010/main" val="34184734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Downcasting</a:t>
            </a:r>
          </a:p>
        </p:txBody>
      </p:sp>
      <p:sp>
        <p:nvSpPr>
          <p:cNvPr id="3" name="Content Placeholder 2"/>
          <p:cNvSpPr>
            <a:spLocks noGrp="1"/>
          </p:cNvSpPr>
          <p:nvPr>
            <p:ph idx="1"/>
          </p:nvPr>
        </p:nvSpPr>
        <p:spPr/>
        <p:txBody>
          <a:bodyPr/>
          <a:lstStyle/>
          <a:p>
            <a:r>
              <a:rPr lang="en-US" dirty="0" smtClean="0"/>
              <a:t>A </a:t>
            </a:r>
            <a:r>
              <a:rPr lang="en-US" dirty="0"/>
              <a:t>downcast operation creates a subclass reference from a base class reference. For example:</a:t>
            </a:r>
          </a:p>
          <a:p>
            <a:endParaRPr lang="en-US" dirty="0"/>
          </a:p>
          <a:p>
            <a:r>
              <a:rPr lang="en-US" dirty="0"/>
              <a:t>(Page 98).</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130</a:t>
            </a:fld>
            <a:endParaRPr lang="en-US" dirty="0"/>
          </a:p>
        </p:txBody>
      </p:sp>
    </p:spTree>
    <p:extLst>
      <p:ext uri="{BB962C8B-B14F-4D97-AF65-F5344CB8AC3E}">
        <p14:creationId xmlns:p14="http://schemas.microsoft.com/office/powerpoint/2010/main" val="20304308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as operator</a:t>
            </a:r>
          </a:p>
        </p:txBody>
      </p:sp>
      <p:sp>
        <p:nvSpPr>
          <p:cNvPr id="3" name="Content Placeholder 2"/>
          <p:cNvSpPr>
            <a:spLocks noGrp="1"/>
          </p:cNvSpPr>
          <p:nvPr>
            <p:ph idx="1"/>
          </p:nvPr>
        </p:nvSpPr>
        <p:spPr/>
        <p:txBody>
          <a:bodyPr/>
          <a:lstStyle/>
          <a:p>
            <a:r>
              <a:rPr lang="en-US" dirty="0" smtClean="0"/>
              <a:t>The </a:t>
            </a:r>
            <a:r>
              <a:rPr lang="en-US" dirty="0"/>
              <a:t>as operator performs a downcast that evaluates to null (rather than throwing an exception) if the downcast fails:</a:t>
            </a:r>
          </a:p>
          <a:p>
            <a:endParaRPr lang="en-US" dirty="0"/>
          </a:p>
          <a:p>
            <a:r>
              <a:rPr lang="en-US" dirty="0"/>
              <a:t>(Page 98).</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131</a:t>
            </a:fld>
            <a:endParaRPr lang="en-US" dirty="0"/>
          </a:p>
        </p:txBody>
      </p:sp>
    </p:spTree>
    <p:extLst>
      <p:ext uri="{BB962C8B-B14F-4D97-AF65-F5344CB8AC3E}">
        <p14:creationId xmlns:p14="http://schemas.microsoft.com/office/powerpoint/2010/main" val="15921746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is operator</a:t>
            </a:r>
          </a:p>
        </p:txBody>
      </p:sp>
      <p:sp>
        <p:nvSpPr>
          <p:cNvPr id="3" name="Content Placeholder 2"/>
          <p:cNvSpPr>
            <a:spLocks noGrp="1"/>
          </p:cNvSpPr>
          <p:nvPr>
            <p:ph idx="1"/>
          </p:nvPr>
        </p:nvSpPr>
        <p:spPr/>
        <p:txBody>
          <a:bodyPr/>
          <a:lstStyle/>
          <a:p>
            <a:r>
              <a:rPr lang="en-US" dirty="0" smtClean="0"/>
              <a:t>The </a:t>
            </a:r>
            <a:r>
              <a:rPr lang="en-US" dirty="0"/>
              <a:t>is operator tests whether a reference conversion would succeed; in other words, whether an object derives from a specified class (or implements an inter‐ face). It is often used to test before downcasting.</a:t>
            </a:r>
          </a:p>
          <a:p>
            <a:endParaRPr lang="en-US" dirty="0"/>
          </a:p>
          <a:p>
            <a:r>
              <a:rPr lang="en-US" dirty="0"/>
              <a:t>(Page 99).</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132</a:t>
            </a:fld>
            <a:endParaRPr lang="en-US" dirty="0"/>
          </a:p>
        </p:txBody>
      </p:sp>
    </p:spTree>
    <p:extLst>
      <p:ext uri="{BB962C8B-B14F-4D97-AF65-F5344CB8AC3E}">
        <p14:creationId xmlns:p14="http://schemas.microsoft.com/office/powerpoint/2010/main" val="41634862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is operator and pattern variables (C# 7)</a:t>
            </a:r>
          </a:p>
        </p:txBody>
      </p:sp>
      <p:sp>
        <p:nvSpPr>
          <p:cNvPr id="3" name="Content Placeholder 2"/>
          <p:cNvSpPr>
            <a:spLocks noGrp="1"/>
          </p:cNvSpPr>
          <p:nvPr>
            <p:ph idx="1"/>
          </p:nvPr>
        </p:nvSpPr>
        <p:spPr/>
        <p:txBody>
          <a:bodyPr/>
          <a:lstStyle/>
          <a:p>
            <a:r>
              <a:rPr lang="en-US" dirty="0" smtClean="0"/>
              <a:t>From </a:t>
            </a:r>
            <a:r>
              <a:rPr lang="en-US" dirty="0"/>
              <a:t>C# 7, you can introduce a variable while using the is operator:</a:t>
            </a:r>
          </a:p>
          <a:p>
            <a:endParaRPr lang="en-US" dirty="0"/>
          </a:p>
          <a:p>
            <a:r>
              <a:rPr lang="en-US" dirty="0"/>
              <a:t>(Page 99).</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133</a:t>
            </a:fld>
            <a:endParaRPr lang="en-US" dirty="0"/>
          </a:p>
        </p:txBody>
      </p:sp>
    </p:spTree>
    <p:extLst>
      <p:ext uri="{BB962C8B-B14F-4D97-AF65-F5344CB8AC3E}">
        <p14:creationId xmlns:p14="http://schemas.microsoft.com/office/powerpoint/2010/main" val="26830506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Virtual Function Members</a:t>
            </a:r>
          </a:p>
        </p:txBody>
      </p:sp>
      <p:sp>
        <p:nvSpPr>
          <p:cNvPr id="3" name="Content Placeholder 2"/>
          <p:cNvSpPr>
            <a:spLocks noGrp="1"/>
          </p:cNvSpPr>
          <p:nvPr>
            <p:ph idx="1"/>
          </p:nvPr>
        </p:nvSpPr>
        <p:spPr/>
        <p:txBody>
          <a:bodyPr/>
          <a:lstStyle/>
          <a:p>
            <a:r>
              <a:rPr lang="en-US" dirty="0" smtClean="0"/>
              <a:t>A </a:t>
            </a:r>
            <a:r>
              <a:rPr lang="en-US" dirty="0"/>
              <a:t>function marked as virtual can be overridden by subclasses wanting to provide a specialized implementation. Methods, properties, indexers, and events can all be declared virtual:</a:t>
            </a:r>
          </a:p>
          <a:p>
            <a:endParaRPr lang="en-US" dirty="0"/>
          </a:p>
          <a:p>
            <a:r>
              <a:rPr lang="en-US" dirty="0"/>
              <a:t>(Page 100).</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134</a:t>
            </a:fld>
            <a:endParaRPr lang="en-US" dirty="0"/>
          </a:p>
        </p:txBody>
      </p:sp>
    </p:spTree>
    <p:extLst>
      <p:ext uri="{BB962C8B-B14F-4D97-AF65-F5344CB8AC3E}">
        <p14:creationId xmlns:p14="http://schemas.microsoft.com/office/powerpoint/2010/main" val="27591711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Abstract Classes and Abstract Members</a:t>
            </a:r>
          </a:p>
        </p:txBody>
      </p:sp>
      <p:sp>
        <p:nvSpPr>
          <p:cNvPr id="3" name="Content Placeholder 2"/>
          <p:cNvSpPr>
            <a:spLocks noGrp="1"/>
          </p:cNvSpPr>
          <p:nvPr>
            <p:ph idx="1"/>
          </p:nvPr>
        </p:nvSpPr>
        <p:spPr/>
        <p:txBody>
          <a:bodyPr/>
          <a:lstStyle/>
          <a:p>
            <a:r>
              <a:rPr lang="en-US" dirty="0" smtClean="0"/>
              <a:t>A </a:t>
            </a:r>
            <a:r>
              <a:rPr lang="en-US" dirty="0"/>
              <a:t>class declared as abstract can never be instantiated. Instead, only its concrete sub‐ classes can be instantiated. Abstract classes are able to define abstract members. Abstract members are like </a:t>
            </a:r>
            <a:r>
              <a:rPr lang="en-US" dirty="0" err="1"/>
              <a:t>vir</a:t>
            </a:r>
            <a:r>
              <a:rPr lang="en-US" dirty="0"/>
              <a:t>‐ </a:t>
            </a:r>
            <a:r>
              <a:rPr lang="en-US" dirty="0" err="1"/>
              <a:t>tual</a:t>
            </a:r>
            <a:r>
              <a:rPr lang="en-US" dirty="0"/>
              <a:t> members, except they don’t provide a default implementation. That </a:t>
            </a:r>
            <a:r>
              <a:rPr lang="en-US" dirty="0" err="1"/>
              <a:t>implemen</a:t>
            </a:r>
            <a:r>
              <a:rPr lang="en-US" dirty="0"/>
              <a:t>‐ </a:t>
            </a:r>
            <a:r>
              <a:rPr lang="en-US" dirty="0" err="1"/>
              <a:t>tation</a:t>
            </a:r>
            <a:r>
              <a:rPr lang="en-US" dirty="0"/>
              <a:t> must be provided by the subclass, unless that subclass is also declared abstract:</a:t>
            </a:r>
          </a:p>
          <a:p>
            <a:endParaRPr lang="en-US" dirty="0"/>
          </a:p>
          <a:p>
            <a:r>
              <a:rPr lang="en-US" dirty="0"/>
              <a:t>(Page 101).</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135</a:t>
            </a:fld>
            <a:endParaRPr lang="en-US" dirty="0"/>
          </a:p>
        </p:txBody>
      </p:sp>
    </p:spTree>
    <p:extLst>
      <p:ext uri="{BB962C8B-B14F-4D97-AF65-F5344CB8AC3E}">
        <p14:creationId xmlns:p14="http://schemas.microsoft.com/office/powerpoint/2010/main" val="246685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Hiding Inherited Members</a:t>
            </a:r>
          </a:p>
        </p:txBody>
      </p:sp>
      <p:sp>
        <p:nvSpPr>
          <p:cNvPr id="3" name="Content Placeholder 2"/>
          <p:cNvSpPr>
            <a:spLocks noGrp="1"/>
          </p:cNvSpPr>
          <p:nvPr>
            <p:ph idx="1"/>
          </p:nvPr>
        </p:nvSpPr>
        <p:spPr/>
        <p:txBody>
          <a:bodyPr/>
          <a:lstStyle/>
          <a:p>
            <a:r>
              <a:rPr lang="en-US" dirty="0" smtClean="0"/>
              <a:t>A </a:t>
            </a:r>
            <a:r>
              <a:rPr lang="en-US" dirty="0"/>
              <a:t>base class and a subclass may define identical members. For example:</a:t>
            </a:r>
          </a:p>
          <a:p>
            <a:endParaRPr lang="en-US" dirty="0"/>
          </a:p>
          <a:p>
            <a:r>
              <a:rPr lang="en-US" dirty="0"/>
              <a:t>(Page 101).</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136</a:t>
            </a:fld>
            <a:endParaRPr lang="en-US" dirty="0"/>
          </a:p>
        </p:txBody>
      </p:sp>
    </p:spTree>
    <p:extLst>
      <p:ext uri="{BB962C8B-B14F-4D97-AF65-F5344CB8AC3E}">
        <p14:creationId xmlns:p14="http://schemas.microsoft.com/office/powerpoint/2010/main" val="32898129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new versus override</a:t>
            </a:r>
          </a:p>
        </p:txBody>
      </p:sp>
      <p:sp>
        <p:nvSpPr>
          <p:cNvPr id="7" name="Content Placeholder 6"/>
          <p:cNvSpPr>
            <a:spLocks noGrp="1"/>
          </p:cNvSpPr>
          <p:nvPr>
            <p:ph idx="1"/>
          </p:nvPr>
        </p:nvSpPr>
        <p:spPr/>
        <p:txBody>
          <a:bodyPr/>
          <a:lstStyle/>
          <a:p>
            <a:r>
              <a:rPr lang="en-US" dirty="0" smtClean="0"/>
              <a:t>Consider </a:t>
            </a:r>
            <a:r>
              <a:rPr lang="en-US" dirty="0"/>
              <a:t>the following class hierarchy:</a:t>
            </a:r>
          </a:p>
          <a:p>
            <a:endParaRPr lang="en-US" dirty="0"/>
          </a:p>
          <a:p>
            <a:r>
              <a:rPr lang="en-US" dirty="0"/>
              <a:t>(Page 102).</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137</a:t>
            </a:fld>
            <a:endParaRPr lang="en-US" dirty="0"/>
          </a:p>
        </p:txBody>
      </p:sp>
    </p:spTree>
    <p:extLst>
      <p:ext uri="{BB962C8B-B14F-4D97-AF65-F5344CB8AC3E}">
        <p14:creationId xmlns:p14="http://schemas.microsoft.com/office/powerpoint/2010/main" val="4733491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Sealing Functions and Classes</a:t>
            </a:r>
          </a:p>
        </p:txBody>
      </p:sp>
      <p:sp>
        <p:nvSpPr>
          <p:cNvPr id="3" name="Content Placeholder 2"/>
          <p:cNvSpPr>
            <a:spLocks noGrp="1"/>
          </p:cNvSpPr>
          <p:nvPr>
            <p:ph idx="1"/>
          </p:nvPr>
        </p:nvSpPr>
        <p:spPr/>
        <p:txBody>
          <a:bodyPr/>
          <a:lstStyle/>
          <a:p>
            <a:r>
              <a:rPr lang="en-US" dirty="0" smtClean="0"/>
              <a:t>An </a:t>
            </a:r>
            <a:r>
              <a:rPr lang="en-US" dirty="0"/>
              <a:t>overridden function member may seal its implementation with the sealed key‐ word to prevent it from being overridden by further subclasses. In our earlier </a:t>
            </a:r>
            <a:r>
              <a:rPr lang="en-US" dirty="0" err="1"/>
              <a:t>vir</a:t>
            </a:r>
            <a:r>
              <a:rPr lang="en-US" dirty="0"/>
              <a:t>‐ </a:t>
            </a:r>
            <a:r>
              <a:rPr lang="en-US" dirty="0" err="1"/>
              <a:t>tual</a:t>
            </a:r>
            <a:r>
              <a:rPr lang="en-US" dirty="0"/>
              <a:t> function member example, we could have sealed House’s implementation of Liability, preventing a class that derives from House from overriding Liability, as follows:</a:t>
            </a:r>
          </a:p>
          <a:p>
            <a:endParaRPr lang="en-US" dirty="0"/>
          </a:p>
          <a:p>
            <a:r>
              <a:rPr lang="en-US" dirty="0"/>
              <a:t>(Page 102).</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138</a:t>
            </a:fld>
            <a:endParaRPr lang="en-US" dirty="0"/>
          </a:p>
        </p:txBody>
      </p:sp>
    </p:spTree>
    <p:extLst>
      <p:ext uri="{BB962C8B-B14F-4D97-AF65-F5344CB8AC3E}">
        <p14:creationId xmlns:p14="http://schemas.microsoft.com/office/powerpoint/2010/main" val="107143896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base Keyword</a:t>
            </a:r>
          </a:p>
        </p:txBody>
      </p:sp>
      <p:sp>
        <p:nvSpPr>
          <p:cNvPr id="3" name="Content Placeholder 2"/>
          <p:cNvSpPr>
            <a:spLocks noGrp="1"/>
          </p:cNvSpPr>
          <p:nvPr>
            <p:ph idx="1"/>
          </p:nvPr>
        </p:nvSpPr>
        <p:spPr/>
        <p:txBody>
          <a:bodyPr/>
          <a:lstStyle/>
          <a:p>
            <a:r>
              <a:rPr lang="en-US" dirty="0" smtClean="0"/>
              <a:t>The </a:t>
            </a:r>
            <a:r>
              <a:rPr lang="en-US" dirty="0"/>
              <a:t>base keyword is </a:t>
            </a:r>
            <a:r>
              <a:rPr lang="en-US" dirty="0">
                <a:solidFill>
                  <a:srgbClr val="FF0000"/>
                </a:solidFill>
              </a:rPr>
              <a:t>similar</a:t>
            </a:r>
            <a:r>
              <a:rPr lang="en-US" dirty="0"/>
              <a:t> to the </a:t>
            </a:r>
            <a:r>
              <a:rPr lang="en-US" dirty="0">
                <a:solidFill>
                  <a:srgbClr val="FF0000"/>
                </a:solidFill>
              </a:rPr>
              <a:t>this</a:t>
            </a:r>
            <a:r>
              <a:rPr lang="en-US" dirty="0"/>
              <a:t> </a:t>
            </a:r>
            <a:r>
              <a:rPr lang="en-US" dirty="0" smtClean="0">
                <a:solidFill>
                  <a:srgbClr val="0070C0"/>
                </a:solidFill>
              </a:rPr>
              <a:t>keyword</a:t>
            </a:r>
            <a:r>
              <a:rPr lang="en-US" dirty="0" smtClean="0"/>
              <a:t>.</a:t>
            </a:r>
          </a:p>
          <a:p>
            <a:pPr lvl="1"/>
            <a:r>
              <a:rPr lang="en-US" dirty="0" smtClean="0"/>
              <a:t>It </a:t>
            </a:r>
            <a:r>
              <a:rPr lang="en-US" dirty="0"/>
              <a:t>serves two essential purposes: </a:t>
            </a:r>
          </a:p>
          <a:p>
            <a:pPr lvl="2"/>
            <a:r>
              <a:rPr lang="en-US" dirty="0" smtClean="0"/>
              <a:t>Accessing </a:t>
            </a:r>
            <a:r>
              <a:rPr lang="en-US" dirty="0"/>
              <a:t>an overridden function member from the </a:t>
            </a:r>
            <a:r>
              <a:rPr lang="en-US" dirty="0" smtClean="0"/>
              <a:t>subclass</a:t>
            </a:r>
          </a:p>
          <a:p>
            <a:pPr lvl="2"/>
            <a:r>
              <a:rPr lang="en-US" dirty="0" smtClean="0"/>
              <a:t>Calling </a:t>
            </a:r>
            <a:r>
              <a:rPr lang="en-US" dirty="0"/>
              <a:t>a base-class constructor (see the next </a:t>
            </a:r>
            <a:r>
              <a:rPr lang="en-US" dirty="0" smtClean="0"/>
              <a:t>section)</a:t>
            </a:r>
          </a:p>
          <a:p>
            <a:pPr lvl="1"/>
            <a:r>
              <a:rPr lang="en-US" dirty="0" smtClean="0"/>
              <a:t>In </a:t>
            </a:r>
            <a:r>
              <a:rPr lang="en-US" dirty="0"/>
              <a:t>this example, House uses the </a:t>
            </a:r>
            <a:r>
              <a:rPr lang="en-US" dirty="0">
                <a:solidFill>
                  <a:srgbClr val="FF0000"/>
                </a:solidFill>
              </a:rPr>
              <a:t>base</a:t>
            </a:r>
            <a:r>
              <a:rPr lang="en-US" dirty="0"/>
              <a:t> keyword to access Asset’s implementation of </a:t>
            </a:r>
            <a:r>
              <a:rPr lang="en-US" dirty="0" smtClean="0"/>
              <a:t>Liability:</a:t>
            </a:r>
          </a:p>
          <a:p>
            <a:pPr marL="233363" lvl="1" indent="0">
              <a:buNone/>
            </a:pPr>
            <a:endParaRPr lang="en-US" dirty="0" smtClean="0"/>
          </a:p>
          <a:p>
            <a:pPr marL="233363" lvl="1" indent="0">
              <a:buNone/>
            </a:pPr>
            <a:endParaRPr lang="en-US" dirty="0" smtClean="0"/>
          </a:p>
          <a:p>
            <a:pPr marL="233363" lvl="1" indent="0">
              <a:buNone/>
            </a:pPr>
            <a:endParaRPr lang="en-US" dirty="0"/>
          </a:p>
          <a:p>
            <a:pPr marL="233363" lvl="1" indent="0">
              <a:buNone/>
            </a:pPr>
            <a:endParaRPr lang="en-US" dirty="0" smtClean="0"/>
          </a:p>
          <a:p>
            <a:pPr lvl="1"/>
            <a:r>
              <a:rPr lang="en-US" dirty="0" smtClean="0"/>
              <a:t>With </a:t>
            </a:r>
            <a:r>
              <a:rPr lang="en-US" dirty="0"/>
              <a:t>the base keyword, we access Asset’s Liability property </a:t>
            </a:r>
            <a:r>
              <a:rPr lang="en-US" dirty="0" smtClean="0">
                <a:solidFill>
                  <a:srgbClr val="FF0000"/>
                </a:solidFill>
              </a:rPr>
              <a:t>nonvirtually</a:t>
            </a:r>
            <a:r>
              <a:rPr lang="en-US" dirty="0" smtClean="0"/>
              <a:t>.</a:t>
            </a:r>
          </a:p>
          <a:p>
            <a:pPr lvl="1"/>
            <a:r>
              <a:rPr lang="en-US" dirty="0" smtClean="0"/>
              <a:t>This </a:t>
            </a:r>
            <a:r>
              <a:rPr lang="en-US" dirty="0"/>
              <a:t>means we will </a:t>
            </a:r>
            <a:r>
              <a:rPr lang="en-US" dirty="0">
                <a:solidFill>
                  <a:srgbClr val="FF0000"/>
                </a:solidFill>
              </a:rPr>
              <a:t>always access Asset’s version</a:t>
            </a:r>
            <a:r>
              <a:rPr lang="en-US" dirty="0"/>
              <a:t> of this property—regardless of the instance’s actual runtime </a:t>
            </a:r>
            <a:r>
              <a:rPr lang="en-US" dirty="0" smtClean="0"/>
              <a:t>type.</a:t>
            </a:r>
          </a:p>
          <a:p>
            <a:pPr lvl="1"/>
            <a:r>
              <a:rPr lang="en-US" dirty="0" smtClean="0"/>
              <a:t>The </a:t>
            </a:r>
            <a:r>
              <a:rPr lang="en-US" dirty="0"/>
              <a:t>same approach works if Liability is hidden rather than overridden. (You can also </a:t>
            </a:r>
            <a:r>
              <a:rPr lang="en-US" dirty="0">
                <a:solidFill>
                  <a:srgbClr val="FF0000"/>
                </a:solidFill>
              </a:rPr>
              <a:t>access hidden members</a:t>
            </a:r>
            <a:r>
              <a:rPr lang="en-US" dirty="0"/>
              <a:t> by </a:t>
            </a:r>
            <a:r>
              <a:rPr lang="en-US" dirty="0">
                <a:solidFill>
                  <a:srgbClr val="FF0000"/>
                </a:solidFill>
              </a:rPr>
              <a:t>casting</a:t>
            </a:r>
            <a:r>
              <a:rPr lang="en-US" dirty="0"/>
              <a:t> to the </a:t>
            </a:r>
            <a:r>
              <a:rPr lang="en-US" dirty="0">
                <a:solidFill>
                  <a:srgbClr val="FF0000"/>
                </a:solidFill>
              </a:rPr>
              <a:t>base class</a:t>
            </a:r>
            <a:r>
              <a:rPr lang="en-US" dirty="0"/>
              <a:t> before invoking the </a:t>
            </a:r>
            <a:r>
              <a:rPr lang="en-US" dirty="0" smtClean="0"/>
              <a:t>function.)</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139</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72067" y="3037338"/>
            <a:ext cx="6238345" cy="1155249"/>
          </a:xfrm>
          <a:prstGeom prst="rect">
            <a:avLst/>
          </a:prstGeom>
          <a:ln>
            <a:solidFill>
              <a:schemeClr val="accent1"/>
            </a:solidFill>
          </a:ln>
        </p:spPr>
      </p:pic>
    </p:spTree>
    <p:extLst>
      <p:ext uri="{BB962C8B-B14F-4D97-AF65-F5344CB8AC3E}">
        <p14:creationId xmlns:p14="http://schemas.microsoft.com/office/powerpoint/2010/main" val="3640310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The CLR and .NET Framework</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.NET Framework consists of the </a:t>
            </a:r>
            <a:r>
              <a:rPr lang="en-US" sz="2000" dirty="0">
                <a:solidFill>
                  <a:srgbClr val="FF0000"/>
                </a:solidFill>
              </a:rPr>
              <a:t>CLR</a:t>
            </a:r>
            <a:r>
              <a:rPr lang="en-US" sz="2000" dirty="0"/>
              <a:t> plus a </a:t>
            </a:r>
            <a:r>
              <a:rPr lang="en-US" sz="2000" dirty="0">
                <a:solidFill>
                  <a:srgbClr val="FF0000"/>
                </a:solidFill>
              </a:rPr>
              <a:t>vast set of </a:t>
            </a:r>
            <a:r>
              <a:rPr lang="en-US" sz="2000" dirty="0" smtClean="0">
                <a:solidFill>
                  <a:srgbClr val="FF0000"/>
                </a:solidFill>
              </a:rPr>
              <a:t>libraries</a:t>
            </a:r>
            <a:r>
              <a:rPr lang="en-US" sz="2000" dirty="0" smtClean="0"/>
              <a:t>.</a:t>
            </a:r>
          </a:p>
          <a:p>
            <a:pPr marL="461963">
              <a:buFont typeface="Wingdings" panose="05000000000000000000" pitchFamily="2" charset="2"/>
              <a:buChar char="§"/>
            </a:pPr>
            <a:r>
              <a:rPr lang="en-US" sz="2000" dirty="0" smtClean="0"/>
              <a:t>The </a:t>
            </a:r>
            <a:r>
              <a:rPr lang="en-US" sz="2000" dirty="0"/>
              <a:t>libraries consist of </a:t>
            </a:r>
            <a:r>
              <a:rPr lang="en-US" sz="2000" dirty="0">
                <a:solidFill>
                  <a:srgbClr val="FF0000"/>
                </a:solidFill>
              </a:rPr>
              <a:t>core libraries</a:t>
            </a:r>
            <a:r>
              <a:rPr lang="en-US" sz="2000" dirty="0"/>
              <a:t> </a:t>
            </a:r>
            <a:r>
              <a:rPr lang="en-US" sz="2000" dirty="0" smtClean="0"/>
              <a:t>and </a:t>
            </a:r>
            <a:r>
              <a:rPr lang="en-US" sz="2000" dirty="0">
                <a:solidFill>
                  <a:srgbClr val="FF0000"/>
                </a:solidFill>
              </a:rPr>
              <a:t>applied libraries</a:t>
            </a:r>
            <a:r>
              <a:rPr lang="en-US" sz="2000" dirty="0"/>
              <a:t>, which depend on the core </a:t>
            </a:r>
            <a:r>
              <a:rPr lang="en-US" sz="2000" dirty="0" smtClean="0"/>
              <a:t>libraries.</a:t>
            </a:r>
          </a:p>
          <a:p>
            <a:pPr marL="461963">
              <a:buFont typeface="Wingdings" panose="05000000000000000000" pitchFamily="2" charset="2"/>
              <a:buChar char="§"/>
            </a:pPr>
            <a:r>
              <a:rPr lang="en-US" sz="2000" dirty="0" smtClean="0">
                <a:solidFill>
                  <a:srgbClr val="FF0000"/>
                </a:solidFill>
              </a:rPr>
              <a:t>Figure </a:t>
            </a:r>
            <a:r>
              <a:rPr lang="en-US" sz="2000" dirty="0">
                <a:solidFill>
                  <a:srgbClr val="FF0000"/>
                </a:solidFill>
              </a:rPr>
              <a:t>1-1</a:t>
            </a:r>
            <a:r>
              <a:rPr lang="en-US" sz="2000" dirty="0"/>
              <a:t> is a visual overview of those </a:t>
            </a:r>
            <a:r>
              <a:rPr lang="en-US" sz="2000" dirty="0" smtClean="0"/>
              <a:t>libraries.</a:t>
            </a:r>
          </a:p>
          <a:p>
            <a:pPr marL="461963">
              <a:buFont typeface="Wingdings" panose="05000000000000000000" pitchFamily="2" charset="2"/>
              <a:buChar char="§"/>
            </a:pPr>
            <a:r>
              <a:rPr lang="en-US" sz="2000" dirty="0"/>
              <a:t>The core libraries are sometimes collectively called the </a:t>
            </a:r>
            <a:r>
              <a:rPr lang="en-US" sz="2000" dirty="0">
                <a:solidFill>
                  <a:srgbClr val="FF0000"/>
                </a:solidFill>
              </a:rPr>
              <a:t>Base Class Library</a:t>
            </a:r>
            <a:r>
              <a:rPr lang="en-US" sz="2000" dirty="0"/>
              <a:t> (BCL</a:t>
            </a:r>
            <a:r>
              <a:rPr lang="en-US" sz="2000" dirty="0" smtClean="0"/>
              <a:t>).</a:t>
            </a:r>
          </a:p>
          <a:p>
            <a:pPr marL="461963">
              <a:buFont typeface="Wingdings" panose="05000000000000000000" pitchFamily="2" charset="2"/>
              <a:buChar char="§"/>
            </a:pPr>
            <a:r>
              <a:rPr lang="en-US" sz="2000" dirty="0" smtClean="0"/>
              <a:t>The </a:t>
            </a:r>
            <a:r>
              <a:rPr lang="en-US" sz="2000" dirty="0"/>
              <a:t>entire framework is called the </a:t>
            </a:r>
            <a:r>
              <a:rPr lang="en-US" sz="2000" dirty="0">
                <a:solidFill>
                  <a:srgbClr val="FF0000"/>
                </a:solidFill>
              </a:rPr>
              <a:t>Framework Class Library</a:t>
            </a:r>
            <a:r>
              <a:rPr lang="en-US" sz="2000" dirty="0"/>
              <a:t> (FCL).</a:t>
            </a:r>
          </a:p>
          <a:p>
            <a:pPr marL="461963">
              <a:buFont typeface="Wingdings" panose="05000000000000000000" pitchFamily="2" charset="2"/>
              <a:buChar char="§"/>
            </a:pPr>
            <a:endParaRPr lang="en-US" sz="2000" dirty="0"/>
          </a:p>
          <a:p>
            <a:pPr>
              <a:buFont typeface="Wingdings" panose="05000000000000000000" pitchFamily="2" charset="2"/>
              <a:buChar char="v"/>
            </a:pPr>
            <a:endParaRPr lang="en-US" sz="2000" dirty="0" smtClean="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a:t>
            </a:fld>
            <a:endParaRPr lang="en-US" dirty="0"/>
          </a:p>
        </p:txBody>
      </p:sp>
    </p:spTree>
    <p:extLst>
      <p:ext uri="{BB962C8B-B14F-4D97-AF65-F5344CB8AC3E}">
        <p14:creationId xmlns:p14="http://schemas.microsoft.com/office/powerpoint/2010/main" val="103771698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Constructors and Inheritance</a:t>
            </a:r>
          </a:p>
        </p:txBody>
      </p:sp>
      <p:sp>
        <p:nvSpPr>
          <p:cNvPr id="3" name="Content Placeholder 2"/>
          <p:cNvSpPr>
            <a:spLocks noGrp="1"/>
          </p:cNvSpPr>
          <p:nvPr>
            <p:ph idx="1"/>
          </p:nvPr>
        </p:nvSpPr>
        <p:spPr/>
        <p:txBody>
          <a:bodyPr/>
          <a:lstStyle/>
          <a:p>
            <a:r>
              <a:rPr lang="en-US" dirty="0" smtClean="0"/>
              <a:t>A </a:t>
            </a:r>
            <a:r>
              <a:rPr lang="en-US" dirty="0"/>
              <a:t>subclass must declare its own constructors. The base class’s constructors are accessible to the derived class, but are never automatically inherited. For example, if we define </a:t>
            </a:r>
            <a:r>
              <a:rPr lang="en-US" dirty="0" err="1"/>
              <a:t>Baseclass</a:t>
            </a:r>
            <a:r>
              <a:rPr lang="en-US" dirty="0"/>
              <a:t> and Subclass as follows:</a:t>
            </a:r>
          </a:p>
          <a:p>
            <a:endParaRPr lang="en-US" dirty="0"/>
          </a:p>
          <a:p>
            <a:r>
              <a:rPr lang="en-US" dirty="0"/>
              <a:t>(Page 103).</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140</a:t>
            </a:fld>
            <a:endParaRPr lang="en-US" dirty="0"/>
          </a:p>
        </p:txBody>
      </p:sp>
    </p:spTree>
    <p:extLst>
      <p:ext uri="{BB962C8B-B14F-4D97-AF65-F5344CB8AC3E}">
        <p14:creationId xmlns:p14="http://schemas.microsoft.com/office/powerpoint/2010/main" val="400338460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3900" dirty="0"/>
              <a:t>Implicit calling </a:t>
            </a:r>
            <a:r>
              <a:rPr lang="en-US" sz="3900" dirty="0" smtClean="0"/>
              <a:t>parameterless </a:t>
            </a:r>
            <a:r>
              <a:rPr lang="en-US" sz="3900" dirty="0"/>
              <a:t>base-class constructor</a:t>
            </a:r>
          </a:p>
        </p:txBody>
      </p:sp>
      <p:sp>
        <p:nvSpPr>
          <p:cNvPr id="7" name="Content Placeholder 6"/>
          <p:cNvSpPr>
            <a:spLocks noGrp="1"/>
          </p:cNvSpPr>
          <p:nvPr>
            <p:ph idx="1"/>
          </p:nvPr>
        </p:nvSpPr>
        <p:spPr/>
        <p:txBody>
          <a:bodyPr/>
          <a:lstStyle/>
          <a:p>
            <a:r>
              <a:rPr lang="en-US" dirty="0" smtClean="0"/>
              <a:t>If </a:t>
            </a:r>
            <a:r>
              <a:rPr lang="en-US" dirty="0"/>
              <a:t>a constructor in a subclass omits the base keyword, the base type’s parameterless constructor is implicitly called:</a:t>
            </a:r>
          </a:p>
          <a:p>
            <a:endParaRPr lang="en-US" dirty="0"/>
          </a:p>
          <a:p>
            <a:r>
              <a:rPr lang="en-US" dirty="0"/>
              <a:t>(Page 104).</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141</a:t>
            </a:fld>
            <a:endParaRPr lang="en-US" dirty="0"/>
          </a:p>
        </p:txBody>
      </p:sp>
    </p:spTree>
    <p:extLst>
      <p:ext uri="{BB962C8B-B14F-4D97-AF65-F5344CB8AC3E}">
        <p14:creationId xmlns:p14="http://schemas.microsoft.com/office/powerpoint/2010/main" val="385253020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Constructor and field initialization order</a:t>
            </a:r>
          </a:p>
        </p:txBody>
      </p:sp>
      <p:sp>
        <p:nvSpPr>
          <p:cNvPr id="3" name="Content Placeholder 2"/>
          <p:cNvSpPr>
            <a:spLocks noGrp="1"/>
          </p:cNvSpPr>
          <p:nvPr>
            <p:ph idx="1"/>
          </p:nvPr>
        </p:nvSpPr>
        <p:spPr/>
        <p:txBody>
          <a:bodyPr/>
          <a:lstStyle/>
          <a:p>
            <a:r>
              <a:rPr lang="en-US" dirty="0" smtClean="0"/>
              <a:t>When </a:t>
            </a:r>
            <a:r>
              <a:rPr lang="en-US" dirty="0"/>
              <a:t>an object is instantiated, initialization takes place in the following </a:t>
            </a:r>
            <a:r>
              <a:rPr lang="en-US" dirty="0" smtClean="0"/>
              <a:t>order:</a:t>
            </a:r>
          </a:p>
          <a:p>
            <a:pPr lvl="2"/>
            <a:r>
              <a:rPr lang="en-US" dirty="0" smtClean="0"/>
              <a:t>From </a:t>
            </a:r>
            <a:r>
              <a:rPr lang="en-US" dirty="0"/>
              <a:t>subclass to base </a:t>
            </a:r>
            <a:r>
              <a:rPr lang="en-US" dirty="0" smtClean="0"/>
              <a:t>class:</a:t>
            </a:r>
          </a:p>
          <a:p>
            <a:pPr lvl="3"/>
            <a:r>
              <a:rPr lang="en-US" dirty="0" smtClean="0"/>
              <a:t>Fields </a:t>
            </a:r>
            <a:r>
              <a:rPr lang="en-US" dirty="0"/>
              <a:t>are </a:t>
            </a:r>
            <a:r>
              <a:rPr lang="en-US" dirty="0" smtClean="0"/>
              <a:t>initialized</a:t>
            </a:r>
          </a:p>
          <a:p>
            <a:pPr lvl="3"/>
            <a:r>
              <a:rPr lang="en-US" dirty="0" smtClean="0"/>
              <a:t>Arguments </a:t>
            </a:r>
            <a:r>
              <a:rPr lang="en-US" dirty="0"/>
              <a:t>to base-class constructor calls are </a:t>
            </a:r>
            <a:r>
              <a:rPr lang="en-US" dirty="0" smtClean="0"/>
              <a:t>evaluated</a:t>
            </a:r>
          </a:p>
          <a:p>
            <a:pPr lvl="2"/>
            <a:r>
              <a:rPr lang="en-US" dirty="0" smtClean="0"/>
              <a:t>From </a:t>
            </a:r>
            <a:r>
              <a:rPr lang="en-US" dirty="0"/>
              <a:t>base class to </a:t>
            </a:r>
            <a:r>
              <a:rPr lang="en-US" dirty="0" smtClean="0"/>
              <a:t>subclass:</a:t>
            </a:r>
          </a:p>
          <a:p>
            <a:pPr lvl="3"/>
            <a:r>
              <a:rPr lang="en-US" dirty="0" smtClean="0"/>
              <a:t>Constructor </a:t>
            </a:r>
            <a:r>
              <a:rPr lang="en-US" dirty="0"/>
              <a:t>bodies </a:t>
            </a:r>
            <a:r>
              <a:rPr lang="en-US" dirty="0" smtClean="0"/>
              <a:t>execute</a:t>
            </a:r>
          </a:p>
          <a:p>
            <a:pPr lvl="1"/>
            <a:r>
              <a:rPr lang="en-US" dirty="0" smtClean="0"/>
              <a:t>The </a:t>
            </a:r>
            <a:r>
              <a:rPr lang="en-US" dirty="0"/>
              <a:t>following code demonstrates:</a:t>
            </a:r>
          </a:p>
          <a:p>
            <a:endParaRPr lang="en-US" dirty="0"/>
          </a:p>
          <a:p>
            <a:r>
              <a:rPr lang="en-US" dirty="0"/>
              <a:t>(Page 104).</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142</a:t>
            </a:fld>
            <a:endParaRPr lang="en-US" dirty="0"/>
          </a:p>
        </p:txBody>
      </p:sp>
    </p:spTree>
    <p:extLst>
      <p:ext uri="{BB962C8B-B14F-4D97-AF65-F5344CB8AC3E}">
        <p14:creationId xmlns:p14="http://schemas.microsoft.com/office/powerpoint/2010/main" val="39817895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Overloading and Resolution</a:t>
            </a:r>
          </a:p>
        </p:txBody>
      </p:sp>
      <p:sp>
        <p:nvSpPr>
          <p:cNvPr id="3" name="Content Placeholder 2"/>
          <p:cNvSpPr>
            <a:spLocks noGrp="1"/>
          </p:cNvSpPr>
          <p:nvPr>
            <p:ph idx="1"/>
          </p:nvPr>
        </p:nvSpPr>
        <p:spPr/>
        <p:txBody>
          <a:bodyPr/>
          <a:lstStyle/>
          <a:p>
            <a:r>
              <a:rPr lang="en-US" dirty="0" smtClean="0"/>
              <a:t>Inheritance </a:t>
            </a:r>
            <a:r>
              <a:rPr lang="en-US" dirty="0"/>
              <a:t>has an interesting impact on method overloading. Consider the follow‐ </a:t>
            </a:r>
            <a:r>
              <a:rPr lang="en-US" dirty="0" err="1"/>
              <a:t>ing</a:t>
            </a:r>
            <a:r>
              <a:rPr lang="en-US" dirty="0"/>
              <a:t> two overloads:</a:t>
            </a:r>
          </a:p>
          <a:p>
            <a:endParaRPr lang="en-US" dirty="0"/>
          </a:p>
          <a:p>
            <a:r>
              <a:rPr lang="en-US" dirty="0"/>
              <a:t>(Page 105).</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143</a:t>
            </a:fld>
            <a:endParaRPr lang="en-US" dirty="0"/>
          </a:p>
        </p:txBody>
      </p:sp>
    </p:spTree>
    <p:extLst>
      <p:ext uri="{BB962C8B-B14F-4D97-AF65-F5344CB8AC3E}">
        <p14:creationId xmlns:p14="http://schemas.microsoft.com/office/powerpoint/2010/main" val="41717531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The Object Type</a:t>
            </a:r>
            <a:endParaRPr lang="en-US" dirty="0">
              <a:solidFill>
                <a:schemeClr val="bg1"/>
              </a:solidFill>
            </a:endParaRPr>
          </a:p>
        </p:txBody>
      </p:sp>
      <p:sp>
        <p:nvSpPr>
          <p:cNvPr id="6" name="Content Placeholder 5"/>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144</a:t>
            </a:fld>
            <a:endParaRPr lang="en-US" dirty="0"/>
          </a:p>
        </p:txBody>
      </p:sp>
    </p:spTree>
    <p:extLst>
      <p:ext uri="{BB962C8B-B14F-4D97-AF65-F5344CB8AC3E}">
        <p14:creationId xmlns:p14="http://schemas.microsoft.com/office/powerpoint/2010/main" val="367370511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Structs</a:t>
            </a:r>
            <a:endParaRPr lang="en-US" dirty="0">
              <a:solidFill>
                <a:schemeClr val="bg1"/>
              </a:solidFill>
            </a:endParaRPr>
          </a:p>
        </p:txBody>
      </p:sp>
      <p:sp>
        <p:nvSpPr>
          <p:cNvPr id="6" name="Content Placeholder 5"/>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145</a:t>
            </a:fld>
            <a:endParaRPr lang="en-US" dirty="0"/>
          </a:p>
        </p:txBody>
      </p:sp>
    </p:spTree>
    <p:extLst>
      <p:ext uri="{BB962C8B-B14F-4D97-AF65-F5344CB8AC3E}">
        <p14:creationId xmlns:p14="http://schemas.microsoft.com/office/powerpoint/2010/main" val="129384670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Access Modifiers</a:t>
            </a:r>
            <a:endParaRPr lang="en-US" dirty="0">
              <a:solidFill>
                <a:schemeClr val="bg1"/>
              </a:solidFill>
            </a:endParaRPr>
          </a:p>
        </p:txBody>
      </p:sp>
      <p:sp>
        <p:nvSpPr>
          <p:cNvPr id="7" name="Content Placeholder 6"/>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146</a:t>
            </a:fld>
            <a:endParaRPr lang="en-US" dirty="0"/>
          </a:p>
        </p:txBody>
      </p:sp>
    </p:spTree>
    <p:extLst>
      <p:ext uri="{BB962C8B-B14F-4D97-AF65-F5344CB8AC3E}">
        <p14:creationId xmlns:p14="http://schemas.microsoft.com/office/powerpoint/2010/main" val="125809860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Interfaces</a:t>
            </a:r>
            <a:endParaRPr lang="en-US" dirty="0">
              <a:solidFill>
                <a:schemeClr val="bg1"/>
              </a:solidFill>
            </a:endParaRPr>
          </a:p>
        </p:txBody>
      </p:sp>
      <p:sp>
        <p:nvSpPr>
          <p:cNvPr id="6" name="Content Placeholder 5"/>
          <p:cNvSpPr>
            <a:spLocks noGrp="1"/>
          </p:cNvSpPr>
          <p:nvPr>
            <p:ph idx="1"/>
          </p:nvPr>
        </p:nvSpPr>
        <p:spPr/>
        <p:txBody>
          <a:bodyPr/>
          <a:lstStyle/>
          <a:p>
            <a:r>
              <a:rPr lang="en-US" dirty="0"/>
              <a:t>An interface is similar to a class, but it provides a </a:t>
            </a:r>
            <a:r>
              <a:rPr lang="en-US" dirty="0">
                <a:solidFill>
                  <a:srgbClr val="FF0000"/>
                </a:solidFill>
              </a:rPr>
              <a:t>specification</a:t>
            </a:r>
            <a:r>
              <a:rPr lang="en-US" dirty="0"/>
              <a:t> </a:t>
            </a:r>
            <a:r>
              <a:rPr lang="en-US" dirty="0">
                <a:solidFill>
                  <a:srgbClr val="0070C0"/>
                </a:solidFill>
              </a:rPr>
              <a:t>rather than</a:t>
            </a:r>
            <a:r>
              <a:rPr lang="en-US" dirty="0"/>
              <a:t> an </a:t>
            </a:r>
            <a:r>
              <a:rPr lang="en-US" dirty="0" smtClean="0">
                <a:solidFill>
                  <a:srgbClr val="FF0000"/>
                </a:solidFill>
              </a:rPr>
              <a:t>implementation</a:t>
            </a:r>
            <a:r>
              <a:rPr lang="en-US" dirty="0" smtClean="0"/>
              <a:t> </a:t>
            </a:r>
            <a:r>
              <a:rPr lang="en-US" dirty="0"/>
              <a:t>for its </a:t>
            </a:r>
            <a:r>
              <a:rPr lang="en-US" dirty="0">
                <a:solidFill>
                  <a:srgbClr val="FF0000"/>
                </a:solidFill>
              </a:rPr>
              <a:t>members</a:t>
            </a:r>
            <a:r>
              <a:rPr lang="en-US" dirty="0"/>
              <a:t>. </a:t>
            </a:r>
            <a:endParaRPr lang="en-US" dirty="0" smtClean="0"/>
          </a:p>
          <a:p>
            <a:pPr lvl="1"/>
            <a:r>
              <a:rPr lang="en-US" dirty="0" smtClean="0"/>
              <a:t>An </a:t>
            </a:r>
            <a:r>
              <a:rPr lang="en-US" dirty="0"/>
              <a:t>interface is special in the following </a:t>
            </a:r>
            <a:r>
              <a:rPr lang="en-US" dirty="0" smtClean="0"/>
              <a:t>ways:</a:t>
            </a:r>
          </a:p>
          <a:p>
            <a:pPr lvl="2"/>
            <a:r>
              <a:rPr lang="en-US" dirty="0" smtClean="0"/>
              <a:t>Interface </a:t>
            </a:r>
            <a:r>
              <a:rPr lang="en-US" dirty="0">
                <a:solidFill>
                  <a:srgbClr val="FF0000"/>
                </a:solidFill>
              </a:rPr>
              <a:t>members</a:t>
            </a:r>
            <a:r>
              <a:rPr lang="en-US" dirty="0"/>
              <a:t> are all </a:t>
            </a:r>
            <a:r>
              <a:rPr lang="en-US" dirty="0">
                <a:solidFill>
                  <a:srgbClr val="FF0000"/>
                </a:solidFill>
              </a:rPr>
              <a:t>implicitly </a:t>
            </a:r>
            <a:r>
              <a:rPr lang="en-US" dirty="0" smtClean="0">
                <a:solidFill>
                  <a:srgbClr val="FF0000"/>
                </a:solidFill>
              </a:rPr>
              <a:t>abstract</a:t>
            </a:r>
            <a:r>
              <a:rPr lang="en-US" dirty="0" smtClean="0"/>
              <a:t>.</a:t>
            </a:r>
          </a:p>
          <a:p>
            <a:pPr lvl="3"/>
            <a:r>
              <a:rPr lang="en-US" dirty="0" smtClean="0"/>
              <a:t>In </a:t>
            </a:r>
            <a:r>
              <a:rPr lang="en-US" dirty="0"/>
              <a:t>contrast, a class can provide both abstract members and concrete members with implementations.</a:t>
            </a:r>
          </a:p>
          <a:p>
            <a:pPr lvl="2"/>
            <a:r>
              <a:rPr lang="en-US" dirty="0"/>
              <a:t>A class (or struct) can implement multiple </a:t>
            </a:r>
            <a:r>
              <a:rPr lang="en-US" dirty="0" smtClean="0"/>
              <a:t>interfaces.</a:t>
            </a:r>
          </a:p>
          <a:p>
            <a:pPr lvl="3"/>
            <a:r>
              <a:rPr lang="en-US" dirty="0"/>
              <a:t>I</a:t>
            </a:r>
            <a:r>
              <a:rPr lang="en-US" dirty="0" smtClean="0"/>
              <a:t>n </a:t>
            </a:r>
            <a:r>
              <a:rPr lang="en-US" dirty="0"/>
              <a:t>contrast, a class can inherit from only a single class, </a:t>
            </a:r>
            <a:r>
              <a:rPr lang="en-US" dirty="0" smtClean="0"/>
              <a:t>and</a:t>
            </a:r>
          </a:p>
          <a:p>
            <a:pPr lvl="3"/>
            <a:r>
              <a:rPr lang="en-US" dirty="0" smtClean="0"/>
              <a:t>a </a:t>
            </a:r>
            <a:r>
              <a:rPr lang="en-US" dirty="0">
                <a:solidFill>
                  <a:srgbClr val="FF0000"/>
                </a:solidFill>
              </a:rPr>
              <a:t>struct</a:t>
            </a:r>
            <a:r>
              <a:rPr lang="en-US" dirty="0"/>
              <a:t> cannot inherit at all (aside from </a:t>
            </a:r>
            <a:r>
              <a:rPr lang="en-US" dirty="0">
                <a:solidFill>
                  <a:srgbClr val="FF0000"/>
                </a:solidFill>
              </a:rPr>
              <a:t>deriving</a:t>
            </a:r>
            <a:r>
              <a:rPr lang="en-US" dirty="0"/>
              <a:t> from </a:t>
            </a:r>
            <a:r>
              <a:rPr lang="en-US" dirty="0">
                <a:solidFill>
                  <a:srgbClr val="FF0000"/>
                </a:solidFill>
              </a:rPr>
              <a:t>System.ValueType</a:t>
            </a:r>
            <a:r>
              <a:rPr lang="en-US" dirty="0" smtClean="0"/>
              <a:t>)</a:t>
            </a:r>
            <a:endParaRPr lang="en-US" dirty="0"/>
          </a:p>
          <a:p>
            <a:pPr lvl="1"/>
            <a:r>
              <a:rPr lang="en-US" dirty="0"/>
              <a:t>Here is the definition of the </a:t>
            </a:r>
            <a:r>
              <a:rPr lang="en-US" dirty="0">
                <a:solidFill>
                  <a:srgbClr val="FF0000"/>
                </a:solidFill>
              </a:rPr>
              <a:t>IEnumerator</a:t>
            </a:r>
            <a:r>
              <a:rPr lang="en-US" dirty="0"/>
              <a:t> interface, defined in </a:t>
            </a:r>
            <a:r>
              <a:rPr lang="en-US" dirty="0" smtClean="0">
                <a:solidFill>
                  <a:srgbClr val="FF0000"/>
                </a:solidFill>
              </a:rPr>
              <a:t>System.Collections</a:t>
            </a:r>
            <a:r>
              <a:rPr lang="en-US" dirty="0" smtClean="0"/>
              <a:t>:</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a:p>
          <a:p>
            <a:pPr marL="233363" lvl="1" indent="0">
              <a:buNone/>
            </a:pPr>
            <a:endParaRPr lang="en-US" dirty="0"/>
          </a:p>
          <a:p>
            <a:pPr lvl="1"/>
            <a:r>
              <a:rPr lang="en-US" dirty="0"/>
              <a:t>Interface </a:t>
            </a:r>
            <a:r>
              <a:rPr lang="en-US" dirty="0">
                <a:solidFill>
                  <a:srgbClr val="FF0000"/>
                </a:solidFill>
              </a:rPr>
              <a:t>members</a:t>
            </a:r>
            <a:r>
              <a:rPr lang="en-US" dirty="0"/>
              <a:t> are always </a:t>
            </a:r>
            <a:r>
              <a:rPr lang="en-US" dirty="0">
                <a:solidFill>
                  <a:srgbClr val="FF0000"/>
                </a:solidFill>
              </a:rPr>
              <a:t>implicitly public</a:t>
            </a:r>
            <a:r>
              <a:rPr lang="en-US" dirty="0"/>
              <a:t> and </a:t>
            </a:r>
            <a:r>
              <a:rPr lang="en-US" dirty="0">
                <a:solidFill>
                  <a:srgbClr val="FF0000"/>
                </a:solidFill>
              </a:rPr>
              <a:t>cannot</a:t>
            </a:r>
            <a:r>
              <a:rPr lang="en-US" dirty="0"/>
              <a:t> declare an </a:t>
            </a:r>
            <a:r>
              <a:rPr lang="en-US" dirty="0">
                <a:solidFill>
                  <a:srgbClr val="FF0000"/>
                </a:solidFill>
              </a:rPr>
              <a:t>access </a:t>
            </a:r>
            <a:r>
              <a:rPr lang="en-US" dirty="0" smtClean="0">
                <a:solidFill>
                  <a:srgbClr val="FF0000"/>
                </a:solidFill>
              </a:rPr>
              <a:t>modifier</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147</a:t>
            </a:fld>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5065" y="4083953"/>
            <a:ext cx="2879725" cy="1432079"/>
          </a:xfrm>
          <a:prstGeom prst="rect">
            <a:avLst/>
          </a:prstGeom>
          <a:ln>
            <a:solidFill>
              <a:schemeClr val="accent1"/>
            </a:solidFill>
          </a:ln>
        </p:spPr>
      </p:pic>
    </p:spTree>
    <p:extLst>
      <p:ext uri="{BB962C8B-B14F-4D97-AF65-F5344CB8AC3E}">
        <p14:creationId xmlns:p14="http://schemas.microsoft.com/office/powerpoint/2010/main" val="303094272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Implementation</a:t>
            </a:r>
            <a:endParaRPr lang="en-US" dirty="0"/>
          </a:p>
        </p:txBody>
      </p:sp>
      <p:sp>
        <p:nvSpPr>
          <p:cNvPr id="7" name="Content Placeholder 6"/>
          <p:cNvSpPr>
            <a:spLocks noGrp="1"/>
          </p:cNvSpPr>
          <p:nvPr>
            <p:ph idx="1"/>
          </p:nvPr>
        </p:nvSpPr>
        <p:spPr/>
        <p:txBody>
          <a:bodyPr/>
          <a:lstStyle/>
          <a:p>
            <a:r>
              <a:rPr lang="en-US" dirty="0"/>
              <a:t>Implementing an interface means providing a </a:t>
            </a:r>
            <a:r>
              <a:rPr lang="en-US" dirty="0">
                <a:solidFill>
                  <a:srgbClr val="FF0000"/>
                </a:solidFill>
              </a:rPr>
              <a:t>public implementation</a:t>
            </a:r>
            <a:r>
              <a:rPr lang="en-US" dirty="0"/>
              <a:t> for all its </a:t>
            </a:r>
            <a:r>
              <a:rPr lang="en-US" dirty="0" smtClean="0">
                <a:solidFill>
                  <a:srgbClr val="FF0000"/>
                </a:solidFill>
              </a:rPr>
              <a:t>members</a:t>
            </a:r>
            <a:r>
              <a:rPr lang="en-US" dirty="0" smtClean="0"/>
              <a:t>:</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lvl="1"/>
            <a:r>
              <a:rPr lang="en-US" dirty="0" smtClean="0"/>
              <a:t>You </a:t>
            </a:r>
            <a:r>
              <a:rPr lang="en-US" dirty="0"/>
              <a:t>can </a:t>
            </a:r>
            <a:r>
              <a:rPr lang="en-US" dirty="0">
                <a:solidFill>
                  <a:srgbClr val="FF0000"/>
                </a:solidFill>
              </a:rPr>
              <a:t>implicitly cast</a:t>
            </a:r>
            <a:r>
              <a:rPr lang="en-US" dirty="0"/>
              <a:t> an object to any </a:t>
            </a:r>
            <a:r>
              <a:rPr lang="en-US" dirty="0">
                <a:solidFill>
                  <a:srgbClr val="FF0000"/>
                </a:solidFill>
              </a:rPr>
              <a:t>interface</a:t>
            </a:r>
            <a:r>
              <a:rPr lang="en-US" dirty="0"/>
              <a:t> that it </a:t>
            </a:r>
            <a:r>
              <a:rPr lang="en-US" dirty="0" smtClean="0"/>
              <a:t>implements.</a:t>
            </a:r>
          </a:p>
          <a:p>
            <a:pPr lvl="1"/>
            <a:r>
              <a:rPr lang="en-US" dirty="0" smtClean="0"/>
              <a:t>For </a:t>
            </a:r>
            <a:r>
              <a:rPr lang="en-US" dirty="0"/>
              <a:t>example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148</a:t>
            </a:fld>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5867" y="1758324"/>
            <a:ext cx="5503333" cy="1506697"/>
          </a:xfrm>
          <a:prstGeom prst="rect">
            <a:avLst/>
          </a:prstGeom>
          <a:ln>
            <a:solidFill>
              <a:schemeClr val="accent1"/>
            </a:solidFill>
          </a:ln>
        </p:spPr>
      </p:pic>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5867" y="4447263"/>
            <a:ext cx="5640917" cy="857632"/>
          </a:xfrm>
          <a:prstGeom prst="rect">
            <a:avLst/>
          </a:prstGeom>
          <a:ln>
            <a:solidFill>
              <a:schemeClr val="accent1"/>
            </a:solidFill>
          </a:ln>
        </p:spPr>
      </p:pic>
    </p:spTree>
    <p:extLst>
      <p:ext uri="{BB962C8B-B14F-4D97-AF65-F5344CB8AC3E}">
        <p14:creationId xmlns:p14="http://schemas.microsoft.com/office/powerpoint/2010/main" val="369031220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p:txBody>
          <a:bodyPr/>
          <a:lstStyle/>
          <a:p>
            <a:r>
              <a:rPr lang="en-US" dirty="0"/>
              <a:t>Even though Countdown is an </a:t>
            </a:r>
            <a:r>
              <a:rPr lang="en-US" dirty="0">
                <a:solidFill>
                  <a:srgbClr val="FF0000"/>
                </a:solidFill>
              </a:rPr>
              <a:t>internal </a:t>
            </a:r>
            <a:r>
              <a:rPr lang="en-US" dirty="0">
                <a:solidFill>
                  <a:srgbClr val="0070C0"/>
                </a:solidFill>
              </a:rPr>
              <a:t>class</a:t>
            </a:r>
            <a:r>
              <a:rPr lang="en-US" dirty="0"/>
              <a:t>, its members that implement IEnumerator can be </a:t>
            </a:r>
            <a:r>
              <a:rPr lang="en-US" dirty="0">
                <a:solidFill>
                  <a:srgbClr val="FF0000"/>
                </a:solidFill>
              </a:rPr>
              <a:t>called</a:t>
            </a:r>
            <a:r>
              <a:rPr lang="en-US" dirty="0"/>
              <a:t> </a:t>
            </a:r>
            <a:r>
              <a:rPr lang="en-US" dirty="0">
                <a:solidFill>
                  <a:srgbClr val="FF0000"/>
                </a:solidFill>
              </a:rPr>
              <a:t>publicly</a:t>
            </a:r>
            <a:r>
              <a:rPr lang="en-US" dirty="0"/>
              <a:t> by </a:t>
            </a:r>
            <a:r>
              <a:rPr lang="en-US" dirty="0">
                <a:solidFill>
                  <a:srgbClr val="FF0000"/>
                </a:solidFill>
              </a:rPr>
              <a:t>casting</a:t>
            </a:r>
            <a:r>
              <a:rPr lang="en-US" dirty="0"/>
              <a:t> an instance of Countdown to </a:t>
            </a:r>
            <a:r>
              <a:rPr lang="en-US" dirty="0" smtClean="0"/>
              <a:t>IEnumerator.</a:t>
            </a:r>
          </a:p>
          <a:p>
            <a:pPr lvl="1"/>
            <a:r>
              <a:rPr lang="en-US" dirty="0" smtClean="0"/>
              <a:t>For </a:t>
            </a:r>
            <a:r>
              <a:rPr lang="en-US" dirty="0"/>
              <a:t>instance, if a </a:t>
            </a:r>
            <a:r>
              <a:rPr lang="en-US" dirty="0" smtClean="0"/>
              <a:t>public </a:t>
            </a:r>
            <a:r>
              <a:rPr lang="en-US" dirty="0"/>
              <a:t>type in the same assembly defined a method as follows: </a:t>
            </a:r>
            <a:endParaRPr lang="en-US" dirty="0" smtClean="0"/>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smtClean="0"/>
          </a:p>
          <a:p>
            <a:pPr marL="233363" lvl="1" indent="0">
              <a:buNone/>
            </a:pPr>
            <a:endParaRPr lang="en-US" dirty="0"/>
          </a:p>
          <a:p>
            <a:pPr marL="233363" lvl="1" indent="0">
              <a:buNone/>
            </a:pPr>
            <a:endParaRPr lang="en-US" dirty="0" smtClean="0"/>
          </a:p>
          <a:p>
            <a:pPr lvl="1"/>
            <a:r>
              <a:rPr lang="en-US" dirty="0" smtClean="0"/>
              <a:t>If </a:t>
            </a:r>
            <a:r>
              <a:rPr lang="en-US" dirty="0">
                <a:solidFill>
                  <a:srgbClr val="FF0000"/>
                </a:solidFill>
              </a:rPr>
              <a:t>IEnumerator</a:t>
            </a:r>
            <a:r>
              <a:rPr lang="en-US" dirty="0"/>
              <a:t> was </a:t>
            </a:r>
            <a:r>
              <a:rPr lang="en-US" dirty="0">
                <a:solidFill>
                  <a:srgbClr val="0070C0"/>
                </a:solidFill>
              </a:rPr>
              <a:t>itself</a:t>
            </a:r>
            <a:r>
              <a:rPr lang="en-US" dirty="0"/>
              <a:t> defined as </a:t>
            </a:r>
            <a:r>
              <a:rPr lang="en-US" dirty="0">
                <a:solidFill>
                  <a:srgbClr val="FF0000"/>
                </a:solidFill>
              </a:rPr>
              <a:t>internal</a:t>
            </a:r>
            <a:r>
              <a:rPr lang="en-US" dirty="0"/>
              <a:t>, this </a:t>
            </a:r>
            <a:r>
              <a:rPr lang="en-US" dirty="0">
                <a:solidFill>
                  <a:srgbClr val="FF0000"/>
                </a:solidFill>
              </a:rPr>
              <a:t>wouldn’t</a:t>
            </a:r>
            <a:r>
              <a:rPr lang="en-US" dirty="0"/>
              <a:t> be </a:t>
            </a:r>
            <a:r>
              <a:rPr lang="en-US" dirty="0">
                <a:solidFill>
                  <a:srgbClr val="FF0000"/>
                </a:solidFill>
              </a:rPr>
              <a:t>possible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149</a:t>
            </a:fld>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7266" y="2351523"/>
            <a:ext cx="5880629" cy="1860114"/>
          </a:xfrm>
          <a:prstGeom prst="rect">
            <a:avLst/>
          </a:prstGeom>
          <a:ln>
            <a:solidFill>
              <a:schemeClr val="accent1"/>
            </a:solidFill>
          </a:ln>
        </p:spPr>
      </p:pic>
    </p:spTree>
    <p:extLst>
      <p:ext uri="{BB962C8B-B14F-4D97-AF65-F5344CB8AC3E}">
        <p14:creationId xmlns:p14="http://schemas.microsoft.com/office/powerpoint/2010/main" val="917982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1-1</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6544491" cy="5103769"/>
          </a:xfrm>
          <a:prstGeom prst="rect">
            <a:avLst/>
          </a:prstGeom>
          <a:ln>
            <a:solidFill>
              <a:schemeClr val="accent1"/>
            </a:solidFill>
          </a:ln>
        </p:spPr>
      </p:pic>
      <p:sp>
        <p:nvSpPr>
          <p:cNvPr id="4" name="Date Placeholder 3"/>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15</a:t>
            </a:fld>
            <a:endParaRPr lang="en-US" dirty="0"/>
          </a:p>
        </p:txBody>
      </p:sp>
    </p:spTree>
    <p:extLst>
      <p:ext uri="{BB962C8B-B14F-4D97-AF65-F5344CB8AC3E}">
        <p14:creationId xmlns:p14="http://schemas.microsoft.com/office/powerpoint/2010/main" val="97659120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Extending an Interface</a:t>
            </a:r>
          </a:p>
        </p:txBody>
      </p:sp>
      <p:sp>
        <p:nvSpPr>
          <p:cNvPr id="3" name="Content Placeholder 2"/>
          <p:cNvSpPr>
            <a:spLocks noGrp="1"/>
          </p:cNvSpPr>
          <p:nvPr>
            <p:ph idx="1"/>
          </p:nvPr>
        </p:nvSpPr>
        <p:spPr/>
        <p:txBody>
          <a:bodyPr/>
          <a:lstStyle/>
          <a:p>
            <a:r>
              <a:rPr lang="en-US" dirty="0" smtClean="0"/>
              <a:t>Interfaces </a:t>
            </a:r>
            <a:r>
              <a:rPr lang="en-US" dirty="0"/>
              <a:t>may </a:t>
            </a:r>
            <a:r>
              <a:rPr lang="en-US" dirty="0">
                <a:solidFill>
                  <a:srgbClr val="FF0000"/>
                </a:solidFill>
              </a:rPr>
              <a:t>derive</a:t>
            </a:r>
            <a:r>
              <a:rPr lang="en-US" dirty="0"/>
              <a:t> from other </a:t>
            </a:r>
            <a:r>
              <a:rPr lang="en-US" dirty="0" smtClean="0">
                <a:solidFill>
                  <a:srgbClr val="FF0000"/>
                </a:solidFill>
              </a:rPr>
              <a:t>interfaces</a:t>
            </a:r>
            <a:r>
              <a:rPr lang="en-US" dirty="0" smtClean="0"/>
              <a:t>.</a:t>
            </a:r>
          </a:p>
          <a:p>
            <a:pPr lvl="1"/>
            <a:r>
              <a:rPr lang="en-US" dirty="0" smtClean="0"/>
              <a:t>For </a:t>
            </a:r>
            <a:r>
              <a:rPr lang="en-US" dirty="0"/>
              <a:t>instance</a:t>
            </a:r>
            <a:r>
              <a:rPr lang="en-US" dirty="0" smtClean="0"/>
              <a:t>:</a:t>
            </a:r>
          </a:p>
          <a:p>
            <a:pPr marL="233363" lvl="1" indent="0">
              <a:buNone/>
            </a:pPr>
            <a:endParaRPr lang="en-US" dirty="0"/>
          </a:p>
          <a:p>
            <a:pPr marL="233363" lvl="1" indent="0">
              <a:buNone/>
            </a:pPr>
            <a:endParaRPr lang="en-US" dirty="0" smtClean="0"/>
          </a:p>
          <a:p>
            <a:pPr marL="233363" lvl="1" indent="0">
              <a:buNone/>
            </a:pPr>
            <a:endParaRPr lang="en-US" dirty="0" smtClean="0"/>
          </a:p>
          <a:p>
            <a:pPr lvl="1"/>
            <a:r>
              <a:rPr lang="en-US" dirty="0" smtClean="0"/>
              <a:t>IRedoable </a:t>
            </a:r>
            <a:r>
              <a:rPr lang="en-US" dirty="0"/>
              <a:t>“inherits” all the members of </a:t>
            </a:r>
            <a:r>
              <a:rPr lang="en-US" dirty="0" smtClean="0"/>
              <a:t>IUndoable.</a:t>
            </a:r>
          </a:p>
          <a:p>
            <a:pPr lvl="1"/>
            <a:r>
              <a:rPr lang="en-US" dirty="0" smtClean="0"/>
              <a:t>In </a:t>
            </a:r>
            <a:r>
              <a:rPr lang="en-US" dirty="0"/>
              <a:t>other words, </a:t>
            </a:r>
            <a:r>
              <a:rPr lang="en-US" dirty="0">
                <a:solidFill>
                  <a:srgbClr val="FF0000"/>
                </a:solidFill>
              </a:rPr>
              <a:t>types</a:t>
            </a:r>
            <a:r>
              <a:rPr lang="en-US" dirty="0"/>
              <a:t> that </a:t>
            </a:r>
            <a:r>
              <a:rPr lang="en-US" dirty="0">
                <a:solidFill>
                  <a:srgbClr val="FF0000"/>
                </a:solidFill>
              </a:rPr>
              <a:t>implement IRedoable</a:t>
            </a:r>
            <a:r>
              <a:rPr lang="en-US" dirty="0"/>
              <a:t> must also implement the members of </a:t>
            </a:r>
            <a:r>
              <a:rPr lang="en-US" dirty="0">
                <a:solidFill>
                  <a:srgbClr val="FF0000"/>
                </a:solidFill>
              </a:rPr>
              <a:t>IUndoable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150</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6654" y="2097087"/>
            <a:ext cx="5493280" cy="462193"/>
          </a:xfrm>
          <a:prstGeom prst="rect">
            <a:avLst/>
          </a:prstGeom>
          <a:ln>
            <a:solidFill>
              <a:schemeClr val="accent1"/>
            </a:solidFill>
          </a:ln>
        </p:spPr>
      </p:pic>
    </p:spTree>
    <p:extLst>
      <p:ext uri="{BB962C8B-B14F-4D97-AF65-F5344CB8AC3E}">
        <p14:creationId xmlns:p14="http://schemas.microsoft.com/office/powerpoint/2010/main" val="341218702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Explicit Interface Implementation</a:t>
            </a:r>
          </a:p>
        </p:txBody>
      </p:sp>
      <p:sp>
        <p:nvSpPr>
          <p:cNvPr id="3" name="Content Placeholder 2"/>
          <p:cNvSpPr>
            <a:spLocks noGrp="1"/>
          </p:cNvSpPr>
          <p:nvPr>
            <p:ph idx="1"/>
          </p:nvPr>
        </p:nvSpPr>
        <p:spPr/>
        <p:txBody>
          <a:bodyPr/>
          <a:lstStyle/>
          <a:p>
            <a:r>
              <a:rPr lang="en-US" dirty="0" smtClean="0"/>
              <a:t>Implementing </a:t>
            </a:r>
            <a:r>
              <a:rPr lang="en-US" dirty="0">
                <a:solidFill>
                  <a:srgbClr val="FF0000"/>
                </a:solidFill>
              </a:rPr>
              <a:t>multiple interfaces</a:t>
            </a:r>
            <a:r>
              <a:rPr lang="en-US" dirty="0"/>
              <a:t> can sometimes result in a </a:t>
            </a:r>
            <a:r>
              <a:rPr lang="en-US" dirty="0">
                <a:solidFill>
                  <a:srgbClr val="FF0000"/>
                </a:solidFill>
              </a:rPr>
              <a:t>collision</a:t>
            </a:r>
            <a:r>
              <a:rPr lang="en-US" dirty="0"/>
              <a:t> between </a:t>
            </a:r>
            <a:r>
              <a:rPr lang="en-US" dirty="0" smtClean="0">
                <a:solidFill>
                  <a:srgbClr val="FF0000"/>
                </a:solidFill>
              </a:rPr>
              <a:t>member signatures</a:t>
            </a:r>
            <a:r>
              <a:rPr lang="en-US" dirty="0" smtClean="0"/>
              <a:t>.</a:t>
            </a:r>
          </a:p>
          <a:p>
            <a:pPr lvl="1"/>
            <a:r>
              <a:rPr lang="en-US" dirty="0" smtClean="0"/>
              <a:t>You </a:t>
            </a:r>
            <a:r>
              <a:rPr lang="en-US" dirty="0"/>
              <a:t>can resolve such collisions by explicitly implementing an </a:t>
            </a:r>
            <a:r>
              <a:rPr lang="en-US" dirty="0" smtClean="0"/>
              <a:t>interface member.</a:t>
            </a:r>
          </a:p>
          <a:p>
            <a:pPr lvl="1"/>
            <a:r>
              <a:rPr lang="en-US" dirty="0" smtClean="0"/>
              <a:t>Consider </a:t>
            </a:r>
            <a:r>
              <a:rPr lang="en-US" dirty="0"/>
              <a:t>the following example</a:t>
            </a:r>
            <a:r>
              <a:rPr lang="en-US" dirty="0" smtClean="0"/>
              <a:t>: </a:t>
            </a:r>
            <a:r>
              <a:rPr lang="en-US" dirty="0" smtClean="0">
                <a:solidFill>
                  <a:srgbClr val="FF0000"/>
                </a:solidFill>
              </a:rPr>
              <a:t>Listing E-1</a:t>
            </a:r>
            <a:r>
              <a:rPr lang="en-US" dirty="0" smtClean="0"/>
              <a:t>.</a:t>
            </a:r>
            <a:endParaRPr lang="en-US" dirty="0"/>
          </a:p>
          <a:p>
            <a:pPr lvl="1"/>
            <a:r>
              <a:rPr lang="en-US" dirty="0"/>
              <a:t>Because both I1 and I2 have conflicting Foo signatures, Widget explicitly </a:t>
            </a:r>
            <a:r>
              <a:rPr lang="en-US" dirty="0" smtClean="0"/>
              <a:t>implements </a:t>
            </a:r>
            <a:r>
              <a:rPr lang="en-US" dirty="0"/>
              <a:t>I2’s Foo </a:t>
            </a:r>
            <a:r>
              <a:rPr lang="en-US" dirty="0" smtClean="0"/>
              <a:t>method.</a:t>
            </a:r>
          </a:p>
          <a:p>
            <a:pPr lvl="1"/>
            <a:r>
              <a:rPr lang="en-US" dirty="0" smtClean="0"/>
              <a:t>This </a:t>
            </a:r>
            <a:r>
              <a:rPr lang="en-US" dirty="0"/>
              <a:t>lets the two methods </a:t>
            </a:r>
            <a:r>
              <a:rPr lang="en-US" dirty="0">
                <a:solidFill>
                  <a:srgbClr val="FF0000"/>
                </a:solidFill>
              </a:rPr>
              <a:t>coexist</a:t>
            </a:r>
            <a:r>
              <a:rPr lang="en-US" dirty="0"/>
              <a:t> in one </a:t>
            </a:r>
            <a:r>
              <a:rPr lang="en-US" dirty="0" smtClean="0"/>
              <a:t>class.</a:t>
            </a:r>
          </a:p>
          <a:p>
            <a:pPr lvl="1"/>
            <a:r>
              <a:rPr lang="en-US" dirty="0" smtClean="0"/>
              <a:t>The </a:t>
            </a:r>
            <a:r>
              <a:rPr lang="en-US" dirty="0"/>
              <a:t>only way to call an explicitly implemented member is to cast to its interface:</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a:p>
          <a:p>
            <a:pPr lvl="1"/>
            <a:r>
              <a:rPr lang="en-US" dirty="0"/>
              <a:t>Another reason to explicitly implement interface members is to </a:t>
            </a:r>
            <a:r>
              <a:rPr lang="en-US" dirty="0">
                <a:solidFill>
                  <a:srgbClr val="FF0000"/>
                </a:solidFill>
              </a:rPr>
              <a:t>hide members</a:t>
            </a:r>
            <a:r>
              <a:rPr lang="en-US" dirty="0"/>
              <a:t> that are highly specialized and distracting to a type’s normal use </a:t>
            </a:r>
            <a:r>
              <a:rPr lang="en-US" dirty="0" smtClean="0"/>
              <a:t>case.</a:t>
            </a:r>
          </a:p>
          <a:p>
            <a:pPr lvl="1"/>
            <a:r>
              <a:rPr lang="en-US" dirty="0" smtClean="0"/>
              <a:t>For </a:t>
            </a:r>
            <a:r>
              <a:rPr lang="en-US" dirty="0"/>
              <a:t>example, a type that implements ISerializable would typically want to avoid flaunting its ISerializable members unless explicitly cast to that interface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151</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2800" y="3408279"/>
            <a:ext cx="7234237" cy="1047833"/>
          </a:xfrm>
          <a:prstGeom prst="rect">
            <a:avLst/>
          </a:prstGeom>
          <a:ln>
            <a:solidFill>
              <a:schemeClr val="accent1"/>
            </a:solidFill>
          </a:ln>
        </p:spPr>
      </p:pic>
    </p:spTree>
    <p:extLst>
      <p:ext uri="{BB962C8B-B14F-4D97-AF65-F5344CB8AC3E}">
        <p14:creationId xmlns:p14="http://schemas.microsoft.com/office/powerpoint/2010/main" val="22301501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Listing E-1</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152</a:t>
            </a:fld>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4604"/>
            <a:ext cx="6264804" cy="3928638"/>
          </a:xfrm>
          <a:prstGeom prst="rect">
            <a:avLst/>
          </a:prstGeom>
          <a:ln>
            <a:solidFill>
              <a:schemeClr val="accent1"/>
            </a:solidFill>
          </a:ln>
        </p:spPr>
      </p:pic>
    </p:spTree>
    <p:extLst>
      <p:ext uri="{BB962C8B-B14F-4D97-AF65-F5344CB8AC3E}">
        <p14:creationId xmlns:p14="http://schemas.microsoft.com/office/powerpoint/2010/main" val="11682669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Implementing Interface Members Virtually</a:t>
            </a:r>
          </a:p>
        </p:txBody>
      </p:sp>
      <p:sp>
        <p:nvSpPr>
          <p:cNvPr id="3" name="Content Placeholder 2"/>
          <p:cNvSpPr>
            <a:spLocks noGrp="1"/>
          </p:cNvSpPr>
          <p:nvPr>
            <p:ph idx="1"/>
          </p:nvPr>
        </p:nvSpPr>
        <p:spPr/>
        <p:txBody>
          <a:bodyPr/>
          <a:lstStyle/>
          <a:p>
            <a:r>
              <a:rPr lang="en-US" dirty="0" smtClean="0"/>
              <a:t>An </a:t>
            </a:r>
            <a:r>
              <a:rPr lang="en-US" dirty="0">
                <a:solidFill>
                  <a:srgbClr val="FF0000"/>
                </a:solidFill>
              </a:rPr>
              <a:t>implicitly implemented</a:t>
            </a:r>
            <a:r>
              <a:rPr lang="en-US" dirty="0"/>
              <a:t> interface </a:t>
            </a:r>
            <a:r>
              <a:rPr lang="en-US" dirty="0">
                <a:solidFill>
                  <a:srgbClr val="FF0000"/>
                </a:solidFill>
              </a:rPr>
              <a:t>member</a:t>
            </a:r>
            <a:r>
              <a:rPr lang="en-US" dirty="0"/>
              <a:t> is, by default, </a:t>
            </a:r>
            <a:r>
              <a:rPr lang="en-US" dirty="0" smtClean="0">
                <a:solidFill>
                  <a:srgbClr val="FF0000"/>
                </a:solidFill>
              </a:rPr>
              <a:t>sealed</a:t>
            </a:r>
            <a:r>
              <a:rPr lang="en-US" dirty="0" smtClean="0"/>
              <a:t>.</a:t>
            </a:r>
          </a:p>
          <a:p>
            <a:pPr lvl="1"/>
            <a:r>
              <a:rPr lang="en-US" dirty="0" smtClean="0"/>
              <a:t>It </a:t>
            </a:r>
            <a:r>
              <a:rPr lang="en-US" dirty="0"/>
              <a:t>must be marked </a:t>
            </a:r>
            <a:endParaRPr lang="en-US" dirty="0" smtClean="0"/>
          </a:p>
          <a:p>
            <a:pPr lvl="2"/>
            <a:r>
              <a:rPr lang="en-US" dirty="0" smtClean="0"/>
              <a:t>virtual or</a:t>
            </a:r>
          </a:p>
          <a:p>
            <a:pPr lvl="2"/>
            <a:r>
              <a:rPr lang="en-US" dirty="0" smtClean="0"/>
              <a:t>Abstract</a:t>
            </a:r>
          </a:p>
          <a:p>
            <a:pPr marL="460375" lvl="2" indent="0">
              <a:buNone/>
            </a:pPr>
            <a:r>
              <a:rPr lang="en-US" dirty="0" smtClean="0"/>
              <a:t>in </a:t>
            </a:r>
            <a:r>
              <a:rPr lang="en-US" dirty="0"/>
              <a:t>the </a:t>
            </a:r>
            <a:r>
              <a:rPr lang="en-US" dirty="0">
                <a:solidFill>
                  <a:srgbClr val="FF0000"/>
                </a:solidFill>
              </a:rPr>
              <a:t>base class</a:t>
            </a:r>
            <a:r>
              <a:rPr lang="en-US" dirty="0"/>
              <a:t> in order to be </a:t>
            </a:r>
            <a:r>
              <a:rPr lang="en-US" dirty="0" smtClean="0">
                <a:solidFill>
                  <a:srgbClr val="FF0000"/>
                </a:solidFill>
              </a:rPr>
              <a:t>overridden</a:t>
            </a:r>
          </a:p>
          <a:p>
            <a:pPr lvl="1"/>
            <a:r>
              <a:rPr lang="en-US" dirty="0" smtClean="0"/>
              <a:t>For </a:t>
            </a:r>
            <a:r>
              <a:rPr lang="en-US" dirty="0"/>
              <a:t>example</a:t>
            </a:r>
            <a:r>
              <a:rPr lang="en-US" dirty="0" smtClean="0"/>
              <a:t>: </a:t>
            </a:r>
            <a:r>
              <a:rPr lang="en-US" dirty="0" smtClean="0">
                <a:solidFill>
                  <a:srgbClr val="FF0000"/>
                </a:solidFill>
              </a:rPr>
              <a:t>Listing E-2</a:t>
            </a:r>
            <a:r>
              <a:rPr lang="en-US" dirty="0" smtClean="0"/>
              <a:t>.</a:t>
            </a:r>
            <a:endParaRPr lang="en-US" dirty="0"/>
          </a:p>
          <a:p>
            <a:pPr lvl="1"/>
            <a:r>
              <a:rPr lang="en-US" dirty="0"/>
              <a:t>Calling the interface member through either the base class or the interface calls the subclass’s implementation</a:t>
            </a:r>
            <a:r>
              <a:rPr lang="en-US" dirty="0" smtClean="0"/>
              <a:t>:</a:t>
            </a:r>
          </a:p>
          <a:p>
            <a:pPr marL="233363" lvl="1" indent="0">
              <a:buNone/>
            </a:pPr>
            <a:endParaRPr lang="en-US" dirty="0" smtClean="0"/>
          </a:p>
          <a:p>
            <a:pPr marL="233363" lvl="1" indent="0">
              <a:buNone/>
            </a:pPr>
            <a:endParaRPr lang="en-US" dirty="0"/>
          </a:p>
          <a:p>
            <a:pPr marL="233363" lvl="1" indent="0">
              <a:buNone/>
            </a:pPr>
            <a:endParaRPr lang="en-US" dirty="0" smtClean="0"/>
          </a:p>
          <a:p>
            <a:pPr lvl="1"/>
            <a:r>
              <a:rPr lang="en-US" dirty="0" smtClean="0"/>
              <a:t>An </a:t>
            </a:r>
            <a:r>
              <a:rPr lang="en-US" dirty="0"/>
              <a:t>explicitly implemented interface </a:t>
            </a:r>
            <a:r>
              <a:rPr lang="en-US" dirty="0" smtClean="0"/>
              <a:t>member</a:t>
            </a:r>
          </a:p>
          <a:p>
            <a:pPr lvl="2"/>
            <a:r>
              <a:rPr lang="en-US" dirty="0" smtClean="0"/>
              <a:t>cannot be marked virtual</a:t>
            </a:r>
          </a:p>
          <a:p>
            <a:pPr lvl="2"/>
            <a:r>
              <a:rPr lang="en-US" dirty="0" smtClean="0"/>
              <a:t>nor </a:t>
            </a:r>
            <a:r>
              <a:rPr lang="en-US" dirty="0"/>
              <a:t>can it be overridden in the usual </a:t>
            </a:r>
            <a:r>
              <a:rPr lang="en-US" dirty="0" smtClean="0"/>
              <a:t>manner</a:t>
            </a:r>
          </a:p>
          <a:p>
            <a:pPr lvl="1"/>
            <a:r>
              <a:rPr lang="en-US" dirty="0" smtClean="0"/>
              <a:t>It </a:t>
            </a:r>
            <a:r>
              <a:rPr lang="en-US" dirty="0"/>
              <a:t>can, however, be reimplemented</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153</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31532" y="3707491"/>
            <a:ext cx="6030383" cy="1039134"/>
          </a:xfrm>
          <a:prstGeom prst="rect">
            <a:avLst/>
          </a:prstGeom>
          <a:ln>
            <a:solidFill>
              <a:schemeClr val="accent1"/>
            </a:solidFill>
          </a:ln>
        </p:spPr>
      </p:pic>
    </p:spTree>
    <p:extLst>
      <p:ext uri="{BB962C8B-B14F-4D97-AF65-F5344CB8AC3E}">
        <p14:creationId xmlns:p14="http://schemas.microsoft.com/office/powerpoint/2010/main" val="81605821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Listing E-2</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154</a:t>
            </a:fld>
            <a:endParaRPr lang="en-US"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3881"/>
            <a:ext cx="7375525" cy="2728151"/>
          </a:xfrm>
          <a:prstGeom prst="rect">
            <a:avLst/>
          </a:prstGeom>
          <a:ln>
            <a:solidFill>
              <a:schemeClr val="accent1"/>
            </a:solidFill>
          </a:ln>
        </p:spPr>
      </p:pic>
    </p:spTree>
    <p:extLst>
      <p:ext uri="{BB962C8B-B14F-4D97-AF65-F5344CB8AC3E}">
        <p14:creationId xmlns:p14="http://schemas.microsoft.com/office/powerpoint/2010/main" val="27859549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Reimplementing an Interface in a Subclass</a:t>
            </a:r>
          </a:p>
        </p:txBody>
      </p:sp>
      <p:sp>
        <p:nvSpPr>
          <p:cNvPr id="3" name="Content Placeholder 2"/>
          <p:cNvSpPr>
            <a:spLocks noGrp="1"/>
          </p:cNvSpPr>
          <p:nvPr>
            <p:ph idx="1"/>
          </p:nvPr>
        </p:nvSpPr>
        <p:spPr/>
        <p:txBody>
          <a:bodyPr/>
          <a:lstStyle/>
          <a:p>
            <a:r>
              <a:rPr lang="en-US" dirty="0" smtClean="0"/>
              <a:t>A </a:t>
            </a:r>
            <a:r>
              <a:rPr lang="en-US" dirty="0"/>
              <a:t>subclass can reimplement any interface member already implemented by a base class. Reimplementation hijacks a member implementation (when called through the interface) and works whether or not the member is virtual in the base class. It also works whether a member is implemented implicitly or explicitly—although it works best in the latter case, as we will demonstrate. In the following example, TextBox implements </a:t>
            </a:r>
            <a:r>
              <a:rPr lang="en-US" dirty="0" err="1"/>
              <a:t>IUndoable.Undo</a:t>
            </a:r>
            <a:r>
              <a:rPr lang="en-US" dirty="0"/>
              <a:t> explicitly, and so it cannot be marked as virtual. In order to “override” it, </a:t>
            </a:r>
            <a:r>
              <a:rPr lang="en-US" dirty="0" err="1"/>
              <a:t>RichTextBox</a:t>
            </a:r>
            <a:r>
              <a:rPr lang="en-US" dirty="0"/>
              <a:t> must reimplement </a:t>
            </a:r>
            <a:r>
              <a:rPr lang="en-US" dirty="0" err="1"/>
              <a:t>IUndoable’s</a:t>
            </a:r>
            <a:r>
              <a:rPr lang="en-US" dirty="0"/>
              <a:t> Undo method:</a:t>
            </a:r>
          </a:p>
          <a:p>
            <a:endParaRPr lang="en-US" dirty="0"/>
          </a:p>
          <a:p>
            <a:r>
              <a:rPr lang="en-US" dirty="0"/>
              <a:t>(Page 115).</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155</a:t>
            </a:fld>
            <a:endParaRPr lang="en-US" dirty="0"/>
          </a:p>
        </p:txBody>
      </p:sp>
    </p:spTree>
    <p:extLst>
      <p:ext uri="{BB962C8B-B14F-4D97-AF65-F5344CB8AC3E}">
        <p14:creationId xmlns:p14="http://schemas.microsoft.com/office/powerpoint/2010/main" val="22037970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Interfaces and Boxing</a:t>
            </a:r>
          </a:p>
        </p:txBody>
      </p:sp>
      <p:sp>
        <p:nvSpPr>
          <p:cNvPr id="3" name="Content Placeholder 2"/>
          <p:cNvSpPr>
            <a:spLocks noGrp="1"/>
          </p:cNvSpPr>
          <p:nvPr>
            <p:ph idx="1"/>
          </p:nvPr>
        </p:nvSpPr>
        <p:spPr/>
        <p:txBody>
          <a:bodyPr/>
          <a:lstStyle/>
          <a:p>
            <a:r>
              <a:rPr lang="en-US" dirty="0" smtClean="0"/>
              <a:t>Converting </a:t>
            </a:r>
            <a:r>
              <a:rPr lang="en-US" dirty="0"/>
              <a:t>a struct to an interface causes </a:t>
            </a:r>
            <a:r>
              <a:rPr lang="en-US" dirty="0" smtClean="0">
                <a:solidFill>
                  <a:srgbClr val="FF0000"/>
                </a:solidFill>
              </a:rPr>
              <a:t>boxing</a:t>
            </a:r>
            <a:r>
              <a:rPr lang="en-US" dirty="0" smtClean="0"/>
              <a:t>.</a:t>
            </a:r>
          </a:p>
          <a:p>
            <a:pPr lvl="1"/>
            <a:r>
              <a:rPr lang="en-US" dirty="0" smtClean="0"/>
              <a:t>Calling </a:t>
            </a:r>
            <a:r>
              <a:rPr lang="en-US" dirty="0"/>
              <a:t>an implicitly </a:t>
            </a:r>
            <a:r>
              <a:rPr lang="en-US" dirty="0" smtClean="0"/>
              <a:t>implemented </a:t>
            </a:r>
            <a:r>
              <a:rPr lang="en-US" dirty="0"/>
              <a:t>member on a struct does not cause boxing:</a:t>
            </a:r>
          </a:p>
          <a:p>
            <a:endParaRPr lang="en-US" dirty="0"/>
          </a:p>
          <a:p>
            <a:r>
              <a:rPr lang="en-US" dirty="0"/>
              <a:t>(Page 117).</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156</a:t>
            </a:fld>
            <a:endParaRPr lang="en-US" dirty="0"/>
          </a:p>
        </p:txBody>
      </p:sp>
    </p:spTree>
    <p:extLst>
      <p:ext uri="{BB962C8B-B14F-4D97-AF65-F5344CB8AC3E}">
        <p14:creationId xmlns:p14="http://schemas.microsoft.com/office/powerpoint/2010/main" val="272906542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Enums</a:t>
            </a:r>
            <a:endParaRPr lang="en-US" dirty="0">
              <a:solidFill>
                <a:schemeClr val="bg1"/>
              </a:solidFill>
            </a:endParaRPr>
          </a:p>
        </p:txBody>
      </p:sp>
      <p:sp>
        <p:nvSpPr>
          <p:cNvPr id="6" name="Content Placeholder 5"/>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157</a:t>
            </a:fld>
            <a:endParaRPr lang="en-US" dirty="0"/>
          </a:p>
        </p:txBody>
      </p:sp>
    </p:spTree>
    <p:extLst>
      <p:ext uri="{BB962C8B-B14F-4D97-AF65-F5344CB8AC3E}">
        <p14:creationId xmlns:p14="http://schemas.microsoft.com/office/powerpoint/2010/main" val="227659983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Nested Types</a:t>
            </a:r>
            <a:endParaRPr lang="en-US" dirty="0">
              <a:solidFill>
                <a:schemeClr val="bg1"/>
              </a:solidFill>
            </a:endParaRPr>
          </a:p>
        </p:txBody>
      </p:sp>
      <p:sp>
        <p:nvSpPr>
          <p:cNvPr id="6" name="Content Placeholder 5"/>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158</a:t>
            </a:fld>
            <a:endParaRPr lang="en-US" dirty="0"/>
          </a:p>
        </p:txBody>
      </p:sp>
    </p:spTree>
    <p:extLst>
      <p:ext uri="{BB962C8B-B14F-4D97-AF65-F5344CB8AC3E}">
        <p14:creationId xmlns:p14="http://schemas.microsoft.com/office/powerpoint/2010/main" val="37766661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Generics</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C# has </a:t>
            </a:r>
            <a:r>
              <a:rPr lang="en-US" sz="2000" dirty="0">
                <a:solidFill>
                  <a:srgbClr val="FF0000"/>
                </a:solidFill>
              </a:rPr>
              <a:t>two</a:t>
            </a:r>
            <a:r>
              <a:rPr lang="en-US" sz="2000" dirty="0"/>
              <a:t> separate mechanisms for writing code that is </a:t>
            </a:r>
            <a:r>
              <a:rPr lang="en-US" sz="2000" dirty="0">
                <a:solidFill>
                  <a:srgbClr val="FF0000"/>
                </a:solidFill>
              </a:rPr>
              <a:t>reusable</a:t>
            </a:r>
            <a:r>
              <a:rPr lang="en-US" sz="2000" dirty="0">
                <a:solidFill>
                  <a:srgbClr val="0070C0"/>
                </a:solidFill>
              </a:rPr>
              <a:t> across different </a:t>
            </a:r>
            <a:r>
              <a:rPr lang="en-US" sz="2000" dirty="0" smtClean="0">
                <a:solidFill>
                  <a:srgbClr val="FF0000"/>
                </a:solidFill>
              </a:rPr>
              <a:t>types</a:t>
            </a:r>
            <a:r>
              <a:rPr lang="en-US" sz="2000" dirty="0" smtClean="0"/>
              <a:t>:</a:t>
            </a:r>
          </a:p>
          <a:p>
            <a:pPr marL="685800">
              <a:buFont typeface="Wingdings" panose="05000000000000000000" pitchFamily="2" charset="2"/>
              <a:buChar char="ü"/>
            </a:pPr>
            <a:r>
              <a:rPr lang="en-US" dirty="0"/>
              <a:t>Inheritance</a:t>
            </a:r>
          </a:p>
          <a:p>
            <a:pPr marL="685800">
              <a:buFont typeface="Wingdings" panose="05000000000000000000" pitchFamily="2" charset="2"/>
              <a:buChar char="ü"/>
            </a:pPr>
            <a:r>
              <a:rPr lang="en-US" dirty="0"/>
              <a:t>Generics</a:t>
            </a:r>
          </a:p>
          <a:p>
            <a:pPr marL="461963" indent="-234950">
              <a:buFont typeface="Wingdings" panose="05000000000000000000" pitchFamily="2" charset="2"/>
              <a:buChar char="§"/>
            </a:pPr>
            <a:r>
              <a:rPr lang="en-US" sz="2000" dirty="0" smtClean="0"/>
              <a:t>Whereas </a:t>
            </a:r>
            <a:r>
              <a:rPr lang="en-US" sz="2000" dirty="0"/>
              <a:t>inheritance expresses </a:t>
            </a:r>
            <a:r>
              <a:rPr lang="en-US" sz="2000" dirty="0">
                <a:solidFill>
                  <a:srgbClr val="FF0000"/>
                </a:solidFill>
              </a:rPr>
              <a:t>reusability</a:t>
            </a:r>
            <a:r>
              <a:rPr lang="en-US" sz="2000" dirty="0"/>
              <a:t> with a </a:t>
            </a:r>
            <a:r>
              <a:rPr lang="en-US" sz="2000" dirty="0">
                <a:solidFill>
                  <a:srgbClr val="FF0000"/>
                </a:solidFill>
              </a:rPr>
              <a:t>base </a:t>
            </a:r>
            <a:r>
              <a:rPr lang="en-US" sz="2000" dirty="0" smtClean="0">
                <a:solidFill>
                  <a:srgbClr val="FF0000"/>
                </a:solidFill>
              </a:rPr>
              <a:t>type</a:t>
            </a:r>
            <a:endParaRPr lang="en-US" dirty="0"/>
          </a:p>
          <a:p>
            <a:pPr marL="685800" lvl="1" indent="-225425">
              <a:buFont typeface="Wingdings" panose="05000000000000000000" pitchFamily="2" charset="2"/>
              <a:buChar char="ü"/>
            </a:pPr>
            <a:r>
              <a:rPr lang="en-US" dirty="0" smtClean="0"/>
              <a:t>generics </a:t>
            </a:r>
            <a:r>
              <a:rPr lang="en-US" dirty="0"/>
              <a:t>express reusability with a “</a:t>
            </a:r>
            <a:r>
              <a:rPr lang="en-US" dirty="0">
                <a:solidFill>
                  <a:srgbClr val="FF0000"/>
                </a:solidFill>
              </a:rPr>
              <a:t>template</a:t>
            </a:r>
            <a:r>
              <a:rPr lang="en-US" dirty="0"/>
              <a:t>” that contains “</a:t>
            </a:r>
            <a:r>
              <a:rPr lang="en-US" dirty="0">
                <a:solidFill>
                  <a:srgbClr val="FF0000"/>
                </a:solidFill>
              </a:rPr>
              <a:t>placeholder</a:t>
            </a:r>
            <a:r>
              <a:rPr lang="en-US" dirty="0"/>
              <a:t>” </a:t>
            </a:r>
            <a:r>
              <a:rPr lang="en-US" dirty="0" smtClean="0"/>
              <a:t>types.</a:t>
            </a:r>
          </a:p>
          <a:p>
            <a:pPr marL="461963" indent="-234950">
              <a:buFont typeface="Wingdings" panose="05000000000000000000" pitchFamily="2" charset="2"/>
              <a:buChar char="§"/>
            </a:pPr>
            <a:r>
              <a:rPr lang="en-US" sz="2000" dirty="0" smtClean="0"/>
              <a:t>Generics</a:t>
            </a:r>
            <a:r>
              <a:rPr lang="en-US" sz="2000" dirty="0"/>
              <a:t>, when compared to inheritance, </a:t>
            </a:r>
            <a:r>
              <a:rPr lang="en-US" sz="2000" dirty="0" smtClean="0"/>
              <a:t>can</a:t>
            </a:r>
          </a:p>
          <a:p>
            <a:pPr marL="685800" lvl="1">
              <a:buFont typeface="Wingdings" panose="05000000000000000000" pitchFamily="2" charset="2"/>
              <a:buChar char="ü"/>
            </a:pPr>
            <a:r>
              <a:rPr lang="en-US" dirty="0" smtClean="0">
                <a:solidFill>
                  <a:srgbClr val="0070C0"/>
                </a:solidFill>
              </a:rPr>
              <a:t>increase </a:t>
            </a:r>
            <a:r>
              <a:rPr lang="en-US" dirty="0">
                <a:solidFill>
                  <a:srgbClr val="0070C0"/>
                </a:solidFill>
              </a:rPr>
              <a:t>type safety </a:t>
            </a:r>
            <a:r>
              <a:rPr lang="en-US" dirty="0" smtClean="0">
                <a:solidFill>
                  <a:srgbClr val="0070C0"/>
                </a:solidFill>
              </a:rPr>
              <a:t>and</a:t>
            </a:r>
          </a:p>
          <a:p>
            <a:pPr marL="685800" lvl="1">
              <a:buFont typeface="Wingdings" panose="05000000000000000000" pitchFamily="2" charset="2"/>
              <a:buChar char="ü"/>
            </a:pPr>
            <a:r>
              <a:rPr lang="en-US" dirty="0" smtClean="0">
                <a:solidFill>
                  <a:srgbClr val="0070C0"/>
                </a:solidFill>
              </a:rPr>
              <a:t>reduce </a:t>
            </a:r>
            <a:r>
              <a:rPr lang="en-US" dirty="0">
                <a:solidFill>
                  <a:srgbClr val="0070C0"/>
                </a:solidFill>
              </a:rPr>
              <a:t>casting and </a:t>
            </a:r>
            <a:r>
              <a:rPr lang="en-US" dirty="0" smtClean="0">
                <a:solidFill>
                  <a:srgbClr val="0070C0"/>
                </a:solidFill>
              </a:rPr>
              <a:t>boxing</a:t>
            </a:r>
            <a:endParaRPr lang="en-US" dirty="0"/>
          </a:p>
          <a:p>
            <a:pPr marL="461963" indent="-234950">
              <a:buFont typeface="Wingdings" panose="05000000000000000000" pitchFamily="2" charset="2"/>
              <a:buChar char="§"/>
            </a:pPr>
            <a:r>
              <a:rPr lang="en-US" sz="2000" dirty="0"/>
              <a:t>C# generics and </a:t>
            </a:r>
            <a:r>
              <a:rPr lang="en-US" sz="2000" dirty="0">
                <a:solidFill>
                  <a:srgbClr val="FF0000"/>
                </a:solidFill>
              </a:rPr>
              <a:t>C++ templates</a:t>
            </a:r>
            <a:r>
              <a:rPr lang="en-US" sz="2000" dirty="0"/>
              <a:t> are similar concepts, but they work differently</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159</a:t>
            </a:fld>
            <a:endParaRPr lang="en-US" dirty="0"/>
          </a:p>
        </p:txBody>
      </p:sp>
    </p:spTree>
    <p:extLst>
      <p:ext uri="{BB962C8B-B14F-4D97-AF65-F5344CB8AC3E}">
        <p14:creationId xmlns:p14="http://schemas.microsoft.com/office/powerpoint/2010/main" val="38602980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Other Frameworks</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a:t>
            </a:r>
            <a:r>
              <a:rPr lang="en-US" sz="2000" dirty="0">
                <a:solidFill>
                  <a:srgbClr val="FF0000"/>
                </a:solidFill>
              </a:rPr>
              <a:t>Microsoft .NET Framework</a:t>
            </a:r>
            <a:r>
              <a:rPr lang="en-US" sz="2000" dirty="0"/>
              <a:t> is the </a:t>
            </a:r>
            <a:r>
              <a:rPr lang="en-US" sz="2000" dirty="0">
                <a:solidFill>
                  <a:srgbClr val="0070C0"/>
                </a:solidFill>
              </a:rPr>
              <a:t>most expansive and mature framework</a:t>
            </a:r>
            <a:r>
              <a:rPr lang="en-US" sz="2000" dirty="0"/>
              <a:t>, but runs only on Microsoft Windows (desktop/server</a:t>
            </a:r>
            <a:r>
              <a:rPr lang="en-US" sz="2000" dirty="0" smtClean="0"/>
              <a:t>).</a:t>
            </a:r>
          </a:p>
          <a:p>
            <a:pPr marL="461963">
              <a:buFont typeface="Wingdings" panose="05000000000000000000" pitchFamily="2" charset="2"/>
              <a:buChar char="§"/>
            </a:pPr>
            <a:r>
              <a:rPr lang="en-US" sz="2000" dirty="0" smtClean="0"/>
              <a:t>Over </a:t>
            </a:r>
            <a:r>
              <a:rPr lang="en-US" sz="2000" dirty="0"/>
              <a:t>the years, other </a:t>
            </a:r>
            <a:r>
              <a:rPr lang="en-US" sz="2000" dirty="0" smtClean="0"/>
              <a:t>frameworks </a:t>
            </a:r>
            <a:r>
              <a:rPr lang="en-US" sz="2000" dirty="0"/>
              <a:t>have emerged to support other </a:t>
            </a:r>
            <a:r>
              <a:rPr lang="en-US" sz="2000" dirty="0" smtClean="0"/>
              <a:t>platforms.</a:t>
            </a:r>
          </a:p>
          <a:p>
            <a:pPr marL="461963">
              <a:buFont typeface="Wingdings" panose="05000000000000000000" pitchFamily="2" charset="2"/>
              <a:buChar char="§"/>
            </a:pPr>
            <a:r>
              <a:rPr lang="en-US" sz="2000" dirty="0" smtClean="0"/>
              <a:t>There are currently three major players besides the .NET Framework, all of which are currently owned by Microsoft:</a:t>
            </a:r>
          </a:p>
          <a:p>
            <a:pPr marL="687388" indent="-225425">
              <a:buFont typeface="Wingdings" panose="05000000000000000000" pitchFamily="2" charset="2"/>
              <a:buChar char="ü"/>
            </a:pPr>
            <a:r>
              <a:rPr lang="en-US" sz="2000" dirty="0" smtClean="0">
                <a:solidFill>
                  <a:srgbClr val="0070C0"/>
                </a:solidFill>
              </a:rPr>
              <a:t>Universal </a:t>
            </a:r>
            <a:r>
              <a:rPr lang="en-US" sz="2000" dirty="0">
                <a:solidFill>
                  <a:srgbClr val="0070C0"/>
                </a:solidFill>
              </a:rPr>
              <a:t>Windows Platform</a:t>
            </a:r>
            <a:r>
              <a:rPr lang="en-US" sz="2000" dirty="0"/>
              <a:t> (UWP) For writing Windows 10 Store Apps and for targeting Windows 10 devices (mobile, XBox, Surface Hub, Hololens</a:t>
            </a:r>
            <a:r>
              <a:rPr lang="en-US" sz="2000" dirty="0" smtClean="0"/>
              <a:t>).</a:t>
            </a:r>
          </a:p>
          <a:p>
            <a:pPr marL="687388" indent="0">
              <a:buNone/>
            </a:pPr>
            <a:r>
              <a:rPr lang="en-US" sz="2000" dirty="0" smtClean="0"/>
              <a:t>Your </a:t>
            </a:r>
            <a:r>
              <a:rPr lang="en-US" sz="2000" dirty="0"/>
              <a:t>app runs in a sandbox to lessen the threat of malware, prohibiting operations such as reading or writing </a:t>
            </a:r>
            <a:r>
              <a:rPr lang="en-US" sz="2000" dirty="0" smtClean="0"/>
              <a:t>arbitrary </a:t>
            </a:r>
            <a:r>
              <a:rPr lang="en-US" sz="2000" dirty="0"/>
              <a:t>files</a:t>
            </a:r>
            <a:r>
              <a:rPr lang="en-US" sz="2000" dirty="0" smtClean="0"/>
              <a:t>.</a:t>
            </a:r>
          </a:p>
          <a:p>
            <a:pPr marL="687388" indent="-225425">
              <a:buFont typeface="Wingdings" panose="05000000000000000000" pitchFamily="2" charset="2"/>
              <a:buChar char="ü"/>
            </a:pPr>
            <a:r>
              <a:rPr lang="en-US" sz="2000" dirty="0" smtClean="0">
                <a:solidFill>
                  <a:srgbClr val="0070C0"/>
                </a:solidFill>
              </a:rPr>
              <a:t>.</a:t>
            </a:r>
            <a:r>
              <a:rPr lang="en-US" sz="2000" dirty="0">
                <a:solidFill>
                  <a:srgbClr val="0070C0"/>
                </a:solidFill>
              </a:rPr>
              <a:t>NET Core with ASP.NET Core</a:t>
            </a:r>
            <a:r>
              <a:rPr lang="en-US" sz="2000" dirty="0"/>
              <a:t> An open source framework (originally based on a cut-down version of the .NET Framework) for writing easily deployable Internet apps and </a:t>
            </a:r>
            <a:r>
              <a:rPr lang="en-US" sz="2000" dirty="0" smtClean="0"/>
              <a:t>micro-services </a:t>
            </a:r>
            <a:r>
              <a:rPr lang="en-US" sz="2000" dirty="0"/>
              <a:t>that run on Windows, macOS, and </a:t>
            </a:r>
            <a:r>
              <a:rPr lang="en-US" sz="2000" dirty="0" smtClean="0"/>
              <a:t>Linux.</a:t>
            </a:r>
          </a:p>
          <a:p>
            <a:pPr marL="687388" indent="0">
              <a:buNone/>
            </a:pPr>
            <a:r>
              <a:rPr lang="en-US" sz="2000" dirty="0" smtClean="0"/>
              <a:t>Unlike </a:t>
            </a:r>
            <a:r>
              <a:rPr lang="en-US" sz="2000" dirty="0"/>
              <a:t>the .NET </a:t>
            </a:r>
            <a:r>
              <a:rPr lang="en-US" sz="2000" dirty="0" smtClean="0"/>
              <a:t>Framework</a:t>
            </a:r>
            <a:r>
              <a:rPr lang="en-US" sz="2000" dirty="0"/>
              <a:t>, .NET Core can be packaged with the web application and </a:t>
            </a:r>
            <a:r>
              <a:rPr lang="en-US" sz="2000" dirty="0" smtClean="0"/>
              <a:t>xcopy-deployed </a:t>
            </a:r>
            <a:r>
              <a:rPr lang="en-US" sz="2000" dirty="0"/>
              <a:t>(self-contained deployment</a:t>
            </a:r>
            <a:r>
              <a:rPr lang="en-US" sz="2000" dirty="0" smtClean="0"/>
              <a:t>).</a:t>
            </a: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a:t>
            </a:fld>
            <a:endParaRPr lang="en-US" dirty="0"/>
          </a:p>
        </p:txBody>
      </p:sp>
    </p:spTree>
    <p:extLst>
      <p:ext uri="{BB962C8B-B14F-4D97-AF65-F5344CB8AC3E}">
        <p14:creationId xmlns:p14="http://schemas.microsoft.com/office/powerpoint/2010/main" val="27338759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Generic Types			</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 generic type declares </a:t>
            </a:r>
            <a:r>
              <a:rPr lang="en-US" sz="2000" dirty="0">
                <a:solidFill>
                  <a:srgbClr val="FF0000"/>
                </a:solidFill>
              </a:rPr>
              <a:t>type </a:t>
            </a:r>
            <a:r>
              <a:rPr lang="en-US" sz="2000" dirty="0" smtClean="0">
                <a:solidFill>
                  <a:srgbClr val="FF0000"/>
                </a:solidFill>
              </a:rPr>
              <a:t>parameters</a:t>
            </a:r>
            <a:endParaRPr lang="en-US" dirty="0"/>
          </a:p>
          <a:p>
            <a:pPr lvl="2"/>
            <a:r>
              <a:rPr lang="en-US" dirty="0" smtClean="0">
                <a:solidFill>
                  <a:srgbClr val="FF0000"/>
                </a:solidFill>
              </a:rPr>
              <a:t>placeholder</a:t>
            </a:r>
            <a:r>
              <a:rPr lang="en-US" dirty="0" smtClean="0"/>
              <a:t> </a:t>
            </a:r>
            <a:r>
              <a:rPr lang="en-US" dirty="0">
                <a:solidFill>
                  <a:srgbClr val="FF0000"/>
                </a:solidFill>
              </a:rPr>
              <a:t>types</a:t>
            </a:r>
            <a:r>
              <a:rPr lang="en-US" dirty="0"/>
              <a:t> to be filled in by the consumer of the </a:t>
            </a:r>
            <a:r>
              <a:rPr lang="en-US" dirty="0">
                <a:solidFill>
                  <a:srgbClr val="FF0000"/>
                </a:solidFill>
              </a:rPr>
              <a:t>generic type</a:t>
            </a:r>
            <a:r>
              <a:rPr lang="en-US" dirty="0"/>
              <a:t>, which supplies the </a:t>
            </a:r>
            <a:r>
              <a:rPr lang="en-US" dirty="0">
                <a:solidFill>
                  <a:srgbClr val="FF0000"/>
                </a:solidFill>
              </a:rPr>
              <a:t>type </a:t>
            </a:r>
            <a:r>
              <a:rPr lang="en-US" dirty="0" smtClean="0">
                <a:solidFill>
                  <a:srgbClr val="FF0000"/>
                </a:solidFill>
              </a:rPr>
              <a:t>arguments</a:t>
            </a:r>
          </a:p>
          <a:p>
            <a:pPr marL="461963">
              <a:buFont typeface="Wingdings" panose="05000000000000000000" pitchFamily="2" charset="2"/>
              <a:buChar char="§"/>
            </a:pPr>
            <a:r>
              <a:rPr lang="en-US" sz="2000" dirty="0" smtClean="0"/>
              <a:t>Here </a:t>
            </a:r>
            <a:r>
              <a:rPr lang="en-US" sz="2000" dirty="0"/>
              <a:t>is a generic type Stack&lt;T&gt;, designed to stack instances of </a:t>
            </a:r>
            <a:r>
              <a:rPr lang="en-US" sz="2000" dirty="0">
                <a:solidFill>
                  <a:srgbClr val="FF0000"/>
                </a:solidFill>
              </a:rPr>
              <a:t>type </a:t>
            </a:r>
            <a:r>
              <a:rPr lang="en-US" sz="2000" dirty="0" smtClean="0">
                <a:solidFill>
                  <a:srgbClr val="FF0000"/>
                </a:solidFill>
              </a:rPr>
              <a:t>T</a:t>
            </a:r>
            <a:r>
              <a:rPr lang="en-US" sz="2000" dirty="0" smtClean="0"/>
              <a:t>.</a:t>
            </a:r>
          </a:p>
          <a:p>
            <a:pPr marL="461963">
              <a:buFont typeface="Wingdings" panose="05000000000000000000" pitchFamily="2" charset="2"/>
              <a:buChar char="§"/>
            </a:pPr>
            <a:r>
              <a:rPr lang="en-US" sz="2000" dirty="0" smtClean="0"/>
              <a:t>Stack&lt;T</a:t>
            </a:r>
            <a:r>
              <a:rPr lang="en-US" sz="2000" dirty="0"/>
              <a:t>&gt; declares a single </a:t>
            </a:r>
            <a:r>
              <a:rPr lang="en-US" sz="2000" dirty="0">
                <a:solidFill>
                  <a:srgbClr val="FF0000"/>
                </a:solidFill>
              </a:rPr>
              <a:t>type parameter T</a:t>
            </a:r>
            <a:r>
              <a:rPr lang="en-US" sz="2000" dirty="0" smtClean="0"/>
              <a:t>:</a:t>
            </a:r>
            <a:endParaRPr lang="en-US" sz="2000" dirty="0"/>
          </a:p>
          <a:p>
            <a:pPr marL="233363" indent="0">
              <a:buNone/>
            </a:pPr>
            <a:endParaRPr lang="en-US" sz="2000" dirty="0"/>
          </a:p>
          <a:p>
            <a:pPr marL="233363" indent="0">
              <a:buNone/>
            </a:pPr>
            <a:endParaRPr lang="en-US" sz="2000" dirty="0"/>
          </a:p>
          <a:p>
            <a:pPr marL="233363" indent="0">
              <a:buNone/>
            </a:pPr>
            <a:endParaRPr lang="en-US" sz="2000" dirty="0"/>
          </a:p>
          <a:p>
            <a:pPr marL="233363" indent="0">
              <a:buNone/>
            </a:pPr>
            <a:endParaRPr lang="en-US" sz="2000" dirty="0"/>
          </a:p>
          <a:p>
            <a:pPr marL="233363" indent="0">
              <a:buNone/>
            </a:pPr>
            <a:endParaRPr lang="en-US" sz="2000" dirty="0"/>
          </a:p>
          <a:p>
            <a:pPr marL="461963">
              <a:buFont typeface="Wingdings" panose="05000000000000000000" pitchFamily="2" charset="2"/>
              <a:buChar char="§"/>
            </a:pPr>
            <a:r>
              <a:rPr lang="en-US" sz="2000" dirty="0" smtClean="0"/>
              <a:t>Stack&lt;int</a:t>
            </a:r>
            <a:r>
              <a:rPr lang="en-US" sz="2000" dirty="0"/>
              <a:t>&gt; fills in the type parameter T with the type argument int, implicitly </a:t>
            </a:r>
            <a:r>
              <a:rPr lang="en-US" sz="2000" dirty="0" smtClean="0">
                <a:solidFill>
                  <a:srgbClr val="FF0000"/>
                </a:solidFill>
              </a:rPr>
              <a:t>creating </a:t>
            </a:r>
            <a:r>
              <a:rPr lang="en-US" sz="2000" dirty="0">
                <a:solidFill>
                  <a:srgbClr val="FF0000"/>
                </a:solidFill>
              </a:rPr>
              <a:t>a type</a:t>
            </a:r>
            <a:r>
              <a:rPr lang="en-US" sz="2000" dirty="0">
                <a:solidFill>
                  <a:srgbClr val="0070C0"/>
                </a:solidFill>
              </a:rPr>
              <a:t> on the fly </a:t>
            </a:r>
            <a:r>
              <a:rPr lang="en-US" sz="2000" dirty="0"/>
              <a:t>(the synthesis occurs at </a:t>
            </a:r>
            <a:r>
              <a:rPr lang="en-US" sz="2000" dirty="0">
                <a:solidFill>
                  <a:srgbClr val="FF0000"/>
                </a:solidFill>
              </a:rPr>
              <a:t>runtime</a:t>
            </a:r>
            <a:r>
              <a:rPr lang="en-US" sz="2000" dirty="0"/>
              <a:t>).</a:t>
            </a:r>
          </a:p>
          <a:p>
            <a:pPr marL="461963">
              <a:buFont typeface="Wingdings" panose="05000000000000000000" pitchFamily="2" charset="2"/>
              <a:buChar char="§"/>
            </a:pPr>
            <a:r>
              <a:rPr lang="en-US" sz="2000" dirty="0"/>
              <a:t>Technically, we say that </a:t>
            </a:r>
            <a:r>
              <a:rPr lang="en-US" sz="2000" dirty="0">
                <a:solidFill>
                  <a:srgbClr val="FF0000"/>
                </a:solidFill>
              </a:rPr>
              <a:t>Stack&lt;T&gt;</a:t>
            </a:r>
            <a:r>
              <a:rPr lang="en-US" sz="2000" dirty="0">
                <a:solidFill>
                  <a:srgbClr val="0070C0"/>
                </a:solidFill>
              </a:rPr>
              <a:t> is an </a:t>
            </a:r>
            <a:r>
              <a:rPr lang="en-US" sz="2000" dirty="0">
                <a:solidFill>
                  <a:srgbClr val="FF0000"/>
                </a:solidFill>
              </a:rPr>
              <a:t>open</a:t>
            </a:r>
            <a:r>
              <a:rPr lang="en-US" sz="2000" dirty="0">
                <a:solidFill>
                  <a:srgbClr val="0070C0"/>
                </a:solidFill>
              </a:rPr>
              <a:t> type</a:t>
            </a:r>
            <a:r>
              <a:rPr lang="en-US" sz="2000" dirty="0"/>
              <a:t>, whereas </a:t>
            </a:r>
            <a:r>
              <a:rPr lang="en-US" sz="2000" dirty="0">
                <a:solidFill>
                  <a:srgbClr val="0070C0"/>
                </a:solidFill>
              </a:rPr>
              <a:t>Stack&lt;int&gt; is a </a:t>
            </a:r>
            <a:r>
              <a:rPr lang="en-US" sz="2000" dirty="0">
                <a:solidFill>
                  <a:srgbClr val="FF0000"/>
                </a:solidFill>
              </a:rPr>
              <a:t>closed</a:t>
            </a:r>
            <a:r>
              <a:rPr lang="en-US" sz="2000" dirty="0">
                <a:solidFill>
                  <a:srgbClr val="0070C0"/>
                </a:solidFill>
              </a:rPr>
              <a:t> type</a:t>
            </a:r>
            <a:r>
              <a:rPr lang="en-US" sz="2000" dirty="0"/>
              <a:t>. </a:t>
            </a: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160</a:t>
            </a:fld>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566" y="2893874"/>
            <a:ext cx="8712486" cy="1638906"/>
          </a:xfrm>
          <a:prstGeom prst="rect">
            <a:avLst/>
          </a:prstGeom>
          <a:ln>
            <a:solidFill>
              <a:schemeClr val="accent1"/>
            </a:solidFill>
          </a:ln>
        </p:spPr>
      </p:pic>
    </p:spTree>
    <p:extLst>
      <p:ext uri="{BB962C8B-B14F-4D97-AF65-F5344CB8AC3E}">
        <p14:creationId xmlns:p14="http://schemas.microsoft.com/office/powerpoint/2010/main" val="407599779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Generic Types									   </a:t>
            </a:r>
            <a:r>
              <a:rPr lang="en-US" dirty="0" smtClean="0">
                <a:solidFill>
                  <a:srgbClr val="C00000"/>
                </a:solidFill>
              </a:rPr>
              <a:t>|</a:t>
            </a:r>
            <a:endParaRPr lang="en-US" dirty="0">
              <a:solidFill>
                <a:srgbClr val="C00000"/>
              </a:solidFill>
            </a:endParaRPr>
          </a:p>
        </p:txBody>
      </p:sp>
      <p:sp>
        <p:nvSpPr>
          <p:cNvPr id="3" name="Content Placeholder 3"/>
          <p:cNvSpPr>
            <a:spLocks noGrp="1"/>
          </p:cNvSpPr>
          <p:nvPr>
            <p:ph idx="1"/>
          </p:nvPr>
        </p:nvSpPr>
        <p:spPr/>
        <p:txBody>
          <a:bodyPr/>
          <a:lstStyle/>
          <a:p>
            <a:pPr lvl="1"/>
            <a:r>
              <a:rPr lang="en-US" dirty="0" smtClean="0"/>
              <a:t>At </a:t>
            </a:r>
            <a:r>
              <a:rPr lang="en-US" dirty="0" smtClean="0">
                <a:solidFill>
                  <a:srgbClr val="FF0000"/>
                </a:solidFill>
              </a:rPr>
              <a:t>runtime</a:t>
            </a:r>
            <a:r>
              <a:rPr lang="en-US" dirty="0" smtClean="0"/>
              <a:t>, all </a:t>
            </a:r>
            <a:r>
              <a:rPr lang="en-US" dirty="0" smtClean="0">
                <a:solidFill>
                  <a:srgbClr val="FF0000"/>
                </a:solidFill>
              </a:rPr>
              <a:t>generic</a:t>
            </a:r>
            <a:r>
              <a:rPr lang="en-US" dirty="0" smtClean="0"/>
              <a:t> </a:t>
            </a:r>
            <a:r>
              <a:rPr lang="en-US" dirty="0" smtClean="0">
                <a:solidFill>
                  <a:srgbClr val="FF0000"/>
                </a:solidFill>
              </a:rPr>
              <a:t>type instances</a:t>
            </a:r>
            <a:r>
              <a:rPr lang="en-US" dirty="0" smtClean="0"/>
              <a:t> are </a:t>
            </a:r>
            <a:r>
              <a:rPr lang="en-US" dirty="0" smtClean="0">
                <a:solidFill>
                  <a:srgbClr val="FF0000"/>
                </a:solidFill>
              </a:rPr>
              <a:t>closed</a:t>
            </a:r>
            <a:r>
              <a:rPr lang="en-US" dirty="0" smtClean="0"/>
              <a:t>—with the placeholder types filled in.</a:t>
            </a:r>
          </a:p>
          <a:p>
            <a:pPr lvl="1"/>
            <a:r>
              <a:rPr lang="en-US" dirty="0" smtClean="0"/>
              <a:t>This means that the following statement is illegal:</a:t>
            </a:r>
          </a:p>
          <a:p>
            <a:endParaRPr lang="en-US" dirty="0" smtClean="0"/>
          </a:p>
          <a:p>
            <a:endParaRPr lang="en-US" dirty="0" smtClean="0"/>
          </a:p>
          <a:p>
            <a:pPr lvl="1"/>
            <a:r>
              <a:rPr lang="en-US" dirty="0" smtClean="0"/>
              <a:t>unless inside a class or method that itself defines T as a type parameter:</a:t>
            </a:r>
          </a:p>
          <a:p>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161</a:t>
            </a:fld>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9658" y="2176733"/>
            <a:ext cx="5425248" cy="379338"/>
          </a:xfrm>
          <a:prstGeom prst="rect">
            <a:avLst/>
          </a:prstGeom>
          <a:ln>
            <a:solidFill>
              <a:schemeClr val="accent1"/>
            </a:solidFill>
          </a:ln>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9658" y="3430328"/>
            <a:ext cx="4734132" cy="2114810"/>
          </a:xfrm>
          <a:prstGeom prst="rect">
            <a:avLst/>
          </a:prstGeom>
          <a:ln>
            <a:solidFill>
              <a:schemeClr val="accent1"/>
            </a:solidFill>
          </a:ln>
        </p:spPr>
      </p:pic>
    </p:spTree>
    <p:extLst>
      <p:ext uri="{BB962C8B-B14F-4D97-AF65-F5344CB8AC3E}">
        <p14:creationId xmlns:p14="http://schemas.microsoft.com/office/powerpoint/2010/main" val="387286135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Why Generics Exist</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Generics exist to write code that is reusable across different </a:t>
            </a:r>
            <a:r>
              <a:rPr lang="en-US" sz="2000" dirty="0" smtClean="0"/>
              <a:t>types.</a:t>
            </a:r>
          </a:p>
          <a:p>
            <a:pPr marL="461963">
              <a:buFont typeface="Wingdings" panose="05000000000000000000" pitchFamily="2" charset="2"/>
              <a:buChar char="§"/>
            </a:pPr>
            <a:r>
              <a:rPr lang="en-US" sz="2000" dirty="0" smtClean="0"/>
              <a:t>Suppose </a:t>
            </a:r>
            <a:r>
              <a:rPr lang="en-US" sz="2000" dirty="0"/>
              <a:t>we needed a stack of integers, but we didn’t have generic </a:t>
            </a:r>
            <a:r>
              <a:rPr lang="en-US" sz="2000" dirty="0" smtClean="0"/>
              <a:t>types.</a:t>
            </a:r>
          </a:p>
          <a:p>
            <a:pPr marL="461963">
              <a:buFont typeface="Wingdings" panose="05000000000000000000" pitchFamily="2" charset="2"/>
              <a:buChar char="§"/>
            </a:pPr>
            <a:r>
              <a:rPr lang="en-US" sz="2000" dirty="0" smtClean="0"/>
              <a:t>One </a:t>
            </a:r>
            <a:r>
              <a:rPr lang="en-US" sz="2000" dirty="0"/>
              <a:t>solution would be to hardcode a </a:t>
            </a:r>
            <a:r>
              <a:rPr lang="en-US" sz="2000" dirty="0">
                <a:solidFill>
                  <a:srgbClr val="FF0000"/>
                </a:solidFill>
              </a:rPr>
              <a:t>separate version</a:t>
            </a:r>
            <a:r>
              <a:rPr lang="en-US" sz="2000" dirty="0"/>
              <a:t> of the class for every required element type (e.g., IntStack, StringStack, etc</a:t>
            </a:r>
            <a:r>
              <a:rPr lang="en-US" sz="2000" dirty="0" smtClean="0"/>
              <a:t>.).</a:t>
            </a:r>
          </a:p>
          <a:p>
            <a:pPr marL="461963">
              <a:buFont typeface="Wingdings" panose="05000000000000000000" pitchFamily="2" charset="2"/>
              <a:buChar char="§"/>
            </a:pPr>
            <a:r>
              <a:rPr lang="en-US" sz="2000" dirty="0" smtClean="0"/>
              <a:t>Clearly</a:t>
            </a:r>
            <a:r>
              <a:rPr lang="en-US" sz="2000" dirty="0"/>
              <a:t>, this would cause considerable </a:t>
            </a:r>
            <a:r>
              <a:rPr lang="en-US" sz="2000" dirty="0">
                <a:solidFill>
                  <a:srgbClr val="FF0000"/>
                </a:solidFill>
              </a:rPr>
              <a:t>code </a:t>
            </a:r>
            <a:r>
              <a:rPr lang="en-US" sz="2000" dirty="0" smtClean="0">
                <a:solidFill>
                  <a:srgbClr val="FF0000"/>
                </a:solidFill>
              </a:rPr>
              <a:t>duplication</a:t>
            </a:r>
            <a:r>
              <a:rPr lang="en-US" sz="2000" dirty="0" smtClean="0"/>
              <a:t>.</a:t>
            </a:r>
          </a:p>
          <a:p>
            <a:pPr marL="461963">
              <a:buFont typeface="Wingdings" panose="05000000000000000000" pitchFamily="2" charset="2"/>
              <a:buChar char="§"/>
            </a:pPr>
            <a:r>
              <a:rPr lang="en-US" sz="2000" dirty="0" smtClean="0"/>
              <a:t>Another </a:t>
            </a:r>
            <a:r>
              <a:rPr lang="en-US" sz="2000" dirty="0"/>
              <a:t>solution would be to write a stack that is generalized by using object as the element type</a:t>
            </a:r>
            <a:r>
              <a:rPr lang="en-US" sz="2000" dirty="0" smtClean="0"/>
              <a:t>:</a:t>
            </a:r>
          </a:p>
          <a:p>
            <a:pPr marL="233363" indent="0">
              <a:buNone/>
            </a:pPr>
            <a:endParaRPr lang="en-US" sz="2000" dirty="0"/>
          </a:p>
          <a:p>
            <a:pPr marL="233363" indent="0">
              <a:buNone/>
            </a:pPr>
            <a:endParaRPr lang="en-US" sz="2000" dirty="0" smtClean="0"/>
          </a:p>
          <a:p>
            <a:pPr marL="233363" indent="0">
              <a:buNone/>
            </a:pPr>
            <a:endParaRPr lang="en-US" sz="2000" dirty="0"/>
          </a:p>
          <a:p>
            <a:pPr marL="233363" indent="0">
              <a:buNone/>
            </a:pPr>
            <a:endParaRPr lang="en-US" sz="2000" dirty="0" smtClean="0"/>
          </a:p>
          <a:p>
            <a:pPr marL="461963">
              <a:buFont typeface="Wingdings" panose="05000000000000000000" pitchFamily="2" charset="2"/>
              <a:buChar char="§"/>
            </a:pPr>
            <a:r>
              <a:rPr lang="en-US" sz="2000" dirty="0" smtClean="0"/>
              <a:t>An </a:t>
            </a:r>
            <a:r>
              <a:rPr lang="en-US" sz="2000" dirty="0"/>
              <a:t>ObjectStack would require </a:t>
            </a:r>
            <a:r>
              <a:rPr lang="en-US" sz="2000" dirty="0">
                <a:solidFill>
                  <a:srgbClr val="FF0000"/>
                </a:solidFill>
              </a:rPr>
              <a:t>boxing</a:t>
            </a:r>
            <a:r>
              <a:rPr lang="en-US" sz="2000" dirty="0"/>
              <a:t> and </a:t>
            </a:r>
            <a:r>
              <a:rPr lang="en-US" sz="2000" dirty="0">
                <a:solidFill>
                  <a:srgbClr val="FF0000"/>
                </a:solidFill>
              </a:rPr>
              <a:t>downcasting</a:t>
            </a:r>
            <a:r>
              <a:rPr lang="en-US" sz="2000" dirty="0"/>
              <a:t> that could not be checked at </a:t>
            </a:r>
            <a:r>
              <a:rPr lang="en-US" sz="2000" dirty="0">
                <a:solidFill>
                  <a:srgbClr val="FF0000"/>
                </a:solidFill>
              </a:rPr>
              <a:t>compile time</a:t>
            </a:r>
            <a:r>
              <a:rPr lang="en-US" sz="2000" dirty="0" smtClean="0"/>
              <a:t>:</a:t>
            </a:r>
            <a:endParaRPr lang="en-US" sz="2000" dirty="0"/>
          </a:p>
        </p:txBody>
      </p:sp>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162</a:t>
            </a:fld>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287" y="3585471"/>
            <a:ext cx="5047644" cy="1421958"/>
          </a:xfrm>
          <a:prstGeom prst="rect">
            <a:avLst/>
          </a:prstGeom>
          <a:ln>
            <a:solidFill>
              <a:schemeClr val="accent1"/>
            </a:solidFill>
          </a:ln>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7287" y="5501355"/>
            <a:ext cx="4560736" cy="898060"/>
          </a:xfrm>
          <a:prstGeom prst="rect">
            <a:avLst/>
          </a:prstGeom>
          <a:ln>
            <a:solidFill>
              <a:schemeClr val="accent1"/>
            </a:solidFill>
          </a:ln>
        </p:spPr>
      </p:pic>
    </p:spTree>
    <p:extLst>
      <p:ext uri="{BB962C8B-B14F-4D97-AF65-F5344CB8AC3E}">
        <p14:creationId xmlns:p14="http://schemas.microsoft.com/office/powerpoint/2010/main" val="15374789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Generics Exist							   </a:t>
            </a:r>
            <a:r>
              <a:rPr lang="en-US" dirty="0" smtClean="0">
                <a:solidFill>
                  <a:srgbClr val="C00000"/>
                </a:solidFill>
              </a:rPr>
              <a:t>|</a:t>
            </a:r>
            <a:endParaRPr lang="en-US" dirty="0">
              <a:solidFill>
                <a:srgbClr val="C00000"/>
              </a:solidFill>
            </a:endParaRPr>
          </a:p>
        </p:txBody>
      </p:sp>
      <p:sp>
        <p:nvSpPr>
          <p:cNvPr id="3" name="Content Placeholder 3"/>
          <p:cNvSpPr>
            <a:spLocks noGrp="1"/>
          </p:cNvSpPr>
          <p:nvPr>
            <p:ph idx="1"/>
          </p:nvPr>
        </p:nvSpPr>
        <p:spPr/>
        <p:txBody>
          <a:bodyPr/>
          <a:lstStyle/>
          <a:p>
            <a:pPr lvl="1"/>
            <a:r>
              <a:rPr lang="en-US" dirty="0" smtClean="0"/>
              <a:t>What we need is both </a:t>
            </a:r>
          </a:p>
          <a:p>
            <a:pPr lvl="2"/>
            <a:r>
              <a:rPr lang="en-US" dirty="0" smtClean="0"/>
              <a:t>a </a:t>
            </a:r>
            <a:r>
              <a:rPr lang="en-US" dirty="0" smtClean="0">
                <a:solidFill>
                  <a:srgbClr val="FF0000"/>
                </a:solidFill>
              </a:rPr>
              <a:t>general implementation</a:t>
            </a:r>
            <a:r>
              <a:rPr lang="en-US" dirty="0" smtClean="0"/>
              <a:t> of a stack that works for all </a:t>
            </a:r>
            <a:r>
              <a:rPr lang="en-US" dirty="0" smtClean="0">
                <a:solidFill>
                  <a:srgbClr val="FF0000"/>
                </a:solidFill>
              </a:rPr>
              <a:t>element types</a:t>
            </a:r>
            <a:r>
              <a:rPr lang="en-US" dirty="0" smtClean="0"/>
              <a:t>, and</a:t>
            </a:r>
          </a:p>
          <a:p>
            <a:pPr lvl="2"/>
            <a:r>
              <a:rPr lang="en-US" dirty="0" smtClean="0"/>
              <a:t>a way to easily specialize that stack to a specific element type for</a:t>
            </a:r>
          </a:p>
          <a:p>
            <a:pPr lvl="3"/>
            <a:r>
              <a:rPr lang="en-US" dirty="0" smtClean="0"/>
              <a:t>increased type safety and</a:t>
            </a:r>
          </a:p>
          <a:p>
            <a:pPr lvl="3"/>
            <a:r>
              <a:rPr lang="en-US" dirty="0" smtClean="0"/>
              <a:t>reduced casting and boxing</a:t>
            </a:r>
          </a:p>
          <a:p>
            <a:pPr lvl="1"/>
            <a:r>
              <a:rPr lang="en-US" dirty="0" smtClean="0"/>
              <a:t>Generics give us precisely this, by allowing us to </a:t>
            </a:r>
            <a:r>
              <a:rPr lang="en-US" dirty="0" smtClean="0">
                <a:solidFill>
                  <a:srgbClr val="FF0000"/>
                </a:solidFill>
              </a:rPr>
              <a:t>parameterize</a:t>
            </a:r>
            <a:r>
              <a:rPr lang="en-US" dirty="0" smtClean="0"/>
              <a:t> the </a:t>
            </a:r>
            <a:r>
              <a:rPr lang="en-US" dirty="0" smtClean="0">
                <a:solidFill>
                  <a:srgbClr val="FF0000"/>
                </a:solidFill>
              </a:rPr>
              <a:t>element type</a:t>
            </a:r>
            <a:r>
              <a:rPr lang="en-US" dirty="0" smtClean="0"/>
              <a:t>.</a:t>
            </a:r>
          </a:p>
          <a:p>
            <a:pPr lvl="1"/>
            <a:r>
              <a:rPr lang="en-US" dirty="0" smtClean="0"/>
              <a:t>Stack&lt;T&gt; has the </a:t>
            </a:r>
            <a:r>
              <a:rPr lang="en-US" dirty="0" smtClean="0">
                <a:solidFill>
                  <a:srgbClr val="FF0000"/>
                </a:solidFill>
              </a:rPr>
              <a:t>benefits</a:t>
            </a:r>
            <a:r>
              <a:rPr lang="en-US" dirty="0" smtClean="0"/>
              <a:t> of both</a:t>
            </a:r>
          </a:p>
          <a:p>
            <a:pPr lvl="2"/>
            <a:r>
              <a:rPr lang="en-US" dirty="0" smtClean="0"/>
              <a:t>ObjectStack and</a:t>
            </a:r>
          </a:p>
          <a:p>
            <a:pPr lvl="2"/>
            <a:r>
              <a:rPr lang="en-US" dirty="0" smtClean="0"/>
              <a:t>IntStack</a:t>
            </a:r>
          </a:p>
          <a:p>
            <a:pPr lvl="1"/>
            <a:r>
              <a:rPr lang="en-US" dirty="0" smtClean="0"/>
              <a:t>Like ObjectStack, Stack&lt;T&gt; is </a:t>
            </a:r>
            <a:r>
              <a:rPr lang="en-US" dirty="0" smtClean="0">
                <a:solidFill>
                  <a:srgbClr val="FF0000"/>
                </a:solidFill>
              </a:rPr>
              <a:t>written once</a:t>
            </a:r>
            <a:r>
              <a:rPr lang="en-US" dirty="0" smtClean="0"/>
              <a:t> to work generally across all types.</a:t>
            </a:r>
          </a:p>
          <a:p>
            <a:pPr lvl="1"/>
            <a:r>
              <a:rPr lang="en-US" dirty="0" smtClean="0"/>
              <a:t>Like IntStack, Stack&lt;T&gt; is specialized for a particular type - the beauty is that this type is T, which we </a:t>
            </a:r>
            <a:r>
              <a:rPr lang="en-US" dirty="0" smtClean="0">
                <a:solidFill>
                  <a:srgbClr val="FF0000"/>
                </a:solidFill>
              </a:rPr>
              <a:t>substitute on the fly</a:t>
            </a:r>
            <a:r>
              <a:rPr lang="en-US" dirty="0" smtClean="0"/>
              <a:t>.</a:t>
            </a:r>
          </a:p>
          <a:p>
            <a:pPr lvl="1"/>
            <a:r>
              <a:rPr lang="en-US" dirty="0" smtClean="0"/>
              <a:t>ObjectStack is functionally equivalent to Stack&lt;object&gt;.</a:t>
            </a:r>
          </a:p>
          <a:p>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163</a:t>
            </a:fld>
            <a:endParaRPr lang="en-US" dirty="0"/>
          </a:p>
        </p:txBody>
      </p:sp>
    </p:spTree>
    <p:extLst>
      <p:ext uri="{BB962C8B-B14F-4D97-AF65-F5344CB8AC3E}">
        <p14:creationId xmlns:p14="http://schemas.microsoft.com/office/powerpoint/2010/main" val="43351875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Generic Methods</a:t>
            </a:r>
          </a:p>
        </p:txBody>
      </p:sp>
      <p:sp>
        <p:nvSpPr>
          <p:cNvPr id="3" name="Content Placeholder 2"/>
          <p:cNvSpPr>
            <a:spLocks noGrp="1"/>
          </p:cNvSpPr>
          <p:nvPr>
            <p:ph idx="1"/>
          </p:nvPr>
        </p:nvSpPr>
        <p:spPr/>
        <p:txBody>
          <a:bodyPr/>
          <a:lstStyle/>
          <a:p>
            <a:r>
              <a:rPr lang="en-US" dirty="0" smtClean="0"/>
              <a:t>A </a:t>
            </a:r>
            <a:r>
              <a:rPr lang="en-US" dirty="0">
                <a:solidFill>
                  <a:srgbClr val="FF0000"/>
                </a:solidFill>
              </a:rPr>
              <a:t>generic method</a:t>
            </a:r>
            <a:r>
              <a:rPr lang="en-US" dirty="0"/>
              <a:t> declares type parameters within the </a:t>
            </a:r>
            <a:r>
              <a:rPr lang="en-US" dirty="0">
                <a:solidFill>
                  <a:srgbClr val="FF0000"/>
                </a:solidFill>
              </a:rPr>
              <a:t>signature</a:t>
            </a:r>
            <a:r>
              <a:rPr lang="en-US" dirty="0"/>
              <a:t> of a </a:t>
            </a:r>
            <a:r>
              <a:rPr lang="en-US" dirty="0" smtClean="0"/>
              <a:t>method.</a:t>
            </a:r>
          </a:p>
          <a:p>
            <a:pPr lvl="1"/>
            <a:r>
              <a:rPr lang="en-US" dirty="0" smtClean="0"/>
              <a:t>With </a:t>
            </a:r>
            <a:r>
              <a:rPr lang="en-US" dirty="0"/>
              <a:t>generic methods, many </a:t>
            </a:r>
            <a:r>
              <a:rPr lang="en-US" dirty="0">
                <a:solidFill>
                  <a:srgbClr val="FF0000"/>
                </a:solidFill>
              </a:rPr>
              <a:t>fundamental algorithms</a:t>
            </a:r>
            <a:r>
              <a:rPr lang="en-US" dirty="0"/>
              <a:t> can be implemented in a </a:t>
            </a:r>
            <a:r>
              <a:rPr lang="en-US" dirty="0">
                <a:solidFill>
                  <a:srgbClr val="FF0000"/>
                </a:solidFill>
              </a:rPr>
              <a:t>general-purpose</a:t>
            </a:r>
            <a:r>
              <a:rPr lang="en-US" dirty="0"/>
              <a:t> way only. </a:t>
            </a:r>
            <a:endParaRPr lang="en-US" dirty="0" smtClean="0"/>
          </a:p>
          <a:p>
            <a:pPr lvl="1"/>
            <a:r>
              <a:rPr lang="en-US" dirty="0" smtClean="0"/>
              <a:t>Here </a:t>
            </a:r>
            <a:r>
              <a:rPr lang="en-US" dirty="0"/>
              <a:t>is a generic method that swaps the contents of two variables of any type T:</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smtClean="0"/>
          </a:p>
          <a:p>
            <a:pPr marL="233363" lvl="1" indent="0">
              <a:buNone/>
            </a:pPr>
            <a:endParaRPr lang="en-US" dirty="0" smtClean="0"/>
          </a:p>
          <a:p>
            <a:pPr lvl="1"/>
            <a:r>
              <a:rPr lang="en-US" dirty="0"/>
              <a:t>Swap&lt;T&gt; can be used as follows:</a:t>
            </a:r>
          </a:p>
          <a:p>
            <a:pPr marL="233363" lvl="1" indent="0">
              <a:buNone/>
            </a:pPr>
            <a:endParaRPr lang="en-US" dirty="0" smtClean="0"/>
          </a:p>
          <a:p>
            <a:pPr marL="233363" lvl="1" indent="0">
              <a:buNone/>
            </a:pPr>
            <a:endParaRPr lang="en-US" dirty="0"/>
          </a:p>
          <a:p>
            <a:pPr marL="233363" lvl="1" indent="0">
              <a:buNone/>
            </a:pPr>
            <a:endParaRPr lang="en-US" dirty="0"/>
          </a:p>
          <a:p>
            <a:pPr lvl="1"/>
            <a:r>
              <a:rPr lang="en-US" dirty="0"/>
              <a:t>Generally, there is no need to supply type arguments to a generic method, because the compiler can </a:t>
            </a:r>
            <a:r>
              <a:rPr lang="en-US" dirty="0">
                <a:solidFill>
                  <a:srgbClr val="FF0000"/>
                </a:solidFill>
              </a:rPr>
              <a:t>implicitly infer</a:t>
            </a:r>
            <a:r>
              <a:rPr lang="en-US" dirty="0"/>
              <a:t> the </a:t>
            </a:r>
            <a:r>
              <a:rPr lang="en-US" dirty="0" smtClean="0"/>
              <a:t>type.</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164</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8934" y="2438023"/>
            <a:ext cx="3704695" cy="1408828"/>
          </a:xfrm>
          <a:prstGeom prst="rect">
            <a:avLst/>
          </a:prstGeom>
          <a:ln>
            <a:solidFill>
              <a:schemeClr val="accent1"/>
            </a:solidFill>
          </a:ln>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8934" y="4415897"/>
            <a:ext cx="2209799" cy="786258"/>
          </a:xfrm>
          <a:prstGeom prst="rect">
            <a:avLst/>
          </a:prstGeom>
          <a:ln>
            <a:solidFill>
              <a:schemeClr val="accent1"/>
            </a:solidFill>
          </a:ln>
        </p:spPr>
      </p:pic>
    </p:spTree>
    <p:extLst>
      <p:ext uri="{BB962C8B-B14F-4D97-AF65-F5344CB8AC3E}">
        <p14:creationId xmlns:p14="http://schemas.microsoft.com/office/powerpoint/2010/main" val="49959549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Generic Methods								   </a:t>
            </a:r>
            <a:r>
              <a:rPr lang="en-US"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If there is ambiguity, generic methods can be called with the type arguments as follows:</a:t>
            </a:r>
          </a:p>
          <a:p>
            <a:pPr marL="233363" lvl="1" indent="0">
              <a:buNone/>
            </a:pPr>
            <a:endParaRPr lang="en-US" dirty="0" smtClean="0"/>
          </a:p>
          <a:p>
            <a:pPr marL="233363" lvl="1" indent="0">
              <a:buNone/>
            </a:pPr>
            <a:endParaRPr lang="en-US" dirty="0" smtClean="0"/>
          </a:p>
          <a:p>
            <a:pPr lvl="1"/>
            <a:r>
              <a:rPr lang="en-US" dirty="0" smtClean="0"/>
              <a:t>Within a </a:t>
            </a:r>
            <a:r>
              <a:rPr lang="en-US" dirty="0" smtClean="0">
                <a:solidFill>
                  <a:srgbClr val="FF0000"/>
                </a:solidFill>
              </a:rPr>
              <a:t>generic type</a:t>
            </a:r>
            <a:r>
              <a:rPr lang="en-US" dirty="0" smtClean="0"/>
              <a:t>, a method is </a:t>
            </a:r>
            <a:r>
              <a:rPr lang="en-US" dirty="0" smtClean="0">
                <a:solidFill>
                  <a:srgbClr val="FF0000"/>
                </a:solidFill>
              </a:rPr>
              <a:t>not classed</a:t>
            </a:r>
            <a:r>
              <a:rPr lang="en-US" dirty="0" smtClean="0"/>
              <a:t> as </a:t>
            </a:r>
            <a:r>
              <a:rPr lang="en-US" dirty="0" smtClean="0">
                <a:solidFill>
                  <a:srgbClr val="FF0000"/>
                </a:solidFill>
              </a:rPr>
              <a:t>generic</a:t>
            </a:r>
            <a:r>
              <a:rPr lang="en-US" dirty="0" smtClean="0"/>
              <a:t> unless it introduces </a:t>
            </a:r>
            <a:r>
              <a:rPr lang="en-US" dirty="0" smtClean="0">
                <a:solidFill>
                  <a:srgbClr val="FF0000"/>
                </a:solidFill>
              </a:rPr>
              <a:t>type parameters</a:t>
            </a:r>
            <a:r>
              <a:rPr lang="en-US" dirty="0" smtClean="0"/>
              <a:t> (with the angle bracket syntax).</a:t>
            </a:r>
          </a:p>
          <a:p>
            <a:pPr lvl="1"/>
            <a:r>
              <a:rPr lang="en-US" dirty="0" smtClean="0"/>
              <a:t>The Pop method in our generic stack merely uses the type’s existing type parameter, T, and is </a:t>
            </a:r>
            <a:r>
              <a:rPr lang="en-US" dirty="0" smtClean="0">
                <a:solidFill>
                  <a:srgbClr val="FF0000"/>
                </a:solidFill>
              </a:rPr>
              <a:t>not classed</a:t>
            </a:r>
            <a:r>
              <a:rPr lang="en-US" dirty="0" smtClean="0"/>
              <a:t> as a </a:t>
            </a:r>
            <a:r>
              <a:rPr lang="en-US" dirty="0" smtClean="0">
                <a:solidFill>
                  <a:srgbClr val="FF0000"/>
                </a:solidFill>
              </a:rPr>
              <a:t>generic method</a:t>
            </a:r>
            <a:r>
              <a:rPr lang="en-US" dirty="0" smtClean="0"/>
              <a:t>.</a:t>
            </a:r>
          </a:p>
          <a:p>
            <a:pPr lvl="1"/>
            <a:r>
              <a:rPr lang="en-US" dirty="0" smtClean="0">
                <a:solidFill>
                  <a:srgbClr val="FF0000"/>
                </a:solidFill>
              </a:rPr>
              <a:t>Methods</a:t>
            </a:r>
            <a:r>
              <a:rPr lang="en-US" dirty="0" smtClean="0"/>
              <a:t> and </a:t>
            </a:r>
            <a:r>
              <a:rPr lang="en-US" dirty="0" smtClean="0">
                <a:solidFill>
                  <a:srgbClr val="FF0000"/>
                </a:solidFill>
              </a:rPr>
              <a:t>types</a:t>
            </a:r>
            <a:r>
              <a:rPr lang="en-US" dirty="0" smtClean="0"/>
              <a:t> are the </a:t>
            </a:r>
            <a:r>
              <a:rPr lang="en-US" dirty="0" smtClean="0">
                <a:solidFill>
                  <a:srgbClr val="FF0000"/>
                </a:solidFill>
              </a:rPr>
              <a:t>only constructs</a:t>
            </a:r>
            <a:r>
              <a:rPr lang="en-US" dirty="0" smtClean="0"/>
              <a:t> that can </a:t>
            </a:r>
            <a:r>
              <a:rPr lang="en-US" dirty="0" smtClean="0">
                <a:solidFill>
                  <a:srgbClr val="0070C0"/>
                </a:solidFill>
              </a:rPr>
              <a:t>introduce</a:t>
            </a:r>
            <a:r>
              <a:rPr lang="en-US" dirty="0" smtClean="0"/>
              <a:t> </a:t>
            </a:r>
            <a:r>
              <a:rPr lang="en-US" dirty="0" smtClean="0">
                <a:solidFill>
                  <a:srgbClr val="FF0000"/>
                </a:solidFill>
              </a:rPr>
              <a:t>type parameters</a:t>
            </a:r>
            <a:r>
              <a:rPr lang="en-US" dirty="0" smtClean="0"/>
              <a:t>.</a:t>
            </a:r>
          </a:p>
          <a:p>
            <a:pPr lvl="2"/>
            <a:r>
              <a:rPr lang="en-US" dirty="0" smtClean="0"/>
              <a:t>Properties</a:t>
            </a:r>
            <a:endParaRPr lang="en-US" dirty="0"/>
          </a:p>
          <a:p>
            <a:pPr lvl="2"/>
            <a:r>
              <a:rPr lang="en-US" dirty="0" smtClean="0"/>
              <a:t>Indexers</a:t>
            </a:r>
          </a:p>
          <a:p>
            <a:pPr lvl="2"/>
            <a:r>
              <a:rPr lang="en-US" dirty="0" smtClean="0"/>
              <a:t>Events</a:t>
            </a:r>
          </a:p>
          <a:p>
            <a:pPr lvl="2"/>
            <a:r>
              <a:rPr lang="en-US" dirty="0" smtClean="0"/>
              <a:t>Fields</a:t>
            </a:r>
          </a:p>
          <a:p>
            <a:pPr lvl="2"/>
            <a:r>
              <a:rPr lang="en-US" dirty="0" smtClean="0"/>
              <a:t>Constructors</a:t>
            </a:r>
          </a:p>
          <a:p>
            <a:pPr lvl="2"/>
            <a:r>
              <a:rPr lang="en-US" dirty="0" smtClean="0"/>
              <a:t>operators, and so on</a:t>
            </a:r>
          </a:p>
          <a:p>
            <a:pPr marL="460375" lvl="2" indent="0">
              <a:buNone/>
            </a:pPr>
            <a:r>
              <a:rPr lang="en-US" dirty="0" smtClean="0">
                <a:solidFill>
                  <a:srgbClr val="FF0000"/>
                </a:solidFill>
              </a:rPr>
              <a:t>cannot</a:t>
            </a:r>
            <a:r>
              <a:rPr lang="en-US" dirty="0" smtClean="0"/>
              <a:t> declare </a:t>
            </a:r>
            <a:r>
              <a:rPr lang="en-US" dirty="0" smtClean="0">
                <a:solidFill>
                  <a:srgbClr val="FF0000"/>
                </a:solidFill>
              </a:rPr>
              <a:t>type parameters</a:t>
            </a:r>
            <a:r>
              <a:rPr lang="en-US" dirty="0" smtClean="0"/>
              <a:t>, although they can </a:t>
            </a:r>
            <a:r>
              <a:rPr lang="en-US" dirty="0" smtClean="0">
                <a:solidFill>
                  <a:srgbClr val="FF0000"/>
                </a:solidFill>
              </a:rPr>
              <a:t>partake</a:t>
            </a:r>
            <a:r>
              <a:rPr lang="en-US" dirty="0" smtClean="0"/>
              <a:t> in any </a:t>
            </a:r>
            <a:r>
              <a:rPr lang="en-US" dirty="0" smtClean="0">
                <a:solidFill>
                  <a:srgbClr val="FF0000"/>
                </a:solidFill>
              </a:rPr>
              <a:t>type parameters</a:t>
            </a:r>
            <a:r>
              <a:rPr lang="en-US" dirty="0" smtClean="0"/>
              <a:t> already declared by their enclosing type.</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165</a:t>
            </a:fld>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5416" y="1772562"/>
            <a:ext cx="3080809" cy="332063"/>
          </a:xfrm>
          <a:prstGeom prst="rect">
            <a:avLst/>
          </a:prstGeom>
          <a:ln>
            <a:solidFill>
              <a:schemeClr val="accent1"/>
            </a:solidFill>
          </a:ln>
        </p:spPr>
      </p:pic>
    </p:spTree>
    <p:extLst>
      <p:ext uri="{BB962C8B-B14F-4D97-AF65-F5344CB8AC3E}">
        <p14:creationId xmlns:p14="http://schemas.microsoft.com/office/powerpoint/2010/main" val="20372588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Generic Methods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In our generic stack example, for instance, we could write an </a:t>
            </a:r>
            <a:r>
              <a:rPr lang="en-US" dirty="0" smtClean="0">
                <a:solidFill>
                  <a:srgbClr val="FF0000"/>
                </a:solidFill>
              </a:rPr>
              <a:t>indexer</a:t>
            </a:r>
            <a:r>
              <a:rPr lang="en-US" dirty="0" smtClean="0"/>
              <a:t> that returns a generic item:</a:t>
            </a:r>
          </a:p>
          <a:p>
            <a:pPr marL="233363" lvl="1" indent="0">
              <a:buNone/>
            </a:pPr>
            <a:endParaRPr lang="en-US" dirty="0" smtClean="0"/>
          </a:p>
          <a:p>
            <a:pPr marL="233363" lvl="1" indent="0">
              <a:buNone/>
            </a:pPr>
            <a:endParaRPr lang="en-US" dirty="0" smtClean="0"/>
          </a:p>
          <a:p>
            <a:pPr marL="233363" lvl="1" indent="0">
              <a:buNone/>
            </a:pPr>
            <a:endParaRPr lang="en-US" dirty="0"/>
          </a:p>
          <a:p>
            <a:pPr lvl="1"/>
            <a:r>
              <a:rPr lang="en-US" dirty="0" smtClean="0"/>
              <a:t>Similarly, </a:t>
            </a:r>
            <a:r>
              <a:rPr lang="en-US" dirty="0" smtClean="0">
                <a:solidFill>
                  <a:srgbClr val="FF0000"/>
                </a:solidFill>
              </a:rPr>
              <a:t>constructors</a:t>
            </a:r>
            <a:r>
              <a:rPr lang="en-US" dirty="0" smtClean="0"/>
              <a:t> can </a:t>
            </a:r>
            <a:r>
              <a:rPr lang="en-US" dirty="0" smtClean="0">
                <a:solidFill>
                  <a:srgbClr val="FF0000"/>
                </a:solidFill>
              </a:rPr>
              <a:t>partake</a:t>
            </a:r>
            <a:r>
              <a:rPr lang="en-US" dirty="0" smtClean="0"/>
              <a:t> in existing type parameters, but </a:t>
            </a:r>
            <a:r>
              <a:rPr lang="en-US" dirty="0" smtClean="0">
                <a:solidFill>
                  <a:srgbClr val="FF0000"/>
                </a:solidFill>
              </a:rPr>
              <a:t>not introduce</a:t>
            </a:r>
            <a:r>
              <a:rPr lang="en-US" dirty="0" smtClean="0"/>
              <a:t> them:</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166</a:t>
            </a:fld>
            <a:endParaRPr lang="en-US" dirty="0"/>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8349" y="1881187"/>
            <a:ext cx="4997451" cy="338655"/>
          </a:xfrm>
          <a:prstGeom prst="rect">
            <a:avLst/>
          </a:prstGeom>
          <a:ln>
            <a:solidFill>
              <a:schemeClr val="accent1"/>
            </a:solidFill>
          </a:ln>
        </p:spPr>
      </p:pic>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8349" y="3154801"/>
            <a:ext cx="4142317" cy="320755"/>
          </a:xfrm>
          <a:prstGeom prst="rect">
            <a:avLst/>
          </a:prstGeom>
          <a:ln>
            <a:solidFill>
              <a:schemeClr val="accent1"/>
            </a:solidFill>
          </a:ln>
        </p:spPr>
      </p:pic>
    </p:spTree>
    <p:extLst>
      <p:ext uri="{BB962C8B-B14F-4D97-AF65-F5344CB8AC3E}">
        <p14:creationId xmlns:p14="http://schemas.microsoft.com/office/powerpoint/2010/main" val="37553932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Declaring Type </a:t>
            </a:r>
            <a:r>
              <a:rPr lang="en-US" dirty="0"/>
              <a:t>parameters</a:t>
            </a:r>
          </a:p>
        </p:txBody>
      </p:sp>
      <p:sp>
        <p:nvSpPr>
          <p:cNvPr id="3" name="Content Placeholder 2"/>
          <p:cNvSpPr>
            <a:spLocks noGrp="1"/>
          </p:cNvSpPr>
          <p:nvPr>
            <p:ph idx="1"/>
          </p:nvPr>
        </p:nvSpPr>
        <p:spPr/>
        <p:txBody>
          <a:bodyPr/>
          <a:lstStyle/>
          <a:p>
            <a:r>
              <a:rPr lang="en-US" dirty="0" smtClean="0"/>
              <a:t>Type parameters can </a:t>
            </a:r>
            <a:r>
              <a:rPr lang="en-US" dirty="0"/>
              <a:t>be introduced in the </a:t>
            </a:r>
            <a:r>
              <a:rPr lang="en-US" dirty="0">
                <a:solidFill>
                  <a:srgbClr val="FF0000"/>
                </a:solidFill>
              </a:rPr>
              <a:t>declaration</a:t>
            </a:r>
            <a:r>
              <a:rPr lang="en-US" dirty="0"/>
              <a:t> </a:t>
            </a:r>
            <a:r>
              <a:rPr lang="en-US" dirty="0" smtClean="0"/>
              <a:t>of</a:t>
            </a:r>
          </a:p>
          <a:p>
            <a:pPr lvl="2"/>
            <a:r>
              <a:rPr lang="en-US" dirty="0" smtClean="0"/>
              <a:t>Classes</a:t>
            </a:r>
          </a:p>
          <a:p>
            <a:pPr lvl="2"/>
            <a:r>
              <a:rPr lang="en-US" dirty="0" smtClean="0"/>
              <a:t>Structs</a:t>
            </a:r>
          </a:p>
          <a:p>
            <a:pPr lvl="2"/>
            <a:r>
              <a:rPr lang="en-US" dirty="0" smtClean="0"/>
              <a:t>Interfaces</a:t>
            </a:r>
          </a:p>
          <a:p>
            <a:pPr lvl="2"/>
            <a:r>
              <a:rPr lang="en-US" dirty="0" smtClean="0"/>
              <a:t>delegates </a:t>
            </a:r>
            <a:r>
              <a:rPr lang="en-US" dirty="0"/>
              <a:t>(covered in Chapter 4), </a:t>
            </a:r>
            <a:r>
              <a:rPr lang="en-US" dirty="0" smtClean="0"/>
              <a:t>and</a:t>
            </a:r>
          </a:p>
          <a:p>
            <a:pPr lvl="2"/>
            <a:r>
              <a:rPr lang="en-US" dirty="0" smtClean="0"/>
              <a:t>Methods</a:t>
            </a:r>
          </a:p>
          <a:p>
            <a:pPr lvl="1"/>
            <a:r>
              <a:rPr lang="en-US" dirty="0" smtClean="0"/>
              <a:t>Other </a:t>
            </a:r>
            <a:r>
              <a:rPr lang="en-US" dirty="0"/>
              <a:t>constructs, such as </a:t>
            </a:r>
            <a:r>
              <a:rPr lang="en-US" dirty="0" smtClean="0">
                <a:solidFill>
                  <a:srgbClr val="FF0000"/>
                </a:solidFill>
              </a:rPr>
              <a:t>properties</a:t>
            </a:r>
            <a:r>
              <a:rPr lang="en-US" dirty="0"/>
              <a:t>, </a:t>
            </a:r>
            <a:r>
              <a:rPr lang="en-US" dirty="0">
                <a:solidFill>
                  <a:srgbClr val="0070C0"/>
                </a:solidFill>
              </a:rPr>
              <a:t>cannot introduce</a:t>
            </a:r>
            <a:r>
              <a:rPr lang="en-US" dirty="0"/>
              <a:t> a type parameter, but can </a:t>
            </a:r>
            <a:r>
              <a:rPr lang="en-US" dirty="0" smtClean="0">
                <a:solidFill>
                  <a:srgbClr val="FF0000"/>
                </a:solidFill>
              </a:rPr>
              <a:t>use one</a:t>
            </a:r>
            <a:r>
              <a:rPr lang="en-US" dirty="0" smtClean="0"/>
              <a:t>.</a:t>
            </a:r>
          </a:p>
          <a:p>
            <a:pPr lvl="1"/>
            <a:r>
              <a:rPr lang="en-US" dirty="0" smtClean="0"/>
              <a:t>For </a:t>
            </a:r>
            <a:r>
              <a:rPr lang="en-US" dirty="0"/>
              <a:t>example, the property Value uses T:</a:t>
            </a:r>
          </a:p>
          <a:p>
            <a:pPr marL="0" indent="0">
              <a:buNone/>
            </a:pPr>
            <a:endParaRPr lang="en-US" dirty="0" smtClean="0"/>
          </a:p>
          <a:p>
            <a:pPr marL="0" indent="0">
              <a:buNone/>
            </a:pPr>
            <a:endParaRPr lang="en-US" dirty="0"/>
          </a:p>
          <a:p>
            <a:pPr marL="0" indent="0">
              <a:buNone/>
            </a:pPr>
            <a:endParaRPr lang="en-US" dirty="0" smtClean="0"/>
          </a:p>
          <a:p>
            <a:pPr lvl="1"/>
            <a:r>
              <a:rPr lang="en-US" dirty="0"/>
              <a:t>A generic type or method can have multiple </a:t>
            </a:r>
            <a:r>
              <a:rPr lang="en-US" dirty="0" smtClean="0"/>
              <a:t>parameters.</a:t>
            </a:r>
          </a:p>
          <a:p>
            <a:pPr lvl="1"/>
            <a:r>
              <a:rPr lang="en-US" dirty="0" smtClean="0"/>
              <a:t>For </a:t>
            </a:r>
            <a:r>
              <a:rPr lang="en-US" dirty="0"/>
              <a:t>example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167</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0425" y="4034281"/>
            <a:ext cx="2743200" cy="1014497"/>
          </a:xfrm>
          <a:prstGeom prst="rect">
            <a:avLst/>
          </a:prstGeom>
          <a:solidFill>
            <a:schemeClr val="accent2"/>
          </a:solidFill>
          <a:ln>
            <a:solidFill>
              <a:schemeClr val="accent1"/>
            </a:solidFill>
          </a:ln>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0425" y="5935764"/>
            <a:ext cx="4253442" cy="360461"/>
          </a:xfrm>
          <a:prstGeom prst="rect">
            <a:avLst/>
          </a:prstGeom>
          <a:ln>
            <a:solidFill>
              <a:schemeClr val="accent1"/>
            </a:solidFill>
          </a:ln>
        </p:spPr>
      </p:pic>
    </p:spTree>
    <p:extLst>
      <p:ext uri="{BB962C8B-B14F-4D97-AF65-F5344CB8AC3E}">
        <p14:creationId xmlns:p14="http://schemas.microsoft.com/office/powerpoint/2010/main" val="19051463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Declaring Type parameters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t>To instantiate:</a:t>
            </a:r>
          </a:p>
          <a:p>
            <a:pPr marL="233363" lvl="1" indent="0">
              <a:buNone/>
            </a:pPr>
            <a:endParaRPr lang="en-US" dirty="0" smtClean="0"/>
          </a:p>
          <a:p>
            <a:pPr marL="233363" lvl="1" indent="0">
              <a:buNone/>
            </a:pPr>
            <a:endParaRPr lang="en-US" dirty="0"/>
          </a:p>
          <a:p>
            <a:pPr lvl="1"/>
            <a:r>
              <a:rPr lang="en-US" dirty="0"/>
              <a:t>Or</a:t>
            </a:r>
            <a:r>
              <a:rPr lang="en-US" dirty="0" smtClean="0"/>
              <a:t>:</a:t>
            </a:r>
          </a:p>
          <a:p>
            <a:pPr marL="233363" lvl="1" indent="0">
              <a:buNone/>
            </a:pPr>
            <a:endParaRPr lang="en-US" dirty="0" smtClean="0"/>
          </a:p>
          <a:p>
            <a:pPr marL="233363" lvl="1" indent="0">
              <a:buNone/>
            </a:pPr>
            <a:endParaRPr lang="en-US" dirty="0"/>
          </a:p>
          <a:p>
            <a:pPr lvl="1"/>
            <a:r>
              <a:rPr lang="en-US" dirty="0" smtClean="0"/>
              <a:t>Generic </a:t>
            </a:r>
            <a:r>
              <a:rPr lang="en-US" dirty="0"/>
              <a:t>type names and method names can be </a:t>
            </a:r>
            <a:r>
              <a:rPr lang="en-US" dirty="0">
                <a:solidFill>
                  <a:srgbClr val="FF0000"/>
                </a:solidFill>
              </a:rPr>
              <a:t>overloaded</a:t>
            </a:r>
            <a:r>
              <a:rPr lang="en-US" dirty="0"/>
              <a:t> as long as the number of type parameters is </a:t>
            </a:r>
            <a:r>
              <a:rPr lang="en-US" dirty="0" smtClean="0"/>
              <a:t>different.</a:t>
            </a:r>
          </a:p>
          <a:p>
            <a:pPr lvl="1"/>
            <a:r>
              <a:rPr lang="en-US" dirty="0" smtClean="0"/>
              <a:t>For </a:t>
            </a:r>
            <a:r>
              <a:rPr lang="en-US" dirty="0"/>
              <a:t>example, the following three type names do not conflict</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168</a:t>
            </a:fld>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7822" y="1733022"/>
            <a:ext cx="7148512" cy="265438"/>
          </a:xfrm>
          <a:prstGeom prst="rect">
            <a:avLst/>
          </a:prstGeom>
          <a:ln>
            <a:solidFill>
              <a:schemeClr val="accent1"/>
            </a:solidFill>
          </a:ln>
        </p:spPr>
      </p:pic>
      <p:pic>
        <p:nvPicPr>
          <p:cNvPr id="9" name="Picture 8"/>
          <p:cNvPicPr>
            <a:picLocks noChangeAspect="1"/>
          </p:cNvPicPr>
          <p:nvPr/>
        </p:nvPicPr>
        <p:blipFill>
          <a:blip r:embed="rId3"/>
          <a:stretch>
            <a:fillRect/>
          </a:stretch>
        </p:blipFill>
        <p:spPr>
          <a:xfrm>
            <a:off x="767822" y="2769658"/>
            <a:ext cx="5124450" cy="285750"/>
          </a:xfrm>
          <a:prstGeom prst="rect">
            <a:avLst/>
          </a:prstGeom>
          <a:ln>
            <a:solidFill>
              <a:schemeClr val="accent1"/>
            </a:solidFill>
          </a:ln>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7822" y="4429491"/>
            <a:ext cx="2153178" cy="899429"/>
          </a:xfrm>
          <a:prstGeom prst="rect">
            <a:avLst/>
          </a:prstGeom>
          <a:ln>
            <a:solidFill>
              <a:schemeClr val="accent1"/>
            </a:solidFill>
          </a:ln>
        </p:spPr>
      </p:pic>
    </p:spTree>
    <p:extLst>
      <p:ext uri="{BB962C8B-B14F-4D97-AF65-F5344CB8AC3E}">
        <p14:creationId xmlns:p14="http://schemas.microsoft.com/office/powerpoint/2010/main" val="88587938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NOTE</a:t>
            </a:r>
            <a:endParaRPr lang="en-US" dirty="0"/>
          </a:p>
        </p:txBody>
      </p:sp>
      <p:sp>
        <p:nvSpPr>
          <p:cNvPr id="7" name="Content Placeholder 6"/>
          <p:cNvSpPr>
            <a:spLocks noGrp="1"/>
          </p:cNvSpPr>
          <p:nvPr>
            <p:ph idx="1"/>
          </p:nvPr>
        </p:nvSpPr>
        <p:spPr/>
        <p:txBody>
          <a:bodyPr/>
          <a:lstStyle/>
          <a:p>
            <a:r>
              <a:rPr lang="en-US" dirty="0"/>
              <a:t>By convention, generic types and methods with a </a:t>
            </a:r>
            <a:r>
              <a:rPr lang="en-US" dirty="0">
                <a:solidFill>
                  <a:srgbClr val="FF0000"/>
                </a:solidFill>
              </a:rPr>
              <a:t>single type parameter</a:t>
            </a:r>
            <a:r>
              <a:rPr lang="en-US" dirty="0"/>
              <a:t> typically name their </a:t>
            </a:r>
            <a:r>
              <a:rPr lang="en-US" dirty="0">
                <a:solidFill>
                  <a:srgbClr val="0070C0"/>
                </a:solidFill>
              </a:rPr>
              <a:t>parameter</a:t>
            </a:r>
            <a:r>
              <a:rPr lang="en-US" dirty="0"/>
              <a:t> </a:t>
            </a:r>
            <a:r>
              <a:rPr lang="en-US" dirty="0">
                <a:solidFill>
                  <a:srgbClr val="FF0000"/>
                </a:solidFill>
              </a:rPr>
              <a:t>T</a:t>
            </a:r>
            <a:r>
              <a:rPr lang="en-US" dirty="0"/>
              <a:t>, as long as the intent of the parameter is </a:t>
            </a:r>
            <a:r>
              <a:rPr lang="en-US" dirty="0" smtClean="0"/>
              <a:t>clear.</a:t>
            </a:r>
          </a:p>
          <a:p>
            <a:pPr lvl="1"/>
            <a:r>
              <a:rPr lang="en-US" dirty="0" smtClean="0"/>
              <a:t>When </a:t>
            </a:r>
            <a:r>
              <a:rPr lang="en-US" dirty="0"/>
              <a:t>using multiple type parameters, each </a:t>
            </a:r>
            <a:r>
              <a:rPr lang="en-US" dirty="0">
                <a:solidFill>
                  <a:srgbClr val="FF0000"/>
                </a:solidFill>
              </a:rPr>
              <a:t>parameter</a:t>
            </a:r>
            <a:r>
              <a:rPr lang="en-US" dirty="0"/>
              <a:t> is </a:t>
            </a:r>
            <a:r>
              <a:rPr lang="en-US" dirty="0">
                <a:solidFill>
                  <a:srgbClr val="0070C0"/>
                </a:solidFill>
              </a:rPr>
              <a:t>prefixed</a:t>
            </a:r>
            <a:r>
              <a:rPr lang="en-US" dirty="0"/>
              <a:t> with </a:t>
            </a:r>
            <a:r>
              <a:rPr lang="en-US" dirty="0">
                <a:solidFill>
                  <a:srgbClr val="FF0000"/>
                </a:solidFill>
              </a:rPr>
              <a:t>T</a:t>
            </a:r>
            <a:r>
              <a:rPr lang="en-US" dirty="0"/>
              <a:t>, but has a more </a:t>
            </a:r>
            <a:r>
              <a:rPr lang="en-US" dirty="0">
                <a:solidFill>
                  <a:srgbClr val="FF0000"/>
                </a:solidFill>
              </a:rPr>
              <a:t>descriptive name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169</a:t>
            </a:fld>
            <a:endParaRPr lang="en-US" dirty="0"/>
          </a:p>
        </p:txBody>
      </p:sp>
    </p:spTree>
    <p:extLst>
      <p:ext uri="{BB962C8B-B14F-4D97-AF65-F5344CB8AC3E}">
        <p14:creationId xmlns:p14="http://schemas.microsoft.com/office/powerpoint/2010/main" val="4173016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Other Frameworks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687388" indent="-225425">
              <a:buFont typeface="Wingdings" panose="05000000000000000000" pitchFamily="2" charset="2"/>
              <a:buChar char="ü"/>
            </a:pPr>
            <a:r>
              <a:rPr lang="en-US" sz="2000" dirty="0" smtClean="0">
                <a:solidFill>
                  <a:srgbClr val="0070C0"/>
                </a:solidFill>
              </a:rPr>
              <a:t>Xamarin</a:t>
            </a:r>
            <a:r>
              <a:rPr lang="en-US" sz="2000" dirty="0" smtClean="0"/>
              <a:t> For writing mobile apps that target iOS, Android, and Windows Mobile. The Xamarin company was purchased by Microsoft in 2016.</a:t>
            </a: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a:t>
            </a:fld>
            <a:endParaRPr lang="en-US" dirty="0"/>
          </a:p>
        </p:txBody>
      </p:sp>
    </p:spTree>
    <p:extLst>
      <p:ext uri="{BB962C8B-B14F-4D97-AF65-F5344CB8AC3E}">
        <p14:creationId xmlns:p14="http://schemas.microsoft.com/office/powerpoint/2010/main" val="56189748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typeof and Unbound Generic Types</a:t>
            </a:r>
          </a:p>
        </p:txBody>
      </p:sp>
      <p:sp>
        <p:nvSpPr>
          <p:cNvPr id="3" name="Content Placeholder 2"/>
          <p:cNvSpPr>
            <a:spLocks noGrp="1"/>
          </p:cNvSpPr>
          <p:nvPr>
            <p:ph idx="1"/>
          </p:nvPr>
        </p:nvSpPr>
        <p:spPr/>
        <p:txBody>
          <a:bodyPr/>
          <a:lstStyle/>
          <a:p>
            <a:r>
              <a:rPr lang="en-US" dirty="0" smtClean="0">
                <a:solidFill>
                  <a:srgbClr val="FF0000"/>
                </a:solidFill>
              </a:rPr>
              <a:t>Open </a:t>
            </a:r>
            <a:r>
              <a:rPr lang="en-US" dirty="0">
                <a:solidFill>
                  <a:srgbClr val="FF0000"/>
                </a:solidFill>
              </a:rPr>
              <a:t>generic types</a:t>
            </a:r>
            <a:r>
              <a:rPr lang="en-US" dirty="0"/>
              <a:t> </a:t>
            </a:r>
            <a:r>
              <a:rPr lang="en-US" dirty="0">
                <a:solidFill>
                  <a:srgbClr val="0070C0"/>
                </a:solidFill>
              </a:rPr>
              <a:t>do not</a:t>
            </a:r>
            <a:r>
              <a:rPr lang="en-US" dirty="0">
                <a:solidFill>
                  <a:srgbClr val="FF0000"/>
                </a:solidFill>
              </a:rPr>
              <a:t> exist</a:t>
            </a:r>
            <a:r>
              <a:rPr lang="en-US" dirty="0"/>
              <a:t> at </a:t>
            </a:r>
            <a:r>
              <a:rPr lang="en-US" dirty="0" smtClean="0">
                <a:solidFill>
                  <a:srgbClr val="FF0000"/>
                </a:solidFill>
              </a:rPr>
              <a:t>runtime</a:t>
            </a:r>
            <a:r>
              <a:rPr lang="en-US" dirty="0" smtClean="0"/>
              <a:t>:</a:t>
            </a:r>
          </a:p>
          <a:p>
            <a:pPr lvl="2"/>
            <a:r>
              <a:rPr lang="en-US" dirty="0" smtClean="0"/>
              <a:t>open </a:t>
            </a:r>
            <a:r>
              <a:rPr lang="en-US" dirty="0"/>
              <a:t>generic types are </a:t>
            </a:r>
            <a:r>
              <a:rPr lang="en-US" dirty="0">
                <a:solidFill>
                  <a:srgbClr val="FF0000"/>
                </a:solidFill>
              </a:rPr>
              <a:t>closed</a:t>
            </a:r>
            <a:r>
              <a:rPr lang="en-US" dirty="0"/>
              <a:t> as part of </a:t>
            </a:r>
            <a:r>
              <a:rPr lang="en-US" dirty="0" smtClean="0">
                <a:solidFill>
                  <a:srgbClr val="FF0000"/>
                </a:solidFill>
              </a:rPr>
              <a:t>compilation</a:t>
            </a:r>
            <a:r>
              <a:rPr lang="en-US" dirty="0" smtClean="0"/>
              <a:t>.</a:t>
            </a:r>
          </a:p>
          <a:p>
            <a:pPr lvl="1"/>
            <a:r>
              <a:rPr lang="en-US" dirty="0" smtClean="0"/>
              <a:t>However</a:t>
            </a:r>
            <a:r>
              <a:rPr lang="en-US" dirty="0"/>
              <a:t>, it is possible for an </a:t>
            </a:r>
            <a:r>
              <a:rPr lang="en-US" dirty="0">
                <a:solidFill>
                  <a:srgbClr val="FF0000"/>
                </a:solidFill>
              </a:rPr>
              <a:t>unbound generic type</a:t>
            </a:r>
            <a:r>
              <a:rPr lang="en-US" dirty="0"/>
              <a:t> to exist at </a:t>
            </a:r>
            <a:r>
              <a:rPr lang="en-US" dirty="0">
                <a:solidFill>
                  <a:srgbClr val="FF0000"/>
                </a:solidFill>
              </a:rPr>
              <a:t>runtime</a:t>
            </a:r>
            <a:r>
              <a:rPr lang="en-US" dirty="0"/>
              <a:t> —purely as a </a:t>
            </a:r>
            <a:r>
              <a:rPr lang="en-US" dirty="0">
                <a:solidFill>
                  <a:srgbClr val="FF0000"/>
                </a:solidFill>
              </a:rPr>
              <a:t>Type </a:t>
            </a:r>
            <a:r>
              <a:rPr lang="en-US" dirty="0" smtClean="0">
                <a:solidFill>
                  <a:srgbClr val="0070C0"/>
                </a:solidFill>
              </a:rPr>
              <a:t>object</a:t>
            </a:r>
            <a:r>
              <a:rPr lang="en-US" dirty="0" smtClean="0"/>
              <a:t>.</a:t>
            </a:r>
          </a:p>
          <a:p>
            <a:pPr lvl="1"/>
            <a:r>
              <a:rPr lang="en-US" dirty="0" smtClean="0"/>
              <a:t>The </a:t>
            </a:r>
            <a:r>
              <a:rPr lang="en-US" dirty="0"/>
              <a:t>only way to specify an unbound generic type in C# is with the typeof operator:</a:t>
            </a:r>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lvl="1"/>
            <a:r>
              <a:rPr lang="en-US" dirty="0"/>
              <a:t>Open generic types are used in conjunction with the </a:t>
            </a:r>
            <a:r>
              <a:rPr lang="en-US" dirty="0">
                <a:solidFill>
                  <a:srgbClr val="FF0000"/>
                </a:solidFill>
              </a:rPr>
              <a:t>Reflection API </a:t>
            </a:r>
            <a:r>
              <a:rPr lang="en-US" dirty="0"/>
              <a:t>(Chapter 19</a:t>
            </a:r>
            <a:r>
              <a:rPr lang="en-US" dirty="0" smtClean="0"/>
              <a:t>).</a:t>
            </a:r>
          </a:p>
          <a:p>
            <a:pPr lvl="1"/>
            <a:r>
              <a:rPr lang="en-US" dirty="0" smtClean="0"/>
              <a:t>You </a:t>
            </a:r>
            <a:r>
              <a:rPr lang="en-US" dirty="0"/>
              <a:t>can also use the </a:t>
            </a:r>
            <a:r>
              <a:rPr lang="en-US" dirty="0">
                <a:solidFill>
                  <a:srgbClr val="FF0000"/>
                </a:solidFill>
              </a:rPr>
              <a:t>typeof</a:t>
            </a:r>
            <a:r>
              <a:rPr lang="en-US" dirty="0"/>
              <a:t> </a:t>
            </a:r>
            <a:r>
              <a:rPr lang="en-US" dirty="0">
                <a:solidFill>
                  <a:srgbClr val="0070C0"/>
                </a:solidFill>
              </a:rPr>
              <a:t>operator</a:t>
            </a:r>
            <a:r>
              <a:rPr lang="en-US" dirty="0"/>
              <a:t> to specify a </a:t>
            </a:r>
            <a:r>
              <a:rPr lang="en-US" dirty="0">
                <a:solidFill>
                  <a:srgbClr val="FF0000"/>
                </a:solidFill>
              </a:rPr>
              <a:t>closed</a:t>
            </a:r>
            <a:r>
              <a:rPr lang="en-US" dirty="0"/>
              <a:t> </a:t>
            </a:r>
            <a:r>
              <a:rPr lang="en-US" dirty="0">
                <a:solidFill>
                  <a:srgbClr val="0070C0"/>
                </a:solidFill>
              </a:rPr>
              <a:t>type</a:t>
            </a:r>
            <a:r>
              <a:rPr lang="en-US" dirty="0"/>
              <a:t>:</a:t>
            </a:r>
          </a:p>
          <a:p>
            <a:pPr marL="233363" lvl="1" indent="0">
              <a:buNone/>
            </a:pPr>
            <a:endParaRPr lang="en-US" dirty="0" smtClean="0"/>
          </a:p>
          <a:p>
            <a:pPr marL="233363" lvl="1" indent="0">
              <a:buNone/>
            </a:pPr>
            <a:endParaRPr lang="en-US" dirty="0"/>
          </a:p>
          <a:p>
            <a:pPr lvl="1"/>
            <a:r>
              <a:rPr lang="en-US" dirty="0"/>
              <a:t>or an open type (which is closed at runtime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170</a:t>
            </a:fld>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0467" y="2742641"/>
            <a:ext cx="7568142" cy="1289079"/>
          </a:xfrm>
          <a:prstGeom prst="rect">
            <a:avLst/>
          </a:prstGeom>
          <a:ln>
            <a:solidFill>
              <a:schemeClr val="accent1"/>
            </a:solidFill>
          </a:ln>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0467" y="5116533"/>
            <a:ext cx="3666066" cy="294759"/>
          </a:xfrm>
          <a:prstGeom prst="rect">
            <a:avLst/>
          </a:prstGeom>
          <a:ln>
            <a:solidFill>
              <a:schemeClr val="accent1"/>
            </a:solidFill>
          </a:ln>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0467" y="6056212"/>
            <a:ext cx="5655733" cy="296724"/>
          </a:xfrm>
          <a:prstGeom prst="rect">
            <a:avLst/>
          </a:prstGeom>
          <a:ln>
            <a:solidFill>
              <a:schemeClr val="accent1"/>
            </a:solidFill>
          </a:ln>
        </p:spPr>
      </p:pic>
    </p:spTree>
    <p:extLst>
      <p:ext uri="{BB962C8B-B14F-4D97-AF65-F5344CB8AC3E}">
        <p14:creationId xmlns:p14="http://schemas.microsoft.com/office/powerpoint/2010/main" val="50112711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default Generic Value</a:t>
            </a:r>
          </a:p>
        </p:txBody>
      </p:sp>
      <p:sp>
        <p:nvSpPr>
          <p:cNvPr id="3" name="Content Placeholder 2"/>
          <p:cNvSpPr>
            <a:spLocks noGrp="1"/>
          </p:cNvSpPr>
          <p:nvPr>
            <p:ph idx="1"/>
          </p:nvPr>
        </p:nvSpPr>
        <p:spPr/>
        <p:txBody>
          <a:bodyPr/>
          <a:lstStyle/>
          <a:p>
            <a:r>
              <a:rPr lang="en-US" dirty="0" smtClean="0"/>
              <a:t>The </a:t>
            </a:r>
            <a:r>
              <a:rPr lang="en-US" dirty="0">
                <a:solidFill>
                  <a:srgbClr val="FF0000"/>
                </a:solidFill>
              </a:rPr>
              <a:t>default</a:t>
            </a:r>
            <a:r>
              <a:rPr lang="en-US" dirty="0"/>
              <a:t> </a:t>
            </a:r>
            <a:r>
              <a:rPr lang="en-US" dirty="0">
                <a:solidFill>
                  <a:srgbClr val="0070C0"/>
                </a:solidFill>
              </a:rPr>
              <a:t>keyword</a:t>
            </a:r>
            <a:r>
              <a:rPr lang="en-US" dirty="0"/>
              <a:t> can be used to get the </a:t>
            </a:r>
            <a:r>
              <a:rPr lang="en-US" dirty="0">
                <a:solidFill>
                  <a:srgbClr val="FF0000"/>
                </a:solidFill>
              </a:rPr>
              <a:t>default value</a:t>
            </a:r>
            <a:r>
              <a:rPr lang="en-US" dirty="0"/>
              <a:t> for a generic type </a:t>
            </a:r>
            <a:r>
              <a:rPr lang="en-US" dirty="0" smtClean="0"/>
              <a:t>parameter.</a:t>
            </a:r>
          </a:p>
          <a:p>
            <a:pPr lvl="1"/>
            <a:r>
              <a:rPr lang="en-US" dirty="0" smtClean="0"/>
              <a:t>The </a:t>
            </a:r>
            <a:r>
              <a:rPr lang="en-US" dirty="0"/>
              <a:t>default value for a </a:t>
            </a:r>
            <a:r>
              <a:rPr lang="en-US" dirty="0">
                <a:solidFill>
                  <a:srgbClr val="FF0000"/>
                </a:solidFill>
              </a:rPr>
              <a:t>reference type</a:t>
            </a:r>
            <a:r>
              <a:rPr lang="en-US" dirty="0"/>
              <a:t> is </a:t>
            </a:r>
            <a:r>
              <a:rPr lang="en-US" dirty="0">
                <a:solidFill>
                  <a:srgbClr val="FF0000"/>
                </a:solidFill>
              </a:rPr>
              <a:t>null</a:t>
            </a:r>
            <a:r>
              <a:rPr lang="en-US" dirty="0"/>
              <a:t>, </a:t>
            </a:r>
            <a:r>
              <a:rPr lang="en-US" dirty="0" smtClean="0"/>
              <a:t>and</a:t>
            </a:r>
          </a:p>
          <a:p>
            <a:pPr lvl="2"/>
            <a:r>
              <a:rPr lang="en-US" dirty="0" smtClean="0"/>
              <a:t>the </a:t>
            </a:r>
            <a:r>
              <a:rPr lang="en-US" dirty="0"/>
              <a:t>default value for a </a:t>
            </a:r>
            <a:r>
              <a:rPr lang="en-US" dirty="0">
                <a:solidFill>
                  <a:srgbClr val="FF0000"/>
                </a:solidFill>
              </a:rPr>
              <a:t>value type</a:t>
            </a:r>
            <a:r>
              <a:rPr lang="en-US" dirty="0"/>
              <a:t> is the result of </a:t>
            </a:r>
            <a:r>
              <a:rPr lang="en-US" dirty="0">
                <a:solidFill>
                  <a:srgbClr val="FF0000"/>
                </a:solidFill>
              </a:rPr>
              <a:t>bitwise-zeroing</a:t>
            </a:r>
            <a:r>
              <a:rPr lang="en-US" dirty="0"/>
              <a:t> the value type’s fields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171</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0256" y="2356767"/>
            <a:ext cx="3868737" cy="1140495"/>
          </a:xfrm>
          <a:prstGeom prst="rect">
            <a:avLst/>
          </a:prstGeom>
          <a:ln>
            <a:solidFill>
              <a:schemeClr val="accent1"/>
            </a:solidFill>
          </a:ln>
        </p:spPr>
      </p:pic>
    </p:spTree>
    <p:extLst>
      <p:ext uri="{BB962C8B-B14F-4D97-AF65-F5344CB8AC3E}">
        <p14:creationId xmlns:p14="http://schemas.microsoft.com/office/powerpoint/2010/main" val="295364631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Generic Constraints</a:t>
            </a:r>
          </a:p>
        </p:txBody>
      </p:sp>
      <p:sp>
        <p:nvSpPr>
          <p:cNvPr id="3" name="Content Placeholder 2"/>
          <p:cNvSpPr>
            <a:spLocks noGrp="1"/>
          </p:cNvSpPr>
          <p:nvPr>
            <p:ph idx="1"/>
          </p:nvPr>
        </p:nvSpPr>
        <p:spPr/>
        <p:txBody>
          <a:bodyPr/>
          <a:lstStyle/>
          <a:p>
            <a:r>
              <a:rPr lang="en-US" dirty="0" smtClean="0"/>
              <a:t>By </a:t>
            </a:r>
            <a:r>
              <a:rPr lang="en-US" dirty="0"/>
              <a:t>default, a </a:t>
            </a:r>
            <a:r>
              <a:rPr lang="en-US" dirty="0">
                <a:solidFill>
                  <a:srgbClr val="FF0000"/>
                </a:solidFill>
              </a:rPr>
              <a:t>type parameter</a:t>
            </a:r>
            <a:r>
              <a:rPr lang="en-US" dirty="0"/>
              <a:t> can be substituted with any </a:t>
            </a:r>
            <a:r>
              <a:rPr lang="en-US" dirty="0">
                <a:solidFill>
                  <a:srgbClr val="FF0000"/>
                </a:solidFill>
              </a:rPr>
              <a:t>type</a:t>
            </a:r>
            <a:r>
              <a:rPr lang="en-US" dirty="0"/>
              <a:t> </a:t>
            </a:r>
            <a:r>
              <a:rPr lang="en-US" dirty="0" smtClean="0"/>
              <a:t>whatsoever.</a:t>
            </a:r>
          </a:p>
          <a:p>
            <a:pPr lvl="1"/>
            <a:r>
              <a:rPr lang="en-US" dirty="0" smtClean="0"/>
              <a:t>Constraints </a:t>
            </a:r>
            <a:r>
              <a:rPr lang="en-US" dirty="0"/>
              <a:t>can be applied to a type parameter to require more </a:t>
            </a:r>
            <a:r>
              <a:rPr lang="en-US" dirty="0">
                <a:solidFill>
                  <a:srgbClr val="FF0000"/>
                </a:solidFill>
              </a:rPr>
              <a:t>specific type </a:t>
            </a:r>
            <a:r>
              <a:rPr lang="en-US" dirty="0" smtClean="0">
                <a:solidFill>
                  <a:srgbClr val="FF0000"/>
                </a:solidFill>
              </a:rPr>
              <a:t>arguments</a:t>
            </a:r>
            <a:r>
              <a:rPr lang="en-US" dirty="0" smtClean="0"/>
              <a:t>.</a:t>
            </a:r>
          </a:p>
          <a:p>
            <a:pPr lvl="1"/>
            <a:r>
              <a:rPr lang="en-US" dirty="0" smtClean="0"/>
              <a:t>These </a:t>
            </a:r>
            <a:r>
              <a:rPr lang="en-US" dirty="0"/>
              <a:t>are the possible constraints:</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a:p>
          <a:p>
            <a:pPr marL="233363" lvl="1" indent="0">
              <a:buNone/>
            </a:pPr>
            <a:endParaRPr lang="en-US" dirty="0" smtClean="0"/>
          </a:p>
          <a:p>
            <a:pPr lvl="1"/>
            <a:r>
              <a:rPr lang="en-US" dirty="0"/>
              <a:t>In the following example, </a:t>
            </a:r>
            <a:r>
              <a:rPr lang="en-US" dirty="0">
                <a:solidFill>
                  <a:srgbClr val="FF0000"/>
                </a:solidFill>
              </a:rPr>
              <a:t>GenericClass&lt;T,U&gt;</a:t>
            </a:r>
            <a:r>
              <a:rPr lang="en-US" dirty="0"/>
              <a:t> </a:t>
            </a:r>
            <a:r>
              <a:rPr lang="en-US" dirty="0" smtClean="0"/>
              <a:t>requires</a:t>
            </a:r>
          </a:p>
          <a:p>
            <a:pPr lvl="2"/>
            <a:r>
              <a:rPr lang="en-US" dirty="0" smtClean="0"/>
              <a:t>T </a:t>
            </a:r>
            <a:r>
              <a:rPr lang="en-US" dirty="0"/>
              <a:t>to derive from (or be </a:t>
            </a:r>
            <a:r>
              <a:rPr lang="en-US" dirty="0" smtClean="0"/>
              <a:t>identical </a:t>
            </a:r>
            <a:r>
              <a:rPr lang="en-US" dirty="0"/>
              <a:t>to) SomeClass </a:t>
            </a:r>
            <a:r>
              <a:rPr lang="en-US" dirty="0" smtClean="0"/>
              <a:t>and</a:t>
            </a:r>
          </a:p>
          <a:p>
            <a:pPr lvl="2"/>
            <a:r>
              <a:rPr lang="en-US" dirty="0" smtClean="0"/>
              <a:t>implement </a:t>
            </a:r>
            <a:r>
              <a:rPr lang="en-US" dirty="0"/>
              <a:t>Interface1, </a:t>
            </a:r>
            <a:r>
              <a:rPr lang="en-US" dirty="0" smtClean="0"/>
              <a:t>and</a:t>
            </a:r>
          </a:p>
          <a:p>
            <a:pPr lvl="2"/>
            <a:r>
              <a:rPr lang="en-US" dirty="0" smtClean="0"/>
              <a:t>requires </a:t>
            </a:r>
            <a:r>
              <a:rPr lang="en-US" dirty="0"/>
              <a:t>U to provide a </a:t>
            </a:r>
            <a:r>
              <a:rPr lang="en-US" dirty="0" smtClean="0"/>
              <a:t>parameterless </a:t>
            </a:r>
            <a:r>
              <a:rPr lang="en-US" dirty="0"/>
              <a:t>constructor</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172</a:t>
            </a:fld>
            <a:endParaRPr lang="en-US" dirty="0"/>
          </a:p>
        </p:txBody>
      </p:sp>
      <p:pic>
        <p:nvPicPr>
          <p:cNvPr id="6" name="Picture 5"/>
          <p:cNvPicPr>
            <a:picLocks noChangeAspect="1"/>
          </p:cNvPicPr>
          <p:nvPr/>
        </p:nvPicPr>
        <p:blipFill>
          <a:blip r:embed="rId2"/>
          <a:stretch>
            <a:fillRect/>
          </a:stretch>
        </p:blipFill>
        <p:spPr>
          <a:xfrm>
            <a:off x="753534" y="2364884"/>
            <a:ext cx="7749645" cy="1507104"/>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6375399" y="4776503"/>
            <a:ext cx="5561717" cy="1454964"/>
          </a:xfrm>
          <a:prstGeom prst="rect">
            <a:avLst/>
          </a:prstGeom>
          <a:ln>
            <a:solidFill>
              <a:schemeClr val="accent1"/>
            </a:solidFill>
          </a:ln>
        </p:spPr>
      </p:pic>
    </p:spTree>
    <p:extLst>
      <p:ext uri="{BB962C8B-B14F-4D97-AF65-F5344CB8AC3E}">
        <p14:creationId xmlns:p14="http://schemas.microsoft.com/office/powerpoint/2010/main" val="8457331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Generic </a:t>
            </a:r>
            <a:r>
              <a:rPr lang="en-US" dirty="0" smtClean="0"/>
              <a:t>Constraints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solidFill>
                  <a:srgbClr val="FF0000"/>
                </a:solidFill>
              </a:rPr>
              <a:t>Constraints</a:t>
            </a:r>
            <a:r>
              <a:rPr lang="en-US" dirty="0" smtClean="0"/>
              <a:t> </a:t>
            </a:r>
            <a:r>
              <a:rPr lang="en-US" dirty="0"/>
              <a:t>can be applied </a:t>
            </a:r>
            <a:r>
              <a:rPr lang="en-US" dirty="0">
                <a:solidFill>
                  <a:srgbClr val="FF0000"/>
                </a:solidFill>
              </a:rPr>
              <a:t>wherever type parameters</a:t>
            </a:r>
            <a:r>
              <a:rPr lang="en-US" dirty="0"/>
              <a:t> are defined, </a:t>
            </a:r>
            <a:r>
              <a:rPr lang="en-US" dirty="0" smtClean="0"/>
              <a:t>in both</a:t>
            </a:r>
          </a:p>
          <a:p>
            <a:pPr lvl="2"/>
            <a:r>
              <a:rPr lang="en-US" dirty="0" smtClean="0"/>
              <a:t>methods and</a:t>
            </a:r>
          </a:p>
          <a:p>
            <a:pPr lvl="2"/>
            <a:r>
              <a:rPr lang="en-US" dirty="0" smtClean="0"/>
              <a:t>type definitions</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173</a:t>
            </a:fld>
            <a:endParaRPr lang="en-US" dirty="0"/>
          </a:p>
        </p:txBody>
      </p:sp>
    </p:spTree>
    <p:extLst>
      <p:ext uri="{BB962C8B-B14F-4D97-AF65-F5344CB8AC3E}">
        <p14:creationId xmlns:p14="http://schemas.microsoft.com/office/powerpoint/2010/main" val="24079250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Constraints</a:t>
            </a:r>
            <a:endParaRPr lang="en-US" dirty="0"/>
          </a:p>
        </p:txBody>
      </p:sp>
      <p:sp>
        <p:nvSpPr>
          <p:cNvPr id="7" name="Content Placeholder 6"/>
          <p:cNvSpPr>
            <a:spLocks noGrp="1"/>
          </p:cNvSpPr>
          <p:nvPr>
            <p:ph idx="1"/>
          </p:nvPr>
        </p:nvSpPr>
        <p:spPr/>
        <p:txBody>
          <a:bodyPr/>
          <a:lstStyle/>
          <a:p>
            <a:r>
              <a:rPr lang="en-US" dirty="0"/>
              <a:t>A </a:t>
            </a:r>
            <a:r>
              <a:rPr lang="en-US" dirty="0">
                <a:solidFill>
                  <a:srgbClr val="FF0000"/>
                </a:solidFill>
              </a:rPr>
              <a:t>base-class constraint</a:t>
            </a:r>
            <a:r>
              <a:rPr lang="en-US" dirty="0"/>
              <a:t> specifies that the </a:t>
            </a:r>
            <a:r>
              <a:rPr lang="en-US" dirty="0">
                <a:solidFill>
                  <a:srgbClr val="FF0000"/>
                </a:solidFill>
              </a:rPr>
              <a:t>type parameter</a:t>
            </a:r>
            <a:r>
              <a:rPr lang="en-US" dirty="0"/>
              <a:t> must </a:t>
            </a:r>
            <a:r>
              <a:rPr lang="en-US" dirty="0">
                <a:solidFill>
                  <a:srgbClr val="FF0000"/>
                </a:solidFill>
              </a:rPr>
              <a:t>subclass</a:t>
            </a:r>
            <a:r>
              <a:rPr lang="en-US" dirty="0"/>
              <a:t> (or match) a particular </a:t>
            </a:r>
            <a:r>
              <a:rPr lang="en-US" dirty="0" smtClean="0">
                <a:solidFill>
                  <a:srgbClr val="FF0000"/>
                </a:solidFill>
              </a:rPr>
              <a:t>class</a:t>
            </a:r>
            <a:r>
              <a:rPr lang="en-US" dirty="0" smtClean="0"/>
              <a:t>;</a:t>
            </a:r>
          </a:p>
          <a:p>
            <a:pPr lvl="2"/>
            <a:r>
              <a:rPr lang="en-US" dirty="0" smtClean="0"/>
              <a:t>an </a:t>
            </a:r>
            <a:r>
              <a:rPr lang="en-US" dirty="0">
                <a:solidFill>
                  <a:srgbClr val="FF0000"/>
                </a:solidFill>
              </a:rPr>
              <a:t>interface constraint</a:t>
            </a:r>
            <a:r>
              <a:rPr lang="en-US" dirty="0"/>
              <a:t> specifies that the </a:t>
            </a:r>
            <a:r>
              <a:rPr lang="en-US" dirty="0">
                <a:solidFill>
                  <a:srgbClr val="FF0000"/>
                </a:solidFill>
              </a:rPr>
              <a:t>type parameter</a:t>
            </a:r>
            <a:r>
              <a:rPr lang="en-US" dirty="0"/>
              <a:t> must </a:t>
            </a:r>
            <a:r>
              <a:rPr lang="en-US" dirty="0" smtClean="0">
                <a:solidFill>
                  <a:srgbClr val="FF0000"/>
                </a:solidFill>
              </a:rPr>
              <a:t>implement</a:t>
            </a:r>
            <a:r>
              <a:rPr lang="en-US" dirty="0" smtClean="0"/>
              <a:t> </a:t>
            </a:r>
            <a:r>
              <a:rPr lang="en-US" dirty="0"/>
              <a:t>that </a:t>
            </a:r>
            <a:r>
              <a:rPr lang="en-US" dirty="0" smtClean="0">
                <a:solidFill>
                  <a:srgbClr val="FF0000"/>
                </a:solidFill>
              </a:rPr>
              <a:t>interface</a:t>
            </a:r>
          </a:p>
          <a:p>
            <a:pPr lvl="1"/>
            <a:r>
              <a:rPr lang="en-US" dirty="0" smtClean="0"/>
              <a:t>These </a:t>
            </a:r>
            <a:r>
              <a:rPr lang="en-US" dirty="0"/>
              <a:t>constraints allow instances of the type parameter to be </a:t>
            </a:r>
            <a:r>
              <a:rPr lang="en-US" dirty="0">
                <a:solidFill>
                  <a:srgbClr val="FF0000"/>
                </a:solidFill>
              </a:rPr>
              <a:t>implicitly converted</a:t>
            </a:r>
            <a:r>
              <a:rPr lang="en-US" dirty="0"/>
              <a:t> to </a:t>
            </a:r>
            <a:r>
              <a:rPr lang="en-US" dirty="0" smtClean="0"/>
              <a:t>that</a:t>
            </a:r>
          </a:p>
          <a:p>
            <a:pPr lvl="2"/>
            <a:r>
              <a:rPr lang="en-US" dirty="0" smtClean="0"/>
              <a:t>class or</a:t>
            </a:r>
          </a:p>
          <a:p>
            <a:pPr lvl="2"/>
            <a:r>
              <a:rPr lang="en-US" dirty="0" smtClean="0"/>
              <a:t>interface</a:t>
            </a:r>
          </a:p>
          <a:p>
            <a:pPr lvl="1"/>
            <a:r>
              <a:rPr lang="en-US" dirty="0" smtClean="0"/>
              <a:t>For </a:t>
            </a:r>
            <a:r>
              <a:rPr lang="en-US" dirty="0"/>
              <a:t>example, suppose we want to write a generic Max method, which returns the maximum of two values. </a:t>
            </a:r>
            <a:endParaRPr lang="en-US" dirty="0" smtClean="0"/>
          </a:p>
          <a:p>
            <a:pPr lvl="1"/>
            <a:r>
              <a:rPr lang="en-US" dirty="0" smtClean="0"/>
              <a:t>We </a:t>
            </a:r>
            <a:r>
              <a:rPr lang="en-US" dirty="0"/>
              <a:t>can take advantage of the generic interface defined in the framework called IComparable&lt;T&gt;:</a:t>
            </a:r>
          </a:p>
          <a:p>
            <a:pPr marL="0" indent="0">
              <a:buNone/>
            </a:pPr>
            <a:endParaRPr lang="en-US" dirty="0" smtClean="0"/>
          </a:p>
          <a:p>
            <a:pPr marL="0" indent="0">
              <a:buNone/>
            </a:pPr>
            <a:endParaRPr lang="en-US" dirty="0"/>
          </a:p>
          <a:p>
            <a:pPr marL="0" indent="0">
              <a:buNone/>
            </a:pPr>
            <a:endParaRPr lang="en-US" dirty="0"/>
          </a:p>
          <a:p>
            <a:pPr lvl="1"/>
            <a:r>
              <a:rPr lang="en-US" dirty="0"/>
              <a:t>CompareTo returns a positive number if this is greater than </a:t>
            </a:r>
            <a:r>
              <a:rPr lang="en-US" dirty="0" smtClean="0"/>
              <a:t>other.</a:t>
            </a:r>
          </a:p>
          <a:p>
            <a:pPr lvl="1"/>
            <a:r>
              <a:rPr lang="en-US" dirty="0" smtClean="0"/>
              <a:t>Using </a:t>
            </a:r>
            <a:r>
              <a:rPr lang="en-US" dirty="0"/>
              <a:t>this </a:t>
            </a:r>
            <a:r>
              <a:rPr lang="en-US" dirty="0" smtClean="0"/>
              <a:t>interface </a:t>
            </a:r>
            <a:r>
              <a:rPr lang="en-US" dirty="0"/>
              <a:t>as a constraint, we can write a Max method as follows (to avoid distraction, null checking is omitted</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174</a:t>
            </a:fld>
            <a:endParaRPr lang="en-US" dirty="0"/>
          </a:p>
        </p:txBody>
      </p:sp>
      <p:pic>
        <p:nvPicPr>
          <p:cNvPr id="8" name="Picture 7"/>
          <p:cNvPicPr>
            <a:picLocks noChangeAspect="1"/>
          </p:cNvPicPr>
          <p:nvPr/>
        </p:nvPicPr>
        <p:blipFill>
          <a:blip r:embed="rId2"/>
          <a:stretch>
            <a:fillRect/>
          </a:stretch>
        </p:blipFill>
        <p:spPr>
          <a:xfrm>
            <a:off x="787401" y="3719538"/>
            <a:ext cx="7184495" cy="1011212"/>
          </a:xfrm>
          <a:prstGeom prst="rect">
            <a:avLst/>
          </a:prstGeom>
          <a:ln>
            <a:solidFill>
              <a:schemeClr val="accent1"/>
            </a:solidFill>
          </a:ln>
        </p:spPr>
      </p:pic>
      <p:pic>
        <p:nvPicPr>
          <p:cNvPr id="9" name="Picture 8"/>
          <p:cNvPicPr>
            <a:picLocks noChangeAspect="1"/>
          </p:cNvPicPr>
          <p:nvPr/>
        </p:nvPicPr>
        <p:blipFill>
          <a:blip r:embed="rId3"/>
          <a:stretch>
            <a:fillRect/>
          </a:stretch>
        </p:blipFill>
        <p:spPr>
          <a:xfrm>
            <a:off x="2006600" y="5544008"/>
            <a:ext cx="5376862" cy="963256"/>
          </a:xfrm>
          <a:prstGeom prst="rect">
            <a:avLst/>
          </a:prstGeom>
          <a:ln>
            <a:solidFill>
              <a:schemeClr val="accent1"/>
            </a:solidFill>
          </a:ln>
        </p:spPr>
      </p:pic>
    </p:spTree>
    <p:extLst>
      <p:ext uri="{BB962C8B-B14F-4D97-AF65-F5344CB8AC3E}">
        <p14:creationId xmlns:p14="http://schemas.microsoft.com/office/powerpoint/2010/main" val="217623853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Constraints									   </a:t>
            </a:r>
            <a:r>
              <a:rPr lang="en-US" dirty="0" smtClean="0">
                <a:solidFill>
                  <a:srgbClr val="C00000"/>
                </a:solidFill>
              </a:rPr>
              <a:t>|</a:t>
            </a:r>
            <a:endParaRPr lang="en-US" dirty="0">
              <a:solidFill>
                <a:srgbClr val="C00000"/>
              </a:solidFill>
            </a:endParaRPr>
          </a:p>
        </p:txBody>
      </p:sp>
      <p:sp>
        <p:nvSpPr>
          <p:cNvPr id="7" name="Content Placeholder 6"/>
          <p:cNvSpPr>
            <a:spLocks noGrp="1"/>
          </p:cNvSpPr>
          <p:nvPr>
            <p:ph idx="1"/>
          </p:nvPr>
        </p:nvSpPr>
        <p:spPr/>
        <p:txBody>
          <a:bodyPr/>
          <a:lstStyle/>
          <a:p>
            <a:pPr lvl="1"/>
            <a:r>
              <a:rPr lang="en-US" dirty="0"/>
              <a:t>The Max method can accept arguments of any type implementing IComparable&lt;T&gt; (which includes most built-in types such as int and string):</a:t>
            </a:r>
          </a:p>
          <a:p>
            <a:pPr marL="233363" lvl="1" indent="0">
              <a:buNone/>
            </a:pPr>
            <a:endParaRPr lang="en-US" dirty="0" smtClean="0"/>
          </a:p>
          <a:p>
            <a:pPr marL="233363" lvl="1" indent="0">
              <a:buNone/>
            </a:pPr>
            <a:endParaRPr lang="en-US" dirty="0" smtClean="0"/>
          </a:p>
          <a:p>
            <a:pPr marL="233363" lvl="1" indent="0">
              <a:buNone/>
            </a:pPr>
            <a:endParaRPr lang="en-US" dirty="0"/>
          </a:p>
          <a:p>
            <a:pPr lvl="1"/>
            <a:r>
              <a:rPr lang="en-US" dirty="0"/>
              <a:t>The </a:t>
            </a:r>
            <a:r>
              <a:rPr lang="en-US" dirty="0">
                <a:solidFill>
                  <a:srgbClr val="FF0000"/>
                </a:solidFill>
              </a:rPr>
              <a:t>class constraint</a:t>
            </a:r>
            <a:r>
              <a:rPr lang="en-US" dirty="0"/>
              <a:t> and </a:t>
            </a:r>
            <a:r>
              <a:rPr lang="en-US" dirty="0">
                <a:solidFill>
                  <a:srgbClr val="FF0000"/>
                </a:solidFill>
              </a:rPr>
              <a:t>struct constraint</a:t>
            </a:r>
            <a:r>
              <a:rPr lang="en-US" dirty="0"/>
              <a:t> specify that T must </a:t>
            </a:r>
            <a:r>
              <a:rPr lang="en-US" dirty="0" smtClean="0"/>
              <a:t>be</a:t>
            </a:r>
          </a:p>
          <a:p>
            <a:pPr lvl="2"/>
            <a:r>
              <a:rPr lang="en-US" dirty="0" smtClean="0"/>
              <a:t>a </a:t>
            </a:r>
            <a:r>
              <a:rPr lang="en-US" dirty="0"/>
              <a:t>reference type </a:t>
            </a:r>
            <a:r>
              <a:rPr lang="en-US" dirty="0" smtClean="0"/>
              <a:t>or</a:t>
            </a:r>
          </a:p>
          <a:p>
            <a:pPr lvl="2"/>
            <a:r>
              <a:rPr lang="en-US" dirty="0" smtClean="0"/>
              <a:t>(non-nullable</a:t>
            </a:r>
            <a:r>
              <a:rPr lang="en-US" dirty="0"/>
              <a:t>) value </a:t>
            </a:r>
            <a:r>
              <a:rPr lang="en-US" dirty="0" smtClean="0"/>
              <a:t>type</a:t>
            </a:r>
          </a:p>
          <a:p>
            <a:pPr lvl="1"/>
            <a:r>
              <a:rPr lang="en-US" dirty="0" smtClean="0"/>
              <a:t>A </a:t>
            </a:r>
            <a:r>
              <a:rPr lang="en-US" dirty="0"/>
              <a:t>great example of the struct constraint is the </a:t>
            </a:r>
            <a:r>
              <a:rPr lang="en-US" dirty="0" smtClean="0">
                <a:solidFill>
                  <a:srgbClr val="FF0000"/>
                </a:solidFill>
              </a:rPr>
              <a:t>System.Nullable&lt;T</a:t>
            </a:r>
            <a:r>
              <a:rPr lang="en-US" dirty="0">
                <a:solidFill>
                  <a:srgbClr val="FF0000"/>
                </a:solidFill>
              </a:rPr>
              <a:t>&gt;</a:t>
            </a:r>
            <a:r>
              <a:rPr lang="en-US" dirty="0"/>
              <a:t> struct (we will discuss this class in depth in “Nullable Types” on page 173 in Chapter 4):</a:t>
            </a:r>
          </a:p>
          <a:p>
            <a:pPr marL="233363" lvl="1" indent="0">
              <a:buNone/>
            </a:pPr>
            <a:endParaRPr lang="en-US" dirty="0" smtClean="0"/>
          </a:p>
          <a:p>
            <a:pPr marL="233363" lvl="1" indent="0">
              <a:buNone/>
            </a:pPr>
            <a:endParaRPr lang="en-US" dirty="0"/>
          </a:p>
          <a:p>
            <a:pPr lvl="1"/>
            <a:r>
              <a:rPr lang="en-US" dirty="0"/>
              <a:t>The </a:t>
            </a:r>
            <a:r>
              <a:rPr lang="en-US" dirty="0">
                <a:solidFill>
                  <a:srgbClr val="FF0000"/>
                </a:solidFill>
              </a:rPr>
              <a:t>parameterless constructor constraint</a:t>
            </a:r>
            <a:r>
              <a:rPr lang="en-US" dirty="0"/>
              <a:t> requires T to have a </a:t>
            </a:r>
            <a:r>
              <a:rPr lang="en-US" dirty="0">
                <a:solidFill>
                  <a:srgbClr val="0070C0"/>
                </a:solidFill>
              </a:rPr>
              <a:t>public</a:t>
            </a:r>
            <a:r>
              <a:rPr lang="en-US" dirty="0"/>
              <a:t> </a:t>
            </a:r>
            <a:r>
              <a:rPr lang="en-US" dirty="0">
                <a:solidFill>
                  <a:srgbClr val="FF0000"/>
                </a:solidFill>
              </a:rPr>
              <a:t>parameterless </a:t>
            </a:r>
            <a:r>
              <a:rPr lang="en-US" dirty="0" smtClean="0">
                <a:solidFill>
                  <a:srgbClr val="FF0000"/>
                </a:solidFill>
              </a:rPr>
              <a:t>constructor</a:t>
            </a:r>
            <a:r>
              <a:rPr lang="en-US" dirty="0" smtClean="0"/>
              <a:t>.</a:t>
            </a:r>
          </a:p>
          <a:p>
            <a:pPr lvl="1"/>
            <a:r>
              <a:rPr lang="en-US" dirty="0" smtClean="0"/>
              <a:t>If </a:t>
            </a:r>
            <a:r>
              <a:rPr lang="en-US" dirty="0"/>
              <a:t>this constraint is defined, you can call new</a:t>
            </a:r>
            <a:r>
              <a:rPr lang="en-US" dirty="0" smtClean="0"/>
              <a:t>( ) </a:t>
            </a:r>
            <a:r>
              <a:rPr lang="en-US" dirty="0"/>
              <a:t>on T</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175</a:t>
            </a:fld>
            <a:endParaRPr lang="en-US" dirty="0"/>
          </a:p>
        </p:txBody>
      </p:sp>
      <p:pic>
        <p:nvPicPr>
          <p:cNvPr id="2" name="Picture 1"/>
          <p:cNvPicPr>
            <a:picLocks noChangeAspect="1"/>
          </p:cNvPicPr>
          <p:nvPr/>
        </p:nvPicPr>
        <p:blipFill>
          <a:blip r:embed="rId2"/>
          <a:stretch>
            <a:fillRect/>
          </a:stretch>
        </p:blipFill>
        <p:spPr>
          <a:xfrm>
            <a:off x="699029" y="2003954"/>
            <a:ext cx="4620966" cy="519114"/>
          </a:xfrm>
          <a:prstGeom prst="rect">
            <a:avLst/>
          </a:prstGeom>
          <a:ln>
            <a:solidFill>
              <a:schemeClr val="accent1"/>
            </a:solidFill>
          </a:ln>
        </p:spPr>
      </p:pic>
      <p:pic>
        <p:nvPicPr>
          <p:cNvPr id="3" name="Picture 2"/>
          <p:cNvPicPr>
            <a:picLocks noChangeAspect="1"/>
          </p:cNvPicPr>
          <p:nvPr/>
        </p:nvPicPr>
        <p:blipFill>
          <a:blip r:embed="rId3"/>
          <a:stretch>
            <a:fillRect/>
          </a:stretch>
        </p:blipFill>
        <p:spPr>
          <a:xfrm>
            <a:off x="699029" y="4661429"/>
            <a:ext cx="5067300" cy="295275"/>
          </a:xfrm>
          <a:prstGeom prst="rect">
            <a:avLst/>
          </a:prstGeom>
          <a:ln>
            <a:solidFill>
              <a:schemeClr val="accent1"/>
            </a:solidFill>
          </a:ln>
        </p:spPr>
      </p:pic>
    </p:spTree>
    <p:extLst>
      <p:ext uri="{BB962C8B-B14F-4D97-AF65-F5344CB8AC3E}">
        <p14:creationId xmlns:p14="http://schemas.microsoft.com/office/powerpoint/2010/main" val="251225841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Constraints									  </a:t>
            </a:r>
            <a:r>
              <a:rPr lang="en-US" dirty="0" smtClean="0">
                <a:solidFill>
                  <a:srgbClr val="C00000"/>
                </a:solidFill>
              </a:rPr>
              <a:t>||</a:t>
            </a:r>
            <a:endParaRPr lang="en-US" dirty="0">
              <a:solidFill>
                <a:srgbClr val="C00000"/>
              </a:solidFill>
            </a:endParaRPr>
          </a:p>
        </p:txBody>
      </p:sp>
      <p:sp>
        <p:nvSpPr>
          <p:cNvPr id="7" name="Content Placeholder 6"/>
          <p:cNvSpPr>
            <a:spLocks noGrp="1"/>
          </p:cNvSpPr>
          <p:nvPr>
            <p:ph idx="1"/>
          </p:nvPr>
        </p:nvSpPr>
        <p:spPr/>
        <p:txBody>
          <a:bodyPr/>
          <a:lstStyle/>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smtClean="0"/>
          </a:p>
          <a:p>
            <a:pPr marL="233363" lvl="1" indent="0">
              <a:buNone/>
            </a:pPr>
            <a:endParaRPr lang="en-US" dirty="0"/>
          </a:p>
          <a:p>
            <a:pPr lvl="1"/>
            <a:r>
              <a:rPr lang="en-US" dirty="0"/>
              <a:t>The </a:t>
            </a:r>
            <a:r>
              <a:rPr lang="en-US" dirty="0">
                <a:solidFill>
                  <a:srgbClr val="FF0000"/>
                </a:solidFill>
              </a:rPr>
              <a:t>naked type </a:t>
            </a:r>
            <a:r>
              <a:rPr lang="en-US" dirty="0">
                <a:solidFill>
                  <a:srgbClr val="0070C0"/>
                </a:solidFill>
              </a:rPr>
              <a:t>constraint</a:t>
            </a:r>
            <a:r>
              <a:rPr lang="en-US" dirty="0"/>
              <a:t> requires </a:t>
            </a:r>
            <a:r>
              <a:rPr lang="en-US" dirty="0">
                <a:solidFill>
                  <a:srgbClr val="FF0000"/>
                </a:solidFill>
              </a:rPr>
              <a:t>one type parameter</a:t>
            </a:r>
            <a:r>
              <a:rPr lang="en-US" dirty="0"/>
              <a:t> to </a:t>
            </a:r>
            <a:r>
              <a:rPr lang="en-US" dirty="0">
                <a:solidFill>
                  <a:srgbClr val="FF0000"/>
                </a:solidFill>
              </a:rPr>
              <a:t>derive</a:t>
            </a:r>
            <a:r>
              <a:rPr lang="en-US" dirty="0"/>
              <a:t> from (or match) another </a:t>
            </a:r>
            <a:r>
              <a:rPr lang="en-US" dirty="0">
                <a:solidFill>
                  <a:srgbClr val="FF0000"/>
                </a:solidFill>
              </a:rPr>
              <a:t>type parameter</a:t>
            </a:r>
            <a:r>
              <a:rPr lang="en-US" dirty="0"/>
              <a:t>. </a:t>
            </a:r>
            <a:endParaRPr lang="en-US" dirty="0" smtClean="0"/>
          </a:p>
          <a:p>
            <a:pPr lvl="1"/>
            <a:r>
              <a:rPr lang="en-US" dirty="0" smtClean="0"/>
              <a:t>In </a:t>
            </a:r>
            <a:r>
              <a:rPr lang="en-US" dirty="0"/>
              <a:t>this example, the method FilteredStack returns another Stack, containing only the subset of elements where the type parameter U is of the type parameter T</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176</a:t>
            </a:fld>
            <a:endParaRPr lang="en-US" dirty="0"/>
          </a:p>
        </p:txBody>
      </p:sp>
      <p:pic>
        <p:nvPicPr>
          <p:cNvPr id="8" name="Picture 7"/>
          <p:cNvPicPr>
            <a:picLocks noChangeAspect="1"/>
          </p:cNvPicPr>
          <p:nvPr/>
        </p:nvPicPr>
        <p:blipFill>
          <a:blip r:embed="rId2"/>
          <a:stretch>
            <a:fillRect/>
          </a:stretch>
        </p:blipFill>
        <p:spPr>
          <a:xfrm>
            <a:off x="711200" y="1423517"/>
            <a:ext cx="5931429" cy="1342965"/>
          </a:xfrm>
          <a:prstGeom prst="rect">
            <a:avLst/>
          </a:prstGeom>
          <a:ln>
            <a:solidFill>
              <a:schemeClr val="accent1"/>
            </a:solidFill>
          </a:ln>
        </p:spPr>
      </p:pic>
      <p:pic>
        <p:nvPicPr>
          <p:cNvPr id="9" name="Picture 8"/>
          <p:cNvPicPr>
            <a:picLocks noChangeAspect="1"/>
          </p:cNvPicPr>
          <p:nvPr/>
        </p:nvPicPr>
        <p:blipFill>
          <a:blip r:embed="rId3"/>
          <a:stretch>
            <a:fillRect/>
          </a:stretch>
        </p:blipFill>
        <p:spPr>
          <a:xfrm>
            <a:off x="711200" y="4016211"/>
            <a:ext cx="5829300" cy="1209675"/>
          </a:xfrm>
          <a:prstGeom prst="rect">
            <a:avLst/>
          </a:prstGeom>
          <a:ln>
            <a:solidFill>
              <a:schemeClr val="accent1"/>
            </a:solidFill>
          </a:ln>
        </p:spPr>
      </p:pic>
    </p:spTree>
    <p:extLst>
      <p:ext uri="{BB962C8B-B14F-4D97-AF65-F5344CB8AC3E}">
        <p14:creationId xmlns:p14="http://schemas.microsoft.com/office/powerpoint/2010/main" val="368604992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Subclassing Generic Types</a:t>
            </a:r>
          </a:p>
        </p:txBody>
      </p:sp>
      <p:sp>
        <p:nvSpPr>
          <p:cNvPr id="3" name="Content Placeholder 2"/>
          <p:cNvSpPr>
            <a:spLocks noGrp="1"/>
          </p:cNvSpPr>
          <p:nvPr>
            <p:ph idx="1"/>
          </p:nvPr>
        </p:nvSpPr>
        <p:spPr/>
        <p:txBody>
          <a:bodyPr/>
          <a:lstStyle/>
          <a:p>
            <a:r>
              <a:rPr lang="en-US" dirty="0" smtClean="0"/>
              <a:t>A </a:t>
            </a:r>
            <a:r>
              <a:rPr lang="en-US" dirty="0">
                <a:solidFill>
                  <a:srgbClr val="FF0000"/>
                </a:solidFill>
              </a:rPr>
              <a:t>generic class</a:t>
            </a:r>
            <a:r>
              <a:rPr lang="en-US" dirty="0"/>
              <a:t> can be </a:t>
            </a:r>
            <a:r>
              <a:rPr lang="en-US" dirty="0">
                <a:solidFill>
                  <a:srgbClr val="FF0000"/>
                </a:solidFill>
              </a:rPr>
              <a:t>subclassed</a:t>
            </a:r>
            <a:r>
              <a:rPr lang="en-US" dirty="0"/>
              <a:t> just like a nongeneric </a:t>
            </a:r>
            <a:r>
              <a:rPr lang="en-US" dirty="0" smtClean="0"/>
              <a:t>class.</a:t>
            </a:r>
          </a:p>
          <a:p>
            <a:pPr lvl="1"/>
            <a:r>
              <a:rPr lang="en-US" dirty="0" smtClean="0"/>
              <a:t>The </a:t>
            </a:r>
            <a:r>
              <a:rPr lang="en-US" dirty="0"/>
              <a:t>subclass can leave the base class’s type parameters open, as in the following example:</a:t>
            </a:r>
          </a:p>
          <a:p>
            <a:pPr marL="233363" lvl="1" indent="0">
              <a:buNone/>
            </a:pPr>
            <a:endParaRPr lang="en-US" dirty="0" smtClean="0"/>
          </a:p>
          <a:p>
            <a:pPr marL="233363" lvl="1" indent="0">
              <a:buNone/>
            </a:pPr>
            <a:endParaRPr lang="en-US" dirty="0" smtClean="0"/>
          </a:p>
          <a:p>
            <a:pPr marL="233363" lvl="1" indent="0">
              <a:buNone/>
            </a:pPr>
            <a:endParaRPr lang="en-US" dirty="0"/>
          </a:p>
          <a:p>
            <a:pPr lvl="1"/>
            <a:r>
              <a:rPr lang="en-US" dirty="0"/>
              <a:t>Or the subclass can close the generic type parameters with a concrete type:</a:t>
            </a:r>
          </a:p>
          <a:p>
            <a:pPr marL="233363" lvl="1" indent="0">
              <a:buNone/>
            </a:pPr>
            <a:endParaRPr lang="en-US" dirty="0" smtClean="0"/>
          </a:p>
          <a:p>
            <a:pPr marL="233363" lvl="1" indent="0">
              <a:buNone/>
            </a:pPr>
            <a:endParaRPr lang="en-US" dirty="0"/>
          </a:p>
          <a:p>
            <a:pPr lvl="1"/>
            <a:r>
              <a:rPr lang="en-US" dirty="0"/>
              <a:t>A subtype can also introduce fresh type arguments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177</a:t>
            </a:fld>
            <a:endParaRPr lang="en-US" dirty="0"/>
          </a:p>
        </p:txBody>
      </p:sp>
      <p:pic>
        <p:nvPicPr>
          <p:cNvPr id="6" name="Picture 5"/>
          <p:cNvPicPr>
            <a:picLocks noChangeAspect="1"/>
          </p:cNvPicPr>
          <p:nvPr/>
        </p:nvPicPr>
        <p:blipFill>
          <a:blip r:embed="rId2"/>
          <a:stretch>
            <a:fillRect/>
          </a:stretch>
        </p:blipFill>
        <p:spPr>
          <a:xfrm>
            <a:off x="703792" y="2121428"/>
            <a:ext cx="4857750" cy="600075"/>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703793" y="3388832"/>
            <a:ext cx="3969808" cy="337304"/>
          </a:xfrm>
          <a:prstGeom prst="rect">
            <a:avLst/>
          </a:prstGeom>
          <a:ln>
            <a:solidFill>
              <a:schemeClr val="accent1"/>
            </a:solidFill>
          </a:ln>
        </p:spPr>
      </p:pic>
      <p:pic>
        <p:nvPicPr>
          <p:cNvPr id="8" name="Picture 7"/>
          <p:cNvPicPr>
            <a:picLocks noChangeAspect="1"/>
          </p:cNvPicPr>
          <p:nvPr/>
        </p:nvPicPr>
        <p:blipFill>
          <a:blip r:embed="rId4"/>
          <a:stretch>
            <a:fillRect/>
          </a:stretch>
        </p:blipFill>
        <p:spPr>
          <a:xfrm>
            <a:off x="703792" y="4393465"/>
            <a:ext cx="4723341" cy="589267"/>
          </a:xfrm>
          <a:prstGeom prst="rect">
            <a:avLst/>
          </a:prstGeom>
          <a:ln>
            <a:solidFill>
              <a:schemeClr val="accent1"/>
            </a:solidFill>
          </a:ln>
        </p:spPr>
      </p:pic>
    </p:spTree>
    <p:extLst>
      <p:ext uri="{BB962C8B-B14F-4D97-AF65-F5344CB8AC3E}">
        <p14:creationId xmlns:p14="http://schemas.microsoft.com/office/powerpoint/2010/main" val="232181982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p:txBody>
          <a:bodyPr/>
          <a:lstStyle/>
          <a:p>
            <a:r>
              <a:rPr lang="en-US" dirty="0"/>
              <a:t>Technically, all </a:t>
            </a:r>
            <a:r>
              <a:rPr lang="en-US" dirty="0">
                <a:solidFill>
                  <a:srgbClr val="FF0000"/>
                </a:solidFill>
              </a:rPr>
              <a:t>type arguments</a:t>
            </a:r>
            <a:r>
              <a:rPr lang="en-US" dirty="0"/>
              <a:t> on a </a:t>
            </a:r>
            <a:r>
              <a:rPr lang="en-US" dirty="0">
                <a:solidFill>
                  <a:srgbClr val="FF0000"/>
                </a:solidFill>
              </a:rPr>
              <a:t>subtype</a:t>
            </a:r>
            <a:r>
              <a:rPr lang="en-US" dirty="0"/>
              <a:t> are </a:t>
            </a:r>
            <a:r>
              <a:rPr lang="en-US" dirty="0" smtClean="0"/>
              <a:t>fresh:</a:t>
            </a:r>
          </a:p>
          <a:p>
            <a:pPr lvl="2"/>
            <a:r>
              <a:rPr lang="en-US" dirty="0" smtClean="0"/>
              <a:t>you </a:t>
            </a:r>
            <a:r>
              <a:rPr lang="en-US" dirty="0"/>
              <a:t>could say that a subtype closes </a:t>
            </a:r>
            <a:r>
              <a:rPr lang="en-US" dirty="0" smtClean="0"/>
              <a:t>and</a:t>
            </a:r>
          </a:p>
          <a:p>
            <a:pPr lvl="2"/>
            <a:r>
              <a:rPr lang="en-US" dirty="0" smtClean="0"/>
              <a:t>then </a:t>
            </a:r>
            <a:r>
              <a:rPr lang="en-US" dirty="0"/>
              <a:t>reopens the base type </a:t>
            </a:r>
            <a:r>
              <a:rPr lang="en-US" dirty="0" smtClean="0"/>
              <a:t>arguments</a:t>
            </a:r>
          </a:p>
          <a:p>
            <a:pPr lvl="1"/>
            <a:r>
              <a:rPr lang="en-US" dirty="0" smtClean="0"/>
              <a:t>This </a:t>
            </a:r>
            <a:r>
              <a:rPr lang="en-US" dirty="0"/>
              <a:t>means that a subclass can give new (and potentially more meaningful) names to the type arguments it reopens</a:t>
            </a:r>
            <a:r>
              <a:rPr lang="en-US" dirty="0" smtClean="0"/>
              <a:t>:</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178</a:t>
            </a:fld>
            <a:endParaRPr lang="en-US" dirty="0"/>
          </a:p>
        </p:txBody>
      </p:sp>
      <p:pic>
        <p:nvPicPr>
          <p:cNvPr id="6" name="Picture 5"/>
          <p:cNvPicPr>
            <a:picLocks noChangeAspect="1"/>
          </p:cNvPicPr>
          <p:nvPr/>
        </p:nvPicPr>
        <p:blipFill>
          <a:blip r:embed="rId2"/>
          <a:stretch>
            <a:fillRect/>
          </a:stretch>
        </p:blipFill>
        <p:spPr>
          <a:xfrm>
            <a:off x="736600" y="2999316"/>
            <a:ext cx="5791200" cy="571500"/>
          </a:xfrm>
          <a:prstGeom prst="rect">
            <a:avLst/>
          </a:prstGeom>
          <a:ln>
            <a:solidFill>
              <a:schemeClr val="accent1"/>
            </a:solidFill>
          </a:ln>
        </p:spPr>
      </p:pic>
    </p:spTree>
    <p:extLst>
      <p:ext uri="{BB962C8B-B14F-4D97-AF65-F5344CB8AC3E}">
        <p14:creationId xmlns:p14="http://schemas.microsoft.com/office/powerpoint/2010/main" val="70662900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Self-Referencing Generic Declarations</a:t>
            </a:r>
          </a:p>
        </p:txBody>
      </p:sp>
      <p:sp>
        <p:nvSpPr>
          <p:cNvPr id="3" name="Content Placeholder 2"/>
          <p:cNvSpPr>
            <a:spLocks noGrp="1"/>
          </p:cNvSpPr>
          <p:nvPr>
            <p:ph idx="1"/>
          </p:nvPr>
        </p:nvSpPr>
        <p:spPr/>
        <p:txBody>
          <a:bodyPr/>
          <a:lstStyle/>
          <a:p>
            <a:r>
              <a:rPr lang="en-US" dirty="0" smtClean="0"/>
              <a:t>A </a:t>
            </a:r>
            <a:r>
              <a:rPr lang="en-US" dirty="0"/>
              <a:t>type can name itself as the </a:t>
            </a:r>
            <a:r>
              <a:rPr lang="en-US" dirty="0">
                <a:solidFill>
                  <a:srgbClr val="FF0000"/>
                </a:solidFill>
              </a:rPr>
              <a:t>concrete type</a:t>
            </a:r>
            <a:r>
              <a:rPr lang="en-US" dirty="0"/>
              <a:t> when </a:t>
            </a:r>
            <a:r>
              <a:rPr lang="en-US" dirty="0">
                <a:solidFill>
                  <a:srgbClr val="FF0000"/>
                </a:solidFill>
              </a:rPr>
              <a:t>closing</a:t>
            </a:r>
            <a:r>
              <a:rPr lang="en-US" dirty="0"/>
              <a:t> a type argument:</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smtClean="0"/>
          </a:p>
          <a:p>
            <a:pPr marL="233363" lvl="1" indent="0">
              <a:buNone/>
            </a:pPr>
            <a:endParaRPr lang="en-US" dirty="0"/>
          </a:p>
          <a:p>
            <a:pPr marL="233363" lvl="1" indent="0">
              <a:buNone/>
            </a:pPr>
            <a:endParaRPr lang="en-US" dirty="0"/>
          </a:p>
          <a:p>
            <a:pPr marL="233363" lvl="1" indent="0">
              <a:buNone/>
            </a:pPr>
            <a:endParaRPr lang="en-US" dirty="0"/>
          </a:p>
          <a:p>
            <a:pPr lvl="1"/>
            <a:r>
              <a:rPr lang="en-US" dirty="0"/>
              <a:t>The following are also legal</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179</a:t>
            </a:fld>
            <a:endParaRPr lang="en-US" dirty="0"/>
          </a:p>
        </p:txBody>
      </p:sp>
      <p:pic>
        <p:nvPicPr>
          <p:cNvPr id="6" name="Picture 5"/>
          <p:cNvPicPr>
            <a:picLocks noChangeAspect="1"/>
          </p:cNvPicPr>
          <p:nvPr/>
        </p:nvPicPr>
        <p:blipFill>
          <a:blip r:embed="rId2"/>
          <a:stretch>
            <a:fillRect/>
          </a:stretch>
        </p:blipFill>
        <p:spPr>
          <a:xfrm>
            <a:off x="821990" y="1752600"/>
            <a:ext cx="4405117" cy="2715154"/>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821991" y="5195459"/>
            <a:ext cx="5197810" cy="513583"/>
          </a:xfrm>
          <a:prstGeom prst="rect">
            <a:avLst/>
          </a:prstGeom>
          <a:ln>
            <a:solidFill>
              <a:schemeClr val="accent1"/>
            </a:solidFill>
          </a:ln>
        </p:spPr>
      </p:pic>
    </p:spTree>
    <p:extLst>
      <p:ext uri="{BB962C8B-B14F-4D97-AF65-F5344CB8AC3E}">
        <p14:creationId xmlns:p14="http://schemas.microsoft.com/office/powerpoint/2010/main" val="1748389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Platform Support for .NET Frameworks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solidFill>
                  <a:srgbClr val="FF0000"/>
                </a:solidFill>
              </a:rPr>
              <a:t>Table 1-1</a:t>
            </a:r>
            <a:r>
              <a:rPr lang="en-US" sz="2000" dirty="0"/>
              <a:t> compares the current platform support for each of the major frameworks.</a:t>
            </a:r>
          </a:p>
          <a:p>
            <a:pPr marL="461963">
              <a:buFont typeface="Wingdings" panose="05000000000000000000" pitchFamily="2" charset="2"/>
              <a:buChar char="§"/>
            </a:pPr>
            <a:r>
              <a:rPr lang="en-US" sz="2000" dirty="0"/>
              <a:t>The four major frameworks differ in </a:t>
            </a:r>
            <a:endParaRPr lang="en-US" sz="2000" dirty="0" smtClean="0"/>
          </a:p>
          <a:p>
            <a:pPr marL="687388" indent="-225425">
              <a:buFont typeface="Wingdings" panose="05000000000000000000" pitchFamily="2" charset="2"/>
              <a:buChar char="ü"/>
            </a:pPr>
            <a:r>
              <a:rPr lang="en-US" sz="2000" dirty="0" smtClean="0"/>
              <a:t>the </a:t>
            </a:r>
            <a:r>
              <a:rPr lang="en-US" sz="2000" dirty="0"/>
              <a:t>platforms they </a:t>
            </a:r>
            <a:r>
              <a:rPr lang="en-US" sz="2000" dirty="0" smtClean="0"/>
              <a:t>support</a:t>
            </a:r>
          </a:p>
          <a:p>
            <a:pPr marL="687388" indent="-225425">
              <a:buFont typeface="Wingdings" panose="05000000000000000000" pitchFamily="2" charset="2"/>
              <a:buChar char="ü"/>
            </a:pPr>
            <a:r>
              <a:rPr lang="en-US" sz="2000" dirty="0" smtClean="0"/>
              <a:t>the </a:t>
            </a:r>
            <a:r>
              <a:rPr lang="en-US" sz="2000" dirty="0"/>
              <a:t>libraries that sit on top, </a:t>
            </a:r>
            <a:r>
              <a:rPr lang="en-US" sz="2000" dirty="0" smtClean="0"/>
              <a:t>and</a:t>
            </a:r>
          </a:p>
          <a:p>
            <a:pPr marL="687388" indent="-225425">
              <a:buFont typeface="Wingdings" panose="05000000000000000000" pitchFamily="2" charset="2"/>
              <a:buChar char="ü"/>
            </a:pPr>
            <a:r>
              <a:rPr lang="en-US" sz="2000" dirty="0" smtClean="0"/>
              <a:t>their </a:t>
            </a:r>
            <a:r>
              <a:rPr lang="en-US" sz="2000" dirty="0"/>
              <a:t>intended uses. </a:t>
            </a:r>
            <a:endParaRPr lang="en-US" sz="2000" dirty="0" smtClean="0"/>
          </a:p>
          <a:p>
            <a:pPr marL="461963">
              <a:buFont typeface="Wingdings" panose="05000000000000000000" pitchFamily="2" charset="2"/>
              <a:buChar char="§"/>
            </a:pPr>
            <a:r>
              <a:rPr lang="en-US" sz="2000" dirty="0" smtClean="0"/>
              <a:t>However</a:t>
            </a:r>
            <a:r>
              <a:rPr lang="en-US" sz="2000" dirty="0"/>
              <a:t>, it’s fair to say that as of the release of .NET Core 2.0, they all expose a similar core framework </a:t>
            </a:r>
            <a:r>
              <a:rPr lang="en-US" sz="2000" dirty="0" smtClean="0"/>
              <a:t>BCL. </a:t>
            </a:r>
          </a:p>
          <a:p>
            <a:pPr marL="461963">
              <a:buFont typeface="Wingdings" panose="05000000000000000000" pitchFamily="2" charset="2"/>
              <a:buChar char="§"/>
            </a:pPr>
            <a:r>
              <a:rPr lang="en-US" sz="2000" dirty="0" smtClean="0"/>
              <a:t>It </a:t>
            </a:r>
            <a:r>
              <a:rPr lang="en-US" sz="2000" dirty="0"/>
              <a:t>is even possible to directly leverage this commonality by writing class libraries that work across all four frameworks </a:t>
            </a:r>
            <a:r>
              <a:rPr lang="en-US" sz="2000" dirty="0" smtClean="0"/>
              <a:t>using </a:t>
            </a:r>
            <a:r>
              <a:rPr lang="en-US" sz="2000" dirty="0" smtClean="0">
                <a:solidFill>
                  <a:srgbClr val="FF0000"/>
                </a:solidFill>
              </a:rPr>
              <a:t>.</a:t>
            </a:r>
            <a:r>
              <a:rPr lang="en-US" sz="2000" dirty="0">
                <a:solidFill>
                  <a:srgbClr val="FF0000"/>
                </a:solidFill>
              </a:rPr>
              <a:t>NET Standard </a:t>
            </a:r>
            <a:r>
              <a:rPr lang="en-US" sz="2000" dirty="0" smtClean="0">
                <a:solidFill>
                  <a:srgbClr val="FF0000"/>
                </a:solidFill>
              </a:rPr>
              <a:t>2.0</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a:t>
            </a:fld>
            <a:endParaRPr lang="en-US" dirty="0"/>
          </a:p>
        </p:txBody>
      </p:sp>
    </p:spTree>
    <p:extLst>
      <p:ext uri="{BB962C8B-B14F-4D97-AF65-F5344CB8AC3E}">
        <p14:creationId xmlns:p14="http://schemas.microsoft.com/office/powerpoint/2010/main" val="193137722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Static Data</a:t>
            </a:r>
          </a:p>
        </p:txBody>
      </p:sp>
      <p:sp>
        <p:nvSpPr>
          <p:cNvPr id="3" name="Content Placeholder 2"/>
          <p:cNvSpPr>
            <a:spLocks noGrp="1"/>
          </p:cNvSpPr>
          <p:nvPr>
            <p:ph idx="1"/>
          </p:nvPr>
        </p:nvSpPr>
        <p:spPr/>
        <p:txBody>
          <a:bodyPr/>
          <a:lstStyle/>
          <a:p>
            <a:r>
              <a:rPr lang="en-US" dirty="0" smtClean="0"/>
              <a:t>Static </a:t>
            </a:r>
            <a:r>
              <a:rPr lang="en-US" dirty="0"/>
              <a:t>data is </a:t>
            </a:r>
            <a:r>
              <a:rPr lang="en-US" dirty="0">
                <a:solidFill>
                  <a:srgbClr val="FF0000"/>
                </a:solidFill>
              </a:rPr>
              <a:t>unique</a:t>
            </a:r>
            <a:r>
              <a:rPr lang="en-US" dirty="0"/>
              <a:t> for </a:t>
            </a:r>
            <a:r>
              <a:rPr lang="en-US" dirty="0">
                <a:solidFill>
                  <a:srgbClr val="FF0000"/>
                </a:solidFill>
              </a:rPr>
              <a:t>each closed type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180</a:t>
            </a:fld>
            <a:endParaRPr lang="en-US" dirty="0"/>
          </a:p>
        </p:txBody>
      </p:sp>
      <p:pic>
        <p:nvPicPr>
          <p:cNvPr id="6" name="Picture 5"/>
          <p:cNvPicPr>
            <a:picLocks noChangeAspect="1"/>
          </p:cNvPicPr>
          <p:nvPr/>
        </p:nvPicPr>
        <p:blipFill>
          <a:blip r:embed="rId2"/>
          <a:stretch>
            <a:fillRect/>
          </a:stretch>
        </p:blipFill>
        <p:spPr>
          <a:xfrm>
            <a:off x="472490" y="1744133"/>
            <a:ext cx="5471109" cy="3191480"/>
          </a:xfrm>
          <a:prstGeom prst="rect">
            <a:avLst/>
          </a:prstGeom>
          <a:ln>
            <a:solidFill>
              <a:schemeClr val="accent1"/>
            </a:solidFill>
          </a:ln>
        </p:spPr>
      </p:pic>
    </p:spTree>
    <p:extLst>
      <p:ext uri="{BB962C8B-B14F-4D97-AF65-F5344CB8AC3E}">
        <p14:creationId xmlns:p14="http://schemas.microsoft.com/office/powerpoint/2010/main" val="202684607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Type Parameters and Conversions</a:t>
            </a:r>
          </a:p>
        </p:txBody>
      </p:sp>
      <p:sp>
        <p:nvSpPr>
          <p:cNvPr id="3" name="Content Placeholder 2"/>
          <p:cNvSpPr>
            <a:spLocks noGrp="1"/>
          </p:cNvSpPr>
          <p:nvPr>
            <p:ph idx="1"/>
          </p:nvPr>
        </p:nvSpPr>
        <p:spPr/>
        <p:txBody>
          <a:bodyPr/>
          <a:lstStyle/>
          <a:p>
            <a:r>
              <a:rPr lang="en-US" dirty="0" smtClean="0"/>
              <a:t>C</a:t>
            </a:r>
            <a:r>
              <a:rPr lang="en-US" dirty="0"/>
              <a:t>#’s </a:t>
            </a:r>
            <a:r>
              <a:rPr lang="en-US" dirty="0">
                <a:solidFill>
                  <a:srgbClr val="FF0000"/>
                </a:solidFill>
              </a:rPr>
              <a:t>cast operator</a:t>
            </a:r>
            <a:r>
              <a:rPr lang="en-US" dirty="0"/>
              <a:t> can perform several kinds of conversion, including: </a:t>
            </a:r>
          </a:p>
          <a:p>
            <a:pPr lvl="2"/>
            <a:r>
              <a:rPr lang="en-US" dirty="0" smtClean="0"/>
              <a:t>Numeric conversion</a:t>
            </a:r>
          </a:p>
          <a:p>
            <a:pPr lvl="2"/>
            <a:r>
              <a:rPr lang="en-US" dirty="0" smtClean="0"/>
              <a:t>Reference conversion</a:t>
            </a:r>
          </a:p>
          <a:p>
            <a:pPr lvl="2"/>
            <a:r>
              <a:rPr lang="en-US" dirty="0" smtClean="0"/>
              <a:t>Boxing/unboxing conversion</a:t>
            </a:r>
          </a:p>
          <a:p>
            <a:pPr lvl="2"/>
            <a:r>
              <a:rPr lang="en-US" dirty="0" smtClean="0"/>
              <a:t>Custom </a:t>
            </a:r>
            <a:r>
              <a:rPr lang="en-US" dirty="0"/>
              <a:t>conversion (via </a:t>
            </a:r>
            <a:r>
              <a:rPr lang="en-US" dirty="0">
                <a:solidFill>
                  <a:srgbClr val="FF0000"/>
                </a:solidFill>
              </a:rPr>
              <a:t>operator overloading</a:t>
            </a:r>
            <a:r>
              <a:rPr lang="en-US" dirty="0"/>
              <a:t>; see Chapter </a:t>
            </a:r>
            <a:r>
              <a:rPr lang="en-US" dirty="0" smtClean="0"/>
              <a:t>4)</a:t>
            </a:r>
          </a:p>
          <a:p>
            <a:pPr lvl="1"/>
            <a:r>
              <a:rPr lang="en-US" dirty="0" smtClean="0"/>
              <a:t>The </a:t>
            </a:r>
            <a:r>
              <a:rPr lang="en-US" dirty="0"/>
              <a:t>decision as to which </a:t>
            </a:r>
            <a:r>
              <a:rPr lang="en-US" dirty="0">
                <a:solidFill>
                  <a:srgbClr val="FF0000"/>
                </a:solidFill>
              </a:rPr>
              <a:t>kind of conversion</a:t>
            </a:r>
            <a:r>
              <a:rPr lang="en-US" dirty="0"/>
              <a:t> will take place happens at </a:t>
            </a:r>
            <a:r>
              <a:rPr lang="en-US" dirty="0">
                <a:solidFill>
                  <a:srgbClr val="FF0000"/>
                </a:solidFill>
              </a:rPr>
              <a:t>compile time</a:t>
            </a:r>
            <a:r>
              <a:rPr lang="en-US" dirty="0"/>
              <a:t>, based on the known types of the </a:t>
            </a:r>
            <a:r>
              <a:rPr lang="en-US" dirty="0" smtClean="0"/>
              <a:t>operands.</a:t>
            </a:r>
          </a:p>
          <a:p>
            <a:pPr lvl="1"/>
            <a:r>
              <a:rPr lang="en-US" dirty="0" smtClean="0"/>
              <a:t>This </a:t>
            </a:r>
            <a:r>
              <a:rPr lang="en-US" dirty="0"/>
              <a:t>creates an </a:t>
            </a:r>
            <a:r>
              <a:rPr lang="en-US" dirty="0">
                <a:solidFill>
                  <a:srgbClr val="FF0000"/>
                </a:solidFill>
              </a:rPr>
              <a:t>interesting scenario</a:t>
            </a:r>
            <a:r>
              <a:rPr lang="en-US" dirty="0"/>
              <a:t> with generic type parameters, because the precise operand types are </a:t>
            </a:r>
            <a:r>
              <a:rPr lang="en-US" dirty="0">
                <a:solidFill>
                  <a:srgbClr val="FF0000"/>
                </a:solidFill>
              </a:rPr>
              <a:t>unknown</a:t>
            </a:r>
            <a:r>
              <a:rPr lang="en-US" dirty="0"/>
              <a:t> at </a:t>
            </a:r>
            <a:r>
              <a:rPr lang="en-US" dirty="0">
                <a:solidFill>
                  <a:srgbClr val="FF0000"/>
                </a:solidFill>
              </a:rPr>
              <a:t>compile </a:t>
            </a:r>
            <a:r>
              <a:rPr lang="en-US" dirty="0" smtClean="0">
                <a:solidFill>
                  <a:srgbClr val="FF0000"/>
                </a:solidFill>
              </a:rPr>
              <a:t>time</a:t>
            </a:r>
            <a:r>
              <a:rPr lang="en-US" dirty="0" smtClean="0"/>
              <a:t>.</a:t>
            </a:r>
          </a:p>
          <a:p>
            <a:pPr lvl="1"/>
            <a:r>
              <a:rPr lang="en-US" dirty="0" smtClean="0"/>
              <a:t>If </a:t>
            </a:r>
            <a:r>
              <a:rPr lang="en-US" dirty="0"/>
              <a:t>this leads to ambiguity, the </a:t>
            </a:r>
            <a:r>
              <a:rPr lang="en-US" dirty="0">
                <a:solidFill>
                  <a:srgbClr val="FF0000"/>
                </a:solidFill>
              </a:rPr>
              <a:t>compiler</a:t>
            </a:r>
            <a:r>
              <a:rPr lang="en-US" dirty="0"/>
              <a:t> generates an </a:t>
            </a:r>
            <a:r>
              <a:rPr lang="en-US" dirty="0" smtClean="0">
                <a:solidFill>
                  <a:srgbClr val="FF0000"/>
                </a:solidFill>
              </a:rPr>
              <a:t>error</a:t>
            </a:r>
            <a:r>
              <a:rPr lang="en-US" dirty="0" smtClean="0"/>
              <a:t>.</a:t>
            </a:r>
          </a:p>
          <a:p>
            <a:pPr lvl="1"/>
            <a:r>
              <a:rPr lang="en-US" dirty="0" smtClean="0"/>
              <a:t>The </a:t>
            </a:r>
            <a:r>
              <a:rPr lang="en-US" dirty="0"/>
              <a:t>most common scenario is when you want to perform a </a:t>
            </a:r>
            <a:r>
              <a:rPr lang="en-US" dirty="0">
                <a:solidFill>
                  <a:srgbClr val="FF0000"/>
                </a:solidFill>
              </a:rPr>
              <a:t>reference conversion</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181</a:t>
            </a:fld>
            <a:endParaRPr lang="en-US" dirty="0"/>
          </a:p>
        </p:txBody>
      </p:sp>
      <p:pic>
        <p:nvPicPr>
          <p:cNvPr id="6" name="Picture 5"/>
          <p:cNvPicPr>
            <a:picLocks noChangeAspect="1"/>
          </p:cNvPicPr>
          <p:nvPr/>
        </p:nvPicPr>
        <p:blipFill>
          <a:blip r:embed="rId2"/>
          <a:stretch>
            <a:fillRect/>
          </a:stretch>
        </p:blipFill>
        <p:spPr>
          <a:xfrm>
            <a:off x="762000" y="4917633"/>
            <a:ext cx="5058303" cy="1369497"/>
          </a:xfrm>
          <a:prstGeom prst="rect">
            <a:avLst/>
          </a:prstGeom>
          <a:ln>
            <a:solidFill>
              <a:schemeClr val="accent1"/>
            </a:solidFill>
          </a:ln>
        </p:spPr>
      </p:pic>
    </p:spTree>
    <p:extLst>
      <p:ext uri="{BB962C8B-B14F-4D97-AF65-F5344CB8AC3E}">
        <p14:creationId xmlns:p14="http://schemas.microsoft.com/office/powerpoint/2010/main" val="1952525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 Parameters and </a:t>
            </a:r>
            <a:r>
              <a:rPr lang="en-US" dirty="0" smtClean="0"/>
              <a:t>Conversions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t>Without knowledge of </a:t>
            </a:r>
            <a:r>
              <a:rPr lang="en-US" dirty="0">
                <a:solidFill>
                  <a:srgbClr val="FF0000"/>
                </a:solidFill>
              </a:rPr>
              <a:t>T’s actual type</a:t>
            </a:r>
            <a:r>
              <a:rPr lang="en-US" dirty="0"/>
              <a:t>, the compiler is concerned that you might have intended this to be a </a:t>
            </a:r>
            <a:r>
              <a:rPr lang="en-US" dirty="0">
                <a:solidFill>
                  <a:srgbClr val="FF0000"/>
                </a:solidFill>
              </a:rPr>
              <a:t>custom </a:t>
            </a:r>
            <a:r>
              <a:rPr lang="en-US" dirty="0" smtClean="0">
                <a:solidFill>
                  <a:srgbClr val="FF0000"/>
                </a:solidFill>
              </a:rPr>
              <a:t>conversion</a:t>
            </a:r>
            <a:r>
              <a:rPr lang="en-US" dirty="0" smtClean="0"/>
              <a:t>.</a:t>
            </a:r>
          </a:p>
          <a:p>
            <a:pPr lvl="1"/>
            <a:r>
              <a:rPr lang="en-US" dirty="0" smtClean="0"/>
              <a:t>The </a:t>
            </a:r>
            <a:r>
              <a:rPr lang="en-US" dirty="0"/>
              <a:t>simplest </a:t>
            </a:r>
            <a:r>
              <a:rPr lang="en-US" dirty="0">
                <a:solidFill>
                  <a:srgbClr val="FF0000"/>
                </a:solidFill>
              </a:rPr>
              <a:t>solution</a:t>
            </a:r>
            <a:r>
              <a:rPr lang="en-US" dirty="0"/>
              <a:t> is to instead use the </a:t>
            </a:r>
            <a:r>
              <a:rPr lang="en-US" dirty="0">
                <a:solidFill>
                  <a:srgbClr val="FF0000"/>
                </a:solidFill>
              </a:rPr>
              <a:t>as</a:t>
            </a:r>
            <a:r>
              <a:rPr lang="en-US" dirty="0"/>
              <a:t> </a:t>
            </a:r>
            <a:r>
              <a:rPr lang="en-US" dirty="0">
                <a:solidFill>
                  <a:srgbClr val="0070C0"/>
                </a:solidFill>
              </a:rPr>
              <a:t>operator</a:t>
            </a:r>
            <a:r>
              <a:rPr lang="en-US" dirty="0"/>
              <a:t>, which is unambiguous because it cannot perform custom </a:t>
            </a:r>
            <a:r>
              <a:rPr lang="en-US" dirty="0" smtClean="0"/>
              <a:t>conversions</a:t>
            </a:r>
            <a:r>
              <a:rPr lang="en-US" dirty="0"/>
              <a:t>:</a:t>
            </a:r>
          </a:p>
          <a:p>
            <a:pPr marL="233363" lvl="1" indent="0">
              <a:buNone/>
            </a:pPr>
            <a:endParaRPr lang="en-US" dirty="0" smtClean="0"/>
          </a:p>
          <a:p>
            <a:pPr marL="233363" lvl="1" indent="0">
              <a:buNone/>
            </a:pPr>
            <a:endParaRPr lang="en-US" dirty="0" smtClean="0"/>
          </a:p>
          <a:p>
            <a:pPr marL="233363" lvl="1" indent="0">
              <a:buNone/>
            </a:pPr>
            <a:endParaRPr lang="en-US" dirty="0" smtClean="0"/>
          </a:p>
          <a:p>
            <a:pPr marL="233363" lvl="1" indent="0">
              <a:buNone/>
            </a:pPr>
            <a:endParaRPr lang="en-US" dirty="0"/>
          </a:p>
          <a:p>
            <a:pPr marL="233363" lvl="1" indent="0">
              <a:buNone/>
            </a:pPr>
            <a:endParaRPr lang="en-US" dirty="0"/>
          </a:p>
          <a:p>
            <a:pPr lvl="1"/>
            <a:r>
              <a:rPr lang="en-US" dirty="0"/>
              <a:t>A more </a:t>
            </a:r>
            <a:r>
              <a:rPr lang="en-US" dirty="0">
                <a:solidFill>
                  <a:srgbClr val="FF0000"/>
                </a:solidFill>
              </a:rPr>
              <a:t>general solution</a:t>
            </a:r>
            <a:r>
              <a:rPr lang="en-US" dirty="0"/>
              <a:t> is to first </a:t>
            </a:r>
            <a:r>
              <a:rPr lang="en-US" dirty="0">
                <a:solidFill>
                  <a:srgbClr val="FF0000"/>
                </a:solidFill>
              </a:rPr>
              <a:t>cast</a:t>
            </a:r>
            <a:r>
              <a:rPr lang="en-US" dirty="0"/>
              <a:t> to </a:t>
            </a:r>
            <a:r>
              <a:rPr lang="en-US" dirty="0" smtClean="0"/>
              <a:t>object.</a:t>
            </a:r>
          </a:p>
          <a:p>
            <a:pPr lvl="2"/>
            <a:r>
              <a:rPr lang="en-US" dirty="0" smtClean="0"/>
              <a:t>This </a:t>
            </a:r>
            <a:r>
              <a:rPr lang="en-US" dirty="0"/>
              <a:t>works because conversions to/from object are assumed </a:t>
            </a:r>
            <a:r>
              <a:rPr lang="en-US" dirty="0">
                <a:solidFill>
                  <a:srgbClr val="FF0000"/>
                </a:solidFill>
              </a:rPr>
              <a:t>not</a:t>
            </a:r>
            <a:r>
              <a:rPr lang="en-US" dirty="0"/>
              <a:t> to be </a:t>
            </a:r>
            <a:r>
              <a:rPr lang="en-US" dirty="0">
                <a:solidFill>
                  <a:srgbClr val="FF0000"/>
                </a:solidFill>
              </a:rPr>
              <a:t>custom conversions</a:t>
            </a:r>
            <a:r>
              <a:rPr lang="en-US" dirty="0"/>
              <a:t>, </a:t>
            </a:r>
            <a:r>
              <a:rPr lang="en-US" dirty="0" smtClean="0"/>
              <a:t>but</a:t>
            </a:r>
          </a:p>
          <a:p>
            <a:pPr lvl="3"/>
            <a:r>
              <a:rPr lang="en-US" dirty="0" smtClean="0"/>
              <a:t>reference or</a:t>
            </a:r>
          </a:p>
          <a:p>
            <a:pPr lvl="3"/>
            <a:r>
              <a:rPr lang="en-US" dirty="0" smtClean="0"/>
              <a:t>boxing</a:t>
            </a:r>
            <a:r>
              <a:rPr lang="en-US" dirty="0"/>
              <a:t>/ unboxing </a:t>
            </a:r>
            <a:r>
              <a:rPr lang="en-US" dirty="0" smtClean="0"/>
              <a:t>conversions</a:t>
            </a:r>
          </a:p>
          <a:p>
            <a:pPr lvl="2"/>
            <a:r>
              <a:rPr lang="en-US" dirty="0" smtClean="0"/>
              <a:t>In </a:t>
            </a:r>
            <a:r>
              <a:rPr lang="en-US" dirty="0"/>
              <a:t>this case, StringBuilder is a </a:t>
            </a:r>
            <a:r>
              <a:rPr lang="en-US" dirty="0">
                <a:solidFill>
                  <a:srgbClr val="FF0000"/>
                </a:solidFill>
              </a:rPr>
              <a:t>reference type</a:t>
            </a:r>
            <a:r>
              <a:rPr lang="en-US" dirty="0"/>
              <a:t>, so it has to be a </a:t>
            </a:r>
            <a:r>
              <a:rPr lang="en-US" dirty="0">
                <a:solidFill>
                  <a:srgbClr val="FF0000"/>
                </a:solidFill>
              </a:rPr>
              <a:t>reference conversion</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182</a:t>
            </a:fld>
            <a:endParaRPr lang="en-US" dirty="0"/>
          </a:p>
        </p:txBody>
      </p:sp>
      <p:pic>
        <p:nvPicPr>
          <p:cNvPr id="7" name="Picture 6"/>
          <p:cNvPicPr>
            <a:picLocks noChangeAspect="1"/>
          </p:cNvPicPr>
          <p:nvPr/>
        </p:nvPicPr>
        <p:blipFill>
          <a:blip r:embed="rId2"/>
          <a:stretch>
            <a:fillRect/>
          </a:stretch>
        </p:blipFill>
        <p:spPr>
          <a:xfrm>
            <a:off x="855134" y="2550797"/>
            <a:ext cx="4288895" cy="1495211"/>
          </a:xfrm>
          <a:prstGeom prst="rect">
            <a:avLst/>
          </a:prstGeom>
          <a:ln>
            <a:solidFill>
              <a:schemeClr val="accent1"/>
            </a:solidFill>
          </a:ln>
        </p:spPr>
      </p:pic>
      <p:pic>
        <p:nvPicPr>
          <p:cNvPr id="8" name="Picture 7"/>
          <p:cNvPicPr>
            <a:picLocks noChangeAspect="1"/>
          </p:cNvPicPr>
          <p:nvPr/>
        </p:nvPicPr>
        <p:blipFill>
          <a:blip r:embed="rId3"/>
          <a:stretch>
            <a:fillRect/>
          </a:stretch>
        </p:blipFill>
        <p:spPr>
          <a:xfrm>
            <a:off x="855135" y="5964339"/>
            <a:ext cx="4174066" cy="331137"/>
          </a:xfrm>
          <a:prstGeom prst="rect">
            <a:avLst/>
          </a:prstGeom>
          <a:ln>
            <a:solidFill>
              <a:schemeClr val="accent1"/>
            </a:solidFill>
          </a:ln>
        </p:spPr>
      </p:pic>
    </p:spTree>
    <p:extLst>
      <p:ext uri="{BB962C8B-B14F-4D97-AF65-F5344CB8AC3E}">
        <p14:creationId xmlns:p14="http://schemas.microsoft.com/office/powerpoint/2010/main" val="192160896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 Parameters and </a:t>
            </a:r>
            <a:r>
              <a:rPr lang="en-US" dirty="0" smtClean="0"/>
              <a:t>Conversions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t>Unboxing conversions can also introduce </a:t>
            </a:r>
            <a:r>
              <a:rPr lang="en-US" dirty="0" smtClean="0">
                <a:solidFill>
                  <a:srgbClr val="FF0000"/>
                </a:solidFill>
              </a:rPr>
              <a:t>ambiguities</a:t>
            </a:r>
            <a:r>
              <a:rPr lang="en-US" dirty="0" smtClean="0"/>
              <a:t>.</a:t>
            </a:r>
          </a:p>
          <a:p>
            <a:pPr lvl="1"/>
            <a:r>
              <a:rPr lang="en-US" dirty="0" smtClean="0"/>
              <a:t>The </a:t>
            </a:r>
            <a:r>
              <a:rPr lang="en-US" dirty="0"/>
              <a:t>following could </a:t>
            </a:r>
            <a:r>
              <a:rPr lang="en-US" dirty="0" smtClean="0"/>
              <a:t>be</a:t>
            </a:r>
          </a:p>
          <a:p>
            <a:pPr lvl="2"/>
            <a:r>
              <a:rPr lang="en-US" dirty="0" smtClean="0"/>
              <a:t>an unboxing,</a:t>
            </a:r>
          </a:p>
          <a:p>
            <a:pPr lvl="2"/>
            <a:r>
              <a:rPr lang="en-US" dirty="0" smtClean="0"/>
              <a:t>numeric</a:t>
            </a:r>
            <a:r>
              <a:rPr lang="en-US" dirty="0"/>
              <a:t>, </a:t>
            </a:r>
            <a:r>
              <a:rPr lang="en-US" dirty="0" smtClean="0"/>
              <a:t>or</a:t>
            </a:r>
          </a:p>
          <a:p>
            <a:pPr lvl="2"/>
            <a:r>
              <a:rPr lang="en-US" dirty="0" smtClean="0"/>
              <a:t>custom </a:t>
            </a:r>
            <a:r>
              <a:rPr lang="en-US" dirty="0"/>
              <a:t>conversion</a:t>
            </a:r>
            <a:r>
              <a:rPr lang="en-US" dirty="0" smtClean="0"/>
              <a:t>:</a:t>
            </a:r>
          </a:p>
          <a:p>
            <a:pPr marL="233363" lvl="1" indent="0">
              <a:buNone/>
            </a:pPr>
            <a:endParaRPr lang="en-US" dirty="0"/>
          </a:p>
          <a:p>
            <a:pPr lvl="1"/>
            <a:endParaRPr lang="en-US" dirty="0" smtClean="0"/>
          </a:p>
          <a:p>
            <a:pPr lvl="1"/>
            <a:r>
              <a:rPr lang="en-US" dirty="0" smtClean="0"/>
              <a:t> The </a:t>
            </a:r>
            <a:r>
              <a:rPr lang="en-US" dirty="0"/>
              <a:t>solution, again, is to first cast to object and then to int (which then </a:t>
            </a:r>
            <a:r>
              <a:rPr lang="en-US" dirty="0" smtClean="0"/>
              <a:t>unambiguously </a:t>
            </a:r>
            <a:r>
              <a:rPr lang="en-US" dirty="0"/>
              <a:t>signals an unboxing conversion in this case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183</a:t>
            </a:fld>
            <a:endParaRPr lang="en-US" dirty="0"/>
          </a:p>
        </p:txBody>
      </p:sp>
      <p:pic>
        <p:nvPicPr>
          <p:cNvPr id="6" name="Picture 5"/>
          <p:cNvPicPr>
            <a:picLocks noChangeAspect="1"/>
          </p:cNvPicPr>
          <p:nvPr/>
        </p:nvPicPr>
        <p:blipFill>
          <a:blip r:embed="rId2"/>
          <a:stretch>
            <a:fillRect/>
          </a:stretch>
        </p:blipFill>
        <p:spPr>
          <a:xfrm>
            <a:off x="750358" y="3086099"/>
            <a:ext cx="6429375" cy="365305"/>
          </a:xfrm>
          <a:prstGeom prst="rect">
            <a:avLst/>
          </a:prstGeom>
          <a:ln>
            <a:solidFill>
              <a:schemeClr val="accent1"/>
            </a:solidFill>
          </a:ln>
        </p:spPr>
      </p:pic>
      <p:pic>
        <p:nvPicPr>
          <p:cNvPr id="9" name="Picture 8"/>
          <p:cNvPicPr>
            <a:picLocks noChangeAspect="1"/>
          </p:cNvPicPr>
          <p:nvPr/>
        </p:nvPicPr>
        <p:blipFill>
          <a:blip r:embed="rId3"/>
          <a:stretch>
            <a:fillRect/>
          </a:stretch>
        </p:blipFill>
        <p:spPr>
          <a:xfrm>
            <a:off x="750358" y="4456015"/>
            <a:ext cx="4619625" cy="333375"/>
          </a:xfrm>
          <a:prstGeom prst="rect">
            <a:avLst/>
          </a:prstGeom>
          <a:ln>
            <a:solidFill>
              <a:schemeClr val="accent1"/>
            </a:solidFill>
          </a:ln>
        </p:spPr>
      </p:pic>
    </p:spTree>
    <p:extLst>
      <p:ext uri="{BB962C8B-B14F-4D97-AF65-F5344CB8AC3E}">
        <p14:creationId xmlns:p14="http://schemas.microsoft.com/office/powerpoint/2010/main" val="9445901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Covariance</a:t>
            </a:r>
          </a:p>
        </p:txBody>
      </p:sp>
      <p:sp>
        <p:nvSpPr>
          <p:cNvPr id="3" name="Content Placeholder 2"/>
          <p:cNvSpPr>
            <a:spLocks noGrp="1"/>
          </p:cNvSpPr>
          <p:nvPr>
            <p:ph idx="1"/>
          </p:nvPr>
        </p:nvSpPr>
        <p:spPr/>
        <p:txBody>
          <a:bodyPr/>
          <a:lstStyle/>
          <a:p>
            <a:r>
              <a:rPr lang="en-US" dirty="0" smtClean="0"/>
              <a:t>Assuming </a:t>
            </a:r>
            <a:r>
              <a:rPr lang="en-US" dirty="0"/>
              <a:t>A is convertible to B, X has a covariant type parameter if X&lt;A&gt; is </a:t>
            </a:r>
            <a:r>
              <a:rPr lang="en-US" dirty="0" smtClean="0"/>
              <a:t>convertible </a:t>
            </a:r>
            <a:r>
              <a:rPr lang="en-US" dirty="0"/>
              <a:t>to X&lt;B&gt;.</a:t>
            </a:r>
          </a:p>
          <a:p>
            <a:pPr lvl="1"/>
            <a:r>
              <a:rPr lang="en-US" dirty="0"/>
              <a:t>For instance, type IFoo&lt;T&gt; has a </a:t>
            </a:r>
            <a:r>
              <a:rPr lang="en-US" dirty="0">
                <a:solidFill>
                  <a:srgbClr val="FF0000"/>
                </a:solidFill>
              </a:rPr>
              <a:t>covariant T</a:t>
            </a:r>
            <a:r>
              <a:rPr lang="en-US" dirty="0"/>
              <a:t> if the following is legal:</a:t>
            </a:r>
          </a:p>
          <a:p>
            <a:pPr marL="233363" lvl="1" indent="0">
              <a:buNone/>
            </a:pPr>
            <a:endParaRPr lang="en-US" dirty="0" smtClean="0"/>
          </a:p>
          <a:p>
            <a:pPr marL="233363" lvl="1" indent="0">
              <a:buNone/>
            </a:pPr>
            <a:endParaRPr lang="en-US" dirty="0"/>
          </a:p>
          <a:p>
            <a:pPr marL="233363" lvl="1" indent="0">
              <a:buNone/>
            </a:pPr>
            <a:endParaRPr lang="en-US" dirty="0"/>
          </a:p>
          <a:p>
            <a:pPr lvl="1"/>
            <a:r>
              <a:rPr lang="en-US" dirty="0"/>
              <a:t>From </a:t>
            </a:r>
            <a:r>
              <a:rPr lang="en-US" dirty="0">
                <a:solidFill>
                  <a:srgbClr val="FF0000"/>
                </a:solidFill>
              </a:rPr>
              <a:t>C# 4.0</a:t>
            </a:r>
            <a:r>
              <a:rPr lang="en-US" dirty="0"/>
              <a:t>, interfaces permit </a:t>
            </a:r>
            <a:r>
              <a:rPr lang="en-US" dirty="0">
                <a:solidFill>
                  <a:srgbClr val="FF0000"/>
                </a:solidFill>
              </a:rPr>
              <a:t>covariant type parameters</a:t>
            </a:r>
            <a:r>
              <a:rPr lang="en-US" dirty="0"/>
              <a:t> (as do </a:t>
            </a:r>
            <a:r>
              <a:rPr lang="en-US" dirty="0">
                <a:solidFill>
                  <a:srgbClr val="FF0000"/>
                </a:solidFill>
              </a:rPr>
              <a:t>delegates</a:t>
            </a:r>
            <a:r>
              <a:rPr lang="en-US" dirty="0"/>
              <a:t>—see Chapter </a:t>
            </a:r>
            <a:r>
              <a:rPr lang="en-US" dirty="0" smtClean="0"/>
              <a:t>4)</a:t>
            </a:r>
          </a:p>
          <a:p>
            <a:pPr lvl="2"/>
            <a:r>
              <a:rPr lang="en-US" dirty="0" smtClean="0"/>
              <a:t>but </a:t>
            </a:r>
            <a:r>
              <a:rPr lang="en-US" dirty="0">
                <a:solidFill>
                  <a:srgbClr val="FF0000"/>
                </a:solidFill>
              </a:rPr>
              <a:t>classes</a:t>
            </a:r>
            <a:r>
              <a:rPr lang="en-US" dirty="0"/>
              <a:t> </a:t>
            </a:r>
            <a:r>
              <a:rPr lang="en-US" dirty="0">
                <a:solidFill>
                  <a:srgbClr val="FF0000"/>
                </a:solidFill>
              </a:rPr>
              <a:t>do </a:t>
            </a:r>
            <a:r>
              <a:rPr lang="en-US" dirty="0" smtClean="0">
                <a:solidFill>
                  <a:srgbClr val="FF0000"/>
                </a:solidFill>
              </a:rPr>
              <a:t>not</a:t>
            </a:r>
            <a:r>
              <a:rPr lang="en-US" dirty="0" smtClean="0"/>
              <a:t>.</a:t>
            </a:r>
          </a:p>
          <a:p>
            <a:pPr lvl="1"/>
            <a:r>
              <a:rPr lang="en-US" dirty="0" smtClean="0"/>
              <a:t>Arrays </a:t>
            </a:r>
            <a:r>
              <a:rPr lang="en-US" dirty="0"/>
              <a:t>also allow covariance (A</a:t>
            </a:r>
            <a:r>
              <a:rPr lang="en-US" dirty="0" smtClean="0"/>
              <a:t>[ ] </a:t>
            </a:r>
            <a:r>
              <a:rPr lang="en-US" dirty="0"/>
              <a:t>can be converted to B</a:t>
            </a:r>
            <a:r>
              <a:rPr lang="en-US" dirty="0" smtClean="0"/>
              <a:t>[ ] </a:t>
            </a:r>
            <a:r>
              <a:rPr lang="en-US" dirty="0"/>
              <a:t>if A has an </a:t>
            </a:r>
            <a:r>
              <a:rPr lang="en-US" dirty="0">
                <a:solidFill>
                  <a:srgbClr val="FF0000"/>
                </a:solidFill>
              </a:rPr>
              <a:t>implicit reference conversion</a:t>
            </a:r>
            <a:r>
              <a:rPr lang="en-US" dirty="0"/>
              <a:t> to B), and are discussed here for comparison</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184</a:t>
            </a:fld>
            <a:endParaRPr lang="en-US" dirty="0"/>
          </a:p>
        </p:txBody>
      </p:sp>
      <p:pic>
        <p:nvPicPr>
          <p:cNvPr id="6" name="Picture 5"/>
          <p:cNvPicPr>
            <a:picLocks noChangeAspect="1"/>
          </p:cNvPicPr>
          <p:nvPr/>
        </p:nvPicPr>
        <p:blipFill>
          <a:blip r:embed="rId2"/>
          <a:stretch>
            <a:fillRect/>
          </a:stretch>
        </p:blipFill>
        <p:spPr>
          <a:xfrm>
            <a:off x="880533" y="2138534"/>
            <a:ext cx="2524654" cy="588789"/>
          </a:xfrm>
          <a:prstGeom prst="rect">
            <a:avLst/>
          </a:prstGeom>
          <a:ln>
            <a:solidFill>
              <a:schemeClr val="accent1"/>
            </a:solidFill>
          </a:ln>
        </p:spPr>
      </p:pic>
    </p:spTree>
    <p:extLst>
      <p:ext uri="{BB962C8B-B14F-4D97-AF65-F5344CB8AC3E}">
        <p14:creationId xmlns:p14="http://schemas.microsoft.com/office/powerpoint/2010/main" val="215072695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NOTE</a:t>
            </a:r>
            <a:endParaRPr lang="en-US" dirty="0"/>
          </a:p>
        </p:txBody>
      </p:sp>
      <p:sp>
        <p:nvSpPr>
          <p:cNvPr id="7" name="Content Placeholder 6"/>
          <p:cNvSpPr>
            <a:spLocks noGrp="1"/>
          </p:cNvSpPr>
          <p:nvPr>
            <p:ph idx="1"/>
          </p:nvPr>
        </p:nvSpPr>
        <p:spPr/>
        <p:txBody>
          <a:bodyPr/>
          <a:lstStyle/>
          <a:p>
            <a:r>
              <a:rPr lang="en-US" dirty="0"/>
              <a:t>With C#’s notion of </a:t>
            </a:r>
            <a:r>
              <a:rPr lang="en-US" dirty="0">
                <a:solidFill>
                  <a:srgbClr val="FF0000"/>
                </a:solidFill>
              </a:rPr>
              <a:t>covariance</a:t>
            </a:r>
            <a:r>
              <a:rPr lang="en-US" dirty="0"/>
              <a:t> (and contravariance), “</a:t>
            </a:r>
            <a:r>
              <a:rPr lang="en-US" dirty="0" smtClean="0">
                <a:solidFill>
                  <a:srgbClr val="FF0000"/>
                </a:solidFill>
              </a:rPr>
              <a:t>convertible</a:t>
            </a:r>
            <a:r>
              <a:rPr lang="en-US" dirty="0"/>
              <a:t>” means convertible via an </a:t>
            </a:r>
            <a:r>
              <a:rPr lang="en-US" dirty="0">
                <a:solidFill>
                  <a:srgbClr val="FF0000"/>
                </a:solidFill>
              </a:rPr>
              <a:t>implicit reference conversion</a:t>
            </a:r>
            <a:r>
              <a:rPr lang="en-US" dirty="0"/>
              <a:t> —such </a:t>
            </a:r>
            <a:r>
              <a:rPr lang="en-US" dirty="0" smtClean="0"/>
              <a:t>as</a:t>
            </a:r>
          </a:p>
          <a:p>
            <a:pPr lvl="2"/>
            <a:r>
              <a:rPr lang="en-US" dirty="0" smtClean="0"/>
              <a:t>A </a:t>
            </a:r>
            <a:r>
              <a:rPr lang="en-US" dirty="0"/>
              <a:t>subclassing B, </a:t>
            </a:r>
            <a:r>
              <a:rPr lang="en-US" dirty="0" smtClean="0"/>
              <a:t>or</a:t>
            </a:r>
          </a:p>
          <a:p>
            <a:pPr lvl="2"/>
            <a:r>
              <a:rPr lang="en-US" dirty="0" smtClean="0"/>
              <a:t>A </a:t>
            </a:r>
            <a:r>
              <a:rPr lang="en-US" dirty="0"/>
              <a:t>implementing </a:t>
            </a:r>
            <a:r>
              <a:rPr lang="en-US" dirty="0" smtClean="0"/>
              <a:t>B</a:t>
            </a:r>
          </a:p>
          <a:p>
            <a:pPr lvl="1"/>
            <a:r>
              <a:rPr lang="en-US" dirty="0" smtClean="0"/>
              <a:t>Numeric conversions</a:t>
            </a:r>
          </a:p>
          <a:p>
            <a:pPr lvl="1"/>
            <a:r>
              <a:rPr lang="en-US" dirty="0" smtClean="0"/>
              <a:t>boxing </a:t>
            </a:r>
            <a:r>
              <a:rPr lang="en-US" dirty="0"/>
              <a:t>conversions, </a:t>
            </a:r>
            <a:r>
              <a:rPr lang="en-US" dirty="0" smtClean="0"/>
              <a:t>and</a:t>
            </a:r>
          </a:p>
          <a:p>
            <a:pPr lvl="1"/>
            <a:r>
              <a:rPr lang="en-US" dirty="0" smtClean="0"/>
              <a:t>custom </a:t>
            </a:r>
            <a:r>
              <a:rPr lang="en-US" dirty="0"/>
              <a:t>conversions </a:t>
            </a:r>
            <a:endParaRPr lang="en-US" dirty="0" smtClean="0"/>
          </a:p>
          <a:p>
            <a:pPr marL="233363" lvl="1" indent="0">
              <a:buNone/>
            </a:pPr>
            <a:r>
              <a:rPr lang="en-US" dirty="0" smtClean="0"/>
              <a:t>are </a:t>
            </a:r>
            <a:r>
              <a:rPr lang="en-US" dirty="0"/>
              <a:t>not included</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185</a:t>
            </a:fld>
            <a:endParaRPr lang="en-US" dirty="0"/>
          </a:p>
        </p:txBody>
      </p:sp>
    </p:spTree>
    <p:extLst>
      <p:ext uri="{BB962C8B-B14F-4D97-AF65-F5344CB8AC3E}">
        <p14:creationId xmlns:p14="http://schemas.microsoft.com/office/powerpoint/2010/main" val="34473353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p:txBody>
          <a:bodyPr/>
          <a:lstStyle/>
          <a:p>
            <a:r>
              <a:rPr lang="en-US" dirty="0">
                <a:solidFill>
                  <a:srgbClr val="FF0000"/>
                </a:solidFill>
              </a:rPr>
              <a:t>Covariance</a:t>
            </a:r>
            <a:r>
              <a:rPr lang="en-US" dirty="0"/>
              <a:t> and </a:t>
            </a:r>
            <a:r>
              <a:rPr lang="en-US" dirty="0">
                <a:solidFill>
                  <a:srgbClr val="FF0000"/>
                </a:solidFill>
              </a:rPr>
              <a:t>contravariance</a:t>
            </a:r>
            <a:r>
              <a:rPr lang="en-US" dirty="0"/>
              <a:t> (or simply “</a:t>
            </a:r>
            <a:r>
              <a:rPr lang="en-US" dirty="0">
                <a:solidFill>
                  <a:srgbClr val="FF0000"/>
                </a:solidFill>
              </a:rPr>
              <a:t>variance</a:t>
            </a:r>
            <a:r>
              <a:rPr lang="en-US" dirty="0"/>
              <a:t>”) are advanced </a:t>
            </a:r>
            <a:r>
              <a:rPr lang="en-US" dirty="0" smtClean="0"/>
              <a:t>concepts.</a:t>
            </a:r>
          </a:p>
          <a:p>
            <a:pPr lvl="1"/>
            <a:r>
              <a:rPr lang="en-US" dirty="0" smtClean="0"/>
              <a:t>The </a:t>
            </a:r>
            <a:r>
              <a:rPr lang="en-US" dirty="0"/>
              <a:t>motivation behind introducing and </a:t>
            </a:r>
            <a:r>
              <a:rPr lang="en-US" dirty="0">
                <a:solidFill>
                  <a:srgbClr val="FF0000"/>
                </a:solidFill>
              </a:rPr>
              <a:t>enhancing variance</a:t>
            </a:r>
            <a:r>
              <a:rPr lang="en-US" dirty="0"/>
              <a:t> in C# was to </a:t>
            </a:r>
            <a:r>
              <a:rPr lang="en-US" dirty="0" smtClean="0"/>
              <a:t>allow</a:t>
            </a:r>
          </a:p>
          <a:p>
            <a:pPr lvl="2"/>
            <a:r>
              <a:rPr lang="en-US" dirty="0" smtClean="0"/>
              <a:t>generic </a:t>
            </a:r>
            <a:r>
              <a:rPr lang="en-US" dirty="0"/>
              <a:t>interface </a:t>
            </a:r>
            <a:r>
              <a:rPr lang="en-US" dirty="0" smtClean="0"/>
              <a:t>and</a:t>
            </a:r>
          </a:p>
          <a:p>
            <a:pPr lvl="2"/>
            <a:r>
              <a:rPr lang="en-US" dirty="0" smtClean="0"/>
              <a:t>generic </a:t>
            </a:r>
            <a:r>
              <a:rPr lang="en-US" dirty="0"/>
              <a:t>types (in particular, those defined in the Framework, such as IEnumerable&lt;T</a:t>
            </a:r>
            <a:r>
              <a:rPr lang="en-US" dirty="0" smtClean="0"/>
              <a:t>&gt;)</a:t>
            </a:r>
          </a:p>
          <a:p>
            <a:pPr marL="460375" lvl="2" indent="0">
              <a:buNone/>
            </a:pPr>
            <a:r>
              <a:rPr lang="en-US" dirty="0" smtClean="0"/>
              <a:t>to </a:t>
            </a:r>
            <a:r>
              <a:rPr lang="en-US" dirty="0"/>
              <a:t>work more as you’d </a:t>
            </a:r>
            <a:r>
              <a:rPr lang="en-US" dirty="0" smtClean="0"/>
              <a:t>expect</a:t>
            </a:r>
          </a:p>
          <a:p>
            <a:pPr lvl="1"/>
            <a:r>
              <a:rPr lang="en-US" dirty="0" smtClean="0"/>
              <a:t>You </a:t>
            </a:r>
            <a:r>
              <a:rPr lang="en-US" dirty="0"/>
              <a:t>can benefit from this </a:t>
            </a:r>
            <a:r>
              <a:rPr lang="en-US" dirty="0">
                <a:solidFill>
                  <a:srgbClr val="FF0000"/>
                </a:solidFill>
              </a:rPr>
              <a:t>without understanding</a:t>
            </a:r>
            <a:r>
              <a:rPr lang="en-US" dirty="0"/>
              <a:t> the details </a:t>
            </a:r>
            <a:r>
              <a:rPr lang="en-US" dirty="0" smtClean="0"/>
              <a:t>behind</a:t>
            </a:r>
          </a:p>
          <a:p>
            <a:pPr lvl="2"/>
            <a:r>
              <a:rPr lang="en-US" dirty="0" smtClean="0"/>
              <a:t>covariance and</a:t>
            </a:r>
          </a:p>
          <a:p>
            <a:pPr lvl="2"/>
            <a:r>
              <a:rPr lang="en-US" dirty="0" smtClean="0"/>
              <a:t>contravariance</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186</a:t>
            </a:fld>
            <a:endParaRPr lang="en-US" dirty="0"/>
          </a:p>
        </p:txBody>
      </p:sp>
    </p:spTree>
    <p:extLst>
      <p:ext uri="{BB962C8B-B14F-4D97-AF65-F5344CB8AC3E}">
        <p14:creationId xmlns:p14="http://schemas.microsoft.com/office/powerpoint/2010/main" val="378940444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Variance is not automatic</a:t>
            </a:r>
          </a:p>
        </p:txBody>
      </p:sp>
      <p:sp>
        <p:nvSpPr>
          <p:cNvPr id="3" name="Content Placeholder 2"/>
          <p:cNvSpPr>
            <a:spLocks noGrp="1"/>
          </p:cNvSpPr>
          <p:nvPr>
            <p:ph idx="1"/>
          </p:nvPr>
        </p:nvSpPr>
        <p:spPr/>
        <p:txBody>
          <a:bodyPr/>
          <a:lstStyle/>
          <a:p>
            <a:r>
              <a:rPr lang="en-US" dirty="0" smtClean="0"/>
              <a:t>To </a:t>
            </a:r>
            <a:r>
              <a:rPr lang="en-US" dirty="0"/>
              <a:t>ensure static </a:t>
            </a:r>
            <a:r>
              <a:rPr lang="en-US" dirty="0">
                <a:solidFill>
                  <a:srgbClr val="0070C0"/>
                </a:solidFill>
              </a:rPr>
              <a:t>type safety</a:t>
            </a:r>
            <a:r>
              <a:rPr lang="en-US" dirty="0"/>
              <a:t>, </a:t>
            </a:r>
            <a:r>
              <a:rPr lang="en-US" dirty="0">
                <a:solidFill>
                  <a:srgbClr val="FF0000"/>
                </a:solidFill>
              </a:rPr>
              <a:t>type parameters</a:t>
            </a:r>
            <a:r>
              <a:rPr lang="en-US" dirty="0"/>
              <a:t> are </a:t>
            </a:r>
            <a:r>
              <a:rPr lang="en-US" dirty="0">
                <a:solidFill>
                  <a:srgbClr val="FF0000"/>
                </a:solidFill>
              </a:rPr>
              <a:t>not automatically </a:t>
            </a:r>
            <a:r>
              <a:rPr lang="en-US" dirty="0" smtClean="0">
                <a:solidFill>
                  <a:srgbClr val="FF0000"/>
                </a:solidFill>
              </a:rPr>
              <a:t>variant</a:t>
            </a:r>
            <a:r>
              <a:rPr lang="en-US" dirty="0" smtClean="0"/>
              <a:t>.</a:t>
            </a:r>
          </a:p>
          <a:p>
            <a:pPr lvl="1"/>
            <a:r>
              <a:rPr lang="en-US" dirty="0" smtClean="0"/>
              <a:t>Consider </a:t>
            </a:r>
            <a:r>
              <a:rPr lang="en-US" dirty="0"/>
              <a:t>the </a:t>
            </a:r>
            <a:r>
              <a:rPr lang="en-US" dirty="0" smtClean="0"/>
              <a:t>code: </a:t>
            </a:r>
            <a:r>
              <a:rPr lang="en-US" dirty="0" smtClean="0">
                <a:solidFill>
                  <a:srgbClr val="FF0000"/>
                </a:solidFill>
              </a:rPr>
              <a:t>Listing 3V-1</a:t>
            </a:r>
            <a:r>
              <a:rPr lang="en-US" dirty="0" smtClean="0"/>
              <a:t>.</a:t>
            </a:r>
            <a:endParaRPr lang="en-US" dirty="0"/>
          </a:p>
          <a:p>
            <a:pPr lvl="1"/>
            <a:r>
              <a:rPr lang="en-US" dirty="0" smtClean="0"/>
              <a:t>The </a:t>
            </a:r>
            <a:r>
              <a:rPr lang="en-US" dirty="0"/>
              <a:t>following fails to compile:</a:t>
            </a:r>
          </a:p>
          <a:p>
            <a:pPr marL="233363" lvl="1" indent="0">
              <a:buNone/>
            </a:pPr>
            <a:endParaRPr lang="en-US" dirty="0" smtClean="0"/>
          </a:p>
          <a:p>
            <a:pPr marL="233363" lvl="1" indent="0">
              <a:buNone/>
            </a:pPr>
            <a:endParaRPr lang="en-US" dirty="0" smtClean="0"/>
          </a:p>
          <a:p>
            <a:pPr marL="233363" lvl="1" indent="0">
              <a:buNone/>
            </a:pPr>
            <a:endParaRPr lang="en-US" dirty="0"/>
          </a:p>
          <a:p>
            <a:pPr lvl="1"/>
            <a:r>
              <a:rPr lang="en-US" dirty="0"/>
              <a:t>That restriction </a:t>
            </a:r>
            <a:r>
              <a:rPr lang="en-US" dirty="0">
                <a:solidFill>
                  <a:srgbClr val="FF0000"/>
                </a:solidFill>
              </a:rPr>
              <a:t>prevents</a:t>
            </a:r>
            <a:r>
              <a:rPr lang="en-US" dirty="0"/>
              <a:t> the possibility of </a:t>
            </a:r>
            <a:r>
              <a:rPr lang="en-US" dirty="0">
                <a:solidFill>
                  <a:srgbClr val="FF0000"/>
                </a:solidFill>
              </a:rPr>
              <a:t>runtime failure</a:t>
            </a:r>
            <a:r>
              <a:rPr lang="en-US" dirty="0"/>
              <a:t> with the following code:</a:t>
            </a:r>
          </a:p>
          <a:p>
            <a:pPr marL="233363" lvl="1" indent="0">
              <a:buNone/>
            </a:pPr>
            <a:endParaRPr lang="en-US" dirty="0" smtClean="0"/>
          </a:p>
          <a:p>
            <a:pPr marL="233363" lvl="1" indent="0">
              <a:buNone/>
            </a:pPr>
            <a:endParaRPr lang="en-US" dirty="0"/>
          </a:p>
          <a:p>
            <a:pPr lvl="1"/>
            <a:r>
              <a:rPr lang="en-US" dirty="0">
                <a:solidFill>
                  <a:srgbClr val="FF0000"/>
                </a:solidFill>
              </a:rPr>
              <a:t>Lack</a:t>
            </a:r>
            <a:r>
              <a:rPr lang="en-US" dirty="0"/>
              <a:t> of </a:t>
            </a:r>
            <a:r>
              <a:rPr lang="en-US" dirty="0">
                <a:solidFill>
                  <a:srgbClr val="FF0000"/>
                </a:solidFill>
              </a:rPr>
              <a:t>covariance</a:t>
            </a:r>
            <a:r>
              <a:rPr lang="en-US" dirty="0"/>
              <a:t>, however, can hinder </a:t>
            </a:r>
            <a:r>
              <a:rPr lang="en-US" dirty="0" smtClean="0"/>
              <a:t>reusability.</a:t>
            </a:r>
          </a:p>
          <a:p>
            <a:pPr lvl="1"/>
            <a:r>
              <a:rPr lang="en-US" dirty="0" smtClean="0"/>
              <a:t>Suppose</a:t>
            </a:r>
            <a:r>
              <a:rPr lang="en-US" dirty="0"/>
              <a:t>, for instance, we wanted to write a method to </a:t>
            </a:r>
            <a:r>
              <a:rPr lang="en-US" dirty="0">
                <a:solidFill>
                  <a:srgbClr val="FF0000"/>
                </a:solidFill>
              </a:rPr>
              <a:t>Wash</a:t>
            </a:r>
            <a:r>
              <a:rPr lang="en-US" dirty="0"/>
              <a:t> a stack of animals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187</a:t>
            </a:fld>
            <a:endParaRPr lang="en-US" dirty="0"/>
          </a:p>
        </p:txBody>
      </p:sp>
      <p:pic>
        <p:nvPicPr>
          <p:cNvPr id="6" name="Picture 5"/>
          <p:cNvPicPr>
            <a:picLocks noChangeAspect="1"/>
          </p:cNvPicPr>
          <p:nvPr/>
        </p:nvPicPr>
        <p:blipFill>
          <a:blip r:embed="rId2"/>
          <a:stretch>
            <a:fillRect/>
          </a:stretch>
        </p:blipFill>
        <p:spPr>
          <a:xfrm>
            <a:off x="809626" y="2456196"/>
            <a:ext cx="7001226" cy="634138"/>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809626" y="3797828"/>
            <a:ext cx="7877175" cy="295275"/>
          </a:xfrm>
          <a:prstGeom prst="rect">
            <a:avLst/>
          </a:prstGeom>
          <a:ln>
            <a:solidFill>
              <a:schemeClr val="accent1"/>
            </a:solidFill>
          </a:ln>
        </p:spPr>
      </p:pic>
      <p:pic>
        <p:nvPicPr>
          <p:cNvPr id="8" name="Picture 7"/>
          <p:cNvPicPr>
            <a:picLocks noChangeAspect="1"/>
          </p:cNvPicPr>
          <p:nvPr/>
        </p:nvPicPr>
        <p:blipFill>
          <a:blip r:embed="rId4"/>
          <a:stretch>
            <a:fillRect/>
          </a:stretch>
        </p:blipFill>
        <p:spPr>
          <a:xfrm>
            <a:off x="809626" y="5087935"/>
            <a:ext cx="6090709" cy="1063729"/>
          </a:xfrm>
          <a:prstGeom prst="rect">
            <a:avLst/>
          </a:prstGeom>
          <a:ln>
            <a:solidFill>
              <a:schemeClr val="accent1"/>
            </a:solidFill>
          </a:ln>
        </p:spPr>
      </p:pic>
    </p:spTree>
    <p:extLst>
      <p:ext uri="{BB962C8B-B14F-4D97-AF65-F5344CB8AC3E}">
        <p14:creationId xmlns:p14="http://schemas.microsoft.com/office/powerpoint/2010/main" val="271235285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is not </a:t>
            </a:r>
            <a:r>
              <a:rPr lang="en-US" dirty="0" smtClean="0"/>
              <a:t>automatic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t>Calling Wash with a stack of bears would generate a compile-time </a:t>
            </a:r>
            <a:r>
              <a:rPr lang="en-US" dirty="0" smtClean="0"/>
              <a:t>error.</a:t>
            </a:r>
          </a:p>
          <a:p>
            <a:pPr lvl="1"/>
            <a:r>
              <a:rPr lang="en-US" dirty="0" smtClean="0">
                <a:solidFill>
                  <a:srgbClr val="FF0000"/>
                </a:solidFill>
              </a:rPr>
              <a:t>One </a:t>
            </a:r>
            <a:r>
              <a:rPr lang="en-US" dirty="0">
                <a:solidFill>
                  <a:srgbClr val="FF0000"/>
                </a:solidFill>
              </a:rPr>
              <a:t>work‐ around</a:t>
            </a:r>
            <a:r>
              <a:rPr lang="en-US" dirty="0"/>
              <a:t> is to redefine the Wash method with a </a:t>
            </a:r>
            <a:r>
              <a:rPr lang="en-US" dirty="0">
                <a:solidFill>
                  <a:srgbClr val="FF0000"/>
                </a:solidFill>
              </a:rPr>
              <a:t>constraint</a:t>
            </a:r>
            <a:r>
              <a:rPr lang="en-US" dirty="0"/>
              <a:t>:</a:t>
            </a:r>
          </a:p>
          <a:p>
            <a:pPr marL="233363" lvl="1" indent="0">
              <a:buNone/>
            </a:pPr>
            <a:endParaRPr lang="en-US" dirty="0" smtClean="0"/>
          </a:p>
          <a:p>
            <a:pPr marL="233363" lvl="1" indent="0">
              <a:buNone/>
            </a:pPr>
            <a:endParaRPr lang="en-US" dirty="0" smtClean="0"/>
          </a:p>
          <a:p>
            <a:pPr marL="233363" lvl="1" indent="0">
              <a:buNone/>
            </a:pPr>
            <a:endParaRPr lang="en-US" dirty="0" smtClean="0"/>
          </a:p>
          <a:p>
            <a:pPr marL="233363" lvl="1" indent="0">
              <a:buNone/>
            </a:pPr>
            <a:endParaRPr lang="en-US" dirty="0"/>
          </a:p>
          <a:p>
            <a:pPr lvl="1"/>
            <a:r>
              <a:rPr lang="en-US" dirty="0"/>
              <a:t>We can now call Wash as </a:t>
            </a:r>
            <a:r>
              <a:rPr lang="en-US" dirty="0" smtClean="0"/>
              <a:t>follows:</a:t>
            </a:r>
          </a:p>
          <a:p>
            <a:pPr marL="233363" lvl="1" indent="0">
              <a:buNone/>
            </a:pPr>
            <a:endParaRPr lang="en-US" dirty="0" smtClean="0"/>
          </a:p>
          <a:p>
            <a:pPr marL="233363" lvl="1" indent="0">
              <a:buNone/>
            </a:pPr>
            <a:endParaRPr lang="en-US" dirty="0" smtClean="0"/>
          </a:p>
          <a:p>
            <a:pPr marL="233363" lvl="1" indent="0">
              <a:buNone/>
            </a:pPr>
            <a:endParaRPr lang="en-US" dirty="0" smtClean="0"/>
          </a:p>
          <a:p>
            <a:pPr lvl="1"/>
            <a:r>
              <a:rPr lang="en-US" dirty="0" smtClean="0">
                <a:solidFill>
                  <a:srgbClr val="FF0000"/>
                </a:solidFill>
              </a:rPr>
              <a:t>Another </a:t>
            </a:r>
            <a:r>
              <a:rPr lang="en-US" dirty="0">
                <a:solidFill>
                  <a:srgbClr val="FF0000"/>
                </a:solidFill>
              </a:rPr>
              <a:t>solution</a:t>
            </a:r>
            <a:r>
              <a:rPr lang="en-US" dirty="0"/>
              <a:t> is to have Stack&lt;T&gt; implement an </a:t>
            </a:r>
            <a:r>
              <a:rPr lang="en-US" dirty="0">
                <a:solidFill>
                  <a:srgbClr val="FF0000"/>
                </a:solidFill>
              </a:rPr>
              <a:t>interface</a:t>
            </a:r>
            <a:r>
              <a:rPr lang="en-US" dirty="0"/>
              <a:t> with a </a:t>
            </a:r>
            <a:r>
              <a:rPr lang="en-US" dirty="0">
                <a:solidFill>
                  <a:srgbClr val="FF0000"/>
                </a:solidFill>
              </a:rPr>
              <a:t>covariant type parameter</a:t>
            </a:r>
            <a:r>
              <a:rPr lang="en-US" dirty="0"/>
              <a:t>, as we’ll see shortly</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188</a:t>
            </a:fld>
            <a:endParaRPr lang="en-US" dirty="0"/>
          </a:p>
        </p:txBody>
      </p:sp>
      <p:pic>
        <p:nvPicPr>
          <p:cNvPr id="9" name="Picture 8"/>
          <p:cNvPicPr>
            <a:picLocks noChangeAspect="1"/>
          </p:cNvPicPr>
          <p:nvPr/>
        </p:nvPicPr>
        <p:blipFill>
          <a:blip r:embed="rId2"/>
          <a:stretch>
            <a:fillRect/>
          </a:stretch>
        </p:blipFill>
        <p:spPr>
          <a:xfrm>
            <a:off x="747183" y="2116821"/>
            <a:ext cx="8368242" cy="1084108"/>
          </a:xfrm>
          <a:prstGeom prst="rect">
            <a:avLst/>
          </a:prstGeom>
          <a:ln>
            <a:solidFill>
              <a:schemeClr val="accent1"/>
            </a:solidFill>
          </a:ln>
        </p:spPr>
      </p:pic>
      <p:pic>
        <p:nvPicPr>
          <p:cNvPr id="10" name="Picture 9"/>
          <p:cNvPicPr>
            <a:picLocks noChangeAspect="1"/>
          </p:cNvPicPr>
          <p:nvPr/>
        </p:nvPicPr>
        <p:blipFill>
          <a:blip r:embed="rId3"/>
          <a:stretch>
            <a:fillRect/>
          </a:stretch>
        </p:blipFill>
        <p:spPr>
          <a:xfrm>
            <a:off x="747183" y="3871988"/>
            <a:ext cx="4743450" cy="552450"/>
          </a:xfrm>
          <a:prstGeom prst="rect">
            <a:avLst/>
          </a:prstGeom>
          <a:ln>
            <a:solidFill>
              <a:schemeClr val="accent1"/>
            </a:solidFill>
          </a:ln>
        </p:spPr>
      </p:pic>
    </p:spTree>
    <p:extLst>
      <p:ext uri="{BB962C8B-B14F-4D97-AF65-F5344CB8AC3E}">
        <p14:creationId xmlns:p14="http://schemas.microsoft.com/office/powerpoint/2010/main" val="267507868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Listing 3V-1</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189</a:t>
            </a:fld>
            <a:endParaRPr lang="en-US" dirty="0"/>
          </a:p>
        </p:txBody>
      </p:sp>
      <p:pic>
        <p:nvPicPr>
          <p:cNvPr id="9" name="Picture 8"/>
          <p:cNvPicPr>
            <a:picLocks noChangeAspect="1"/>
          </p:cNvPicPr>
          <p:nvPr/>
        </p:nvPicPr>
        <p:blipFill>
          <a:blip r:embed="rId2"/>
          <a:stretch>
            <a:fillRect/>
          </a:stretch>
        </p:blipFill>
        <p:spPr>
          <a:xfrm>
            <a:off x="152400" y="1261534"/>
            <a:ext cx="6068663" cy="2870200"/>
          </a:xfrm>
          <a:prstGeom prst="rect">
            <a:avLst/>
          </a:prstGeom>
          <a:ln>
            <a:solidFill>
              <a:schemeClr val="accent1"/>
            </a:solidFill>
          </a:ln>
        </p:spPr>
      </p:pic>
    </p:spTree>
    <p:extLst>
      <p:ext uri="{BB962C8B-B14F-4D97-AF65-F5344CB8AC3E}">
        <p14:creationId xmlns:p14="http://schemas.microsoft.com/office/powerpoint/2010/main" val="830076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1-1</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5788039" cy="3290118"/>
          </a:xfrm>
          <a:prstGeom prst="rect">
            <a:avLst/>
          </a:prstGeom>
          <a:ln>
            <a:solidFill>
              <a:schemeClr val="accent1"/>
            </a:solidFill>
          </a:ln>
        </p:spPr>
      </p:pic>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19</a:t>
            </a:fld>
            <a:endParaRPr lang="en-US" dirty="0"/>
          </a:p>
        </p:txBody>
      </p:sp>
    </p:spTree>
    <p:extLst>
      <p:ext uri="{BB962C8B-B14F-4D97-AF65-F5344CB8AC3E}">
        <p14:creationId xmlns:p14="http://schemas.microsoft.com/office/powerpoint/2010/main" val="120322892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Arrays</a:t>
            </a:r>
          </a:p>
        </p:txBody>
      </p:sp>
      <p:sp>
        <p:nvSpPr>
          <p:cNvPr id="3" name="Content Placeholder 2"/>
          <p:cNvSpPr>
            <a:spLocks noGrp="1"/>
          </p:cNvSpPr>
          <p:nvPr>
            <p:ph idx="1"/>
          </p:nvPr>
        </p:nvSpPr>
        <p:spPr/>
        <p:txBody>
          <a:bodyPr/>
          <a:lstStyle/>
          <a:p>
            <a:r>
              <a:rPr lang="en-US" dirty="0" smtClean="0"/>
              <a:t>For </a:t>
            </a:r>
            <a:r>
              <a:rPr lang="en-US" dirty="0"/>
              <a:t>historical reasons, </a:t>
            </a:r>
            <a:r>
              <a:rPr lang="en-US" dirty="0">
                <a:solidFill>
                  <a:srgbClr val="FF0000"/>
                </a:solidFill>
              </a:rPr>
              <a:t>array</a:t>
            </a:r>
            <a:r>
              <a:rPr lang="en-US" dirty="0"/>
              <a:t> types support </a:t>
            </a:r>
            <a:r>
              <a:rPr lang="en-US" dirty="0" smtClean="0">
                <a:solidFill>
                  <a:srgbClr val="FF0000"/>
                </a:solidFill>
              </a:rPr>
              <a:t>covariance</a:t>
            </a:r>
            <a:r>
              <a:rPr lang="en-US" dirty="0" smtClean="0"/>
              <a:t>.</a:t>
            </a:r>
          </a:p>
          <a:p>
            <a:pPr lvl="1"/>
            <a:r>
              <a:rPr lang="en-US" dirty="0" smtClean="0"/>
              <a:t>This </a:t>
            </a:r>
            <a:r>
              <a:rPr lang="en-US" dirty="0"/>
              <a:t>means that B</a:t>
            </a:r>
            <a:r>
              <a:rPr lang="en-US" dirty="0" smtClean="0"/>
              <a:t>[ ] </a:t>
            </a:r>
            <a:r>
              <a:rPr lang="en-US" dirty="0"/>
              <a:t>can be cast to A</a:t>
            </a:r>
            <a:r>
              <a:rPr lang="en-US" dirty="0" smtClean="0"/>
              <a:t>[ ] </a:t>
            </a:r>
            <a:r>
              <a:rPr lang="en-US" dirty="0"/>
              <a:t>if B subclasses A (and both are reference types</a:t>
            </a:r>
            <a:r>
              <a:rPr lang="en-US" dirty="0" smtClean="0"/>
              <a:t>).</a:t>
            </a:r>
          </a:p>
          <a:p>
            <a:pPr lvl="1"/>
            <a:r>
              <a:rPr lang="en-US" dirty="0" smtClean="0"/>
              <a:t>For </a:t>
            </a:r>
            <a:r>
              <a:rPr lang="en-US" dirty="0"/>
              <a:t>example:</a:t>
            </a:r>
          </a:p>
          <a:p>
            <a:pPr marL="233363" lvl="1" indent="0">
              <a:buNone/>
            </a:pPr>
            <a:endParaRPr lang="en-US" dirty="0" smtClean="0"/>
          </a:p>
          <a:p>
            <a:pPr marL="233363" lvl="1" indent="0">
              <a:buNone/>
            </a:pPr>
            <a:endParaRPr lang="en-US" dirty="0" smtClean="0"/>
          </a:p>
          <a:p>
            <a:pPr marL="233363" lvl="1" indent="0">
              <a:buNone/>
            </a:pPr>
            <a:endParaRPr lang="en-US" dirty="0"/>
          </a:p>
          <a:p>
            <a:pPr lvl="1"/>
            <a:r>
              <a:rPr lang="en-US" dirty="0"/>
              <a:t>The downside of this reusability is that element assignments can </a:t>
            </a:r>
            <a:r>
              <a:rPr lang="en-US" dirty="0">
                <a:solidFill>
                  <a:srgbClr val="FF0000"/>
                </a:solidFill>
              </a:rPr>
              <a:t>fail</a:t>
            </a:r>
            <a:r>
              <a:rPr lang="en-US" dirty="0"/>
              <a:t> at </a:t>
            </a:r>
            <a:r>
              <a:rPr lang="en-US" dirty="0">
                <a:solidFill>
                  <a:srgbClr val="FF0000"/>
                </a:solidFill>
              </a:rPr>
              <a:t>runtime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190</a:t>
            </a:fld>
            <a:endParaRPr lang="en-US" dirty="0"/>
          </a:p>
        </p:txBody>
      </p:sp>
      <p:pic>
        <p:nvPicPr>
          <p:cNvPr id="6" name="Picture 5"/>
          <p:cNvPicPr>
            <a:picLocks noChangeAspect="1"/>
          </p:cNvPicPr>
          <p:nvPr/>
        </p:nvPicPr>
        <p:blipFill>
          <a:blip r:embed="rId2"/>
          <a:stretch>
            <a:fillRect/>
          </a:stretch>
        </p:blipFill>
        <p:spPr>
          <a:xfrm>
            <a:off x="793751" y="2478087"/>
            <a:ext cx="4099982" cy="534399"/>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793751" y="3879311"/>
            <a:ext cx="5429249" cy="317810"/>
          </a:xfrm>
          <a:prstGeom prst="rect">
            <a:avLst/>
          </a:prstGeom>
          <a:ln>
            <a:solidFill>
              <a:schemeClr val="accent1"/>
            </a:solidFill>
          </a:ln>
        </p:spPr>
      </p:pic>
    </p:spTree>
    <p:extLst>
      <p:ext uri="{BB962C8B-B14F-4D97-AF65-F5344CB8AC3E}">
        <p14:creationId xmlns:p14="http://schemas.microsoft.com/office/powerpoint/2010/main" val="315689191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Declaring a covariant type parameter</a:t>
            </a:r>
          </a:p>
        </p:txBody>
      </p:sp>
      <p:sp>
        <p:nvSpPr>
          <p:cNvPr id="3" name="Content Placeholder 2"/>
          <p:cNvSpPr>
            <a:spLocks noGrp="1"/>
          </p:cNvSpPr>
          <p:nvPr>
            <p:ph idx="1"/>
          </p:nvPr>
        </p:nvSpPr>
        <p:spPr/>
        <p:txBody>
          <a:bodyPr/>
          <a:lstStyle/>
          <a:p>
            <a:r>
              <a:rPr lang="en-US" dirty="0" smtClean="0"/>
              <a:t>As </a:t>
            </a:r>
            <a:r>
              <a:rPr lang="en-US" dirty="0"/>
              <a:t>of C# 4.0, </a:t>
            </a:r>
            <a:r>
              <a:rPr lang="en-US" dirty="0">
                <a:solidFill>
                  <a:srgbClr val="FF0000"/>
                </a:solidFill>
              </a:rPr>
              <a:t>type parameters </a:t>
            </a:r>
            <a:r>
              <a:rPr lang="en-US" dirty="0"/>
              <a:t>on interfaces and delegates can be declared </a:t>
            </a:r>
            <a:r>
              <a:rPr lang="en-US" dirty="0">
                <a:solidFill>
                  <a:srgbClr val="FF0000"/>
                </a:solidFill>
              </a:rPr>
              <a:t>covariant</a:t>
            </a:r>
            <a:r>
              <a:rPr lang="en-US" dirty="0"/>
              <a:t> by marking them with the </a:t>
            </a:r>
            <a:r>
              <a:rPr lang="en-US" dirty="0">
                <a:solidFill>
                  <a:srgbClr val="FF0000"/>
                </a:solidFill>
              </a:rPr>
              <a:t>out</a:t>
            </a:r>
            <a:r>
              <a:rPr lang="en-US" dirty="0"/>
              <a:t> </a:t>
            </a:r>
            <a:r>
              <a:rPr lang="en-US" dirty="0" smtClean="0">
                <a:solidFill>
                  <a:srgbClr val="0070C0"/>
                </a:solidFill>
              </a:rPr>
              <a:t>modifier</a:t>
            </a:r>
            <a:r>
              <a:rPr lang="en-US" dirty="0" smtClean="0"/>
              <a:t>.</a:t>
            </a:r>
          </a:p>
          <a:p>
            <a:pPr lvl="1"/>
            <a:r>
              <a:rPr lang="en-US" dirty="0" smtClean="0"/>
              <a:t>This </a:t>
            </a:r>
            <a:r>
              <a:rPr lang="en-US" dirty="0"/>
              <a:t>modifier ensures that, </a:t>
            </a:r>
            <a:r>
              <a:rPr lang="en-US" dirty="0">
                <a:solidFill>
                  <a:srgbClr val="0070C0"/>
                </a:solidFill>
              </a:rPr>
              <a:t>unlike</a:t>
            </a:r>
            <a:r>
              <a:rPr lang="en-US" dirty="0"/>
              <a:t> with </a:t>
            </a:r>
            <a:r>
              <a:rPr lang="en-US" dirty="0">
                <a:solidFill>
                  <a:srgbClr val="FF0000"/>
                </a:solidFill>
              </a:rPr>
              <a:t>arrays</a:t>
            </a:r>
            <a:r>
              <a:rPr lang="en-US" dirty="0"/>
              <a:t>, </a:t>
            </a:r>
            <a:r>
              <a:rPr lang="en-US" dirty="0">
                <a:solidFill>
                  <a:srgbClr val="FF0000"/>
                </a:solidFill>
              </a:rPr>
              <a:t>covariant type parameters</a:t>
            </a:r>
            <a:r>
              <a:rPr lang="en-US" dirty="0"/>
              <a:t> are fully </a:t>
            </a:r>
            <a:r>
              <a:rPr lang="en-US" dirty="0" smtClean="0">
                <a:solidFill>
                  <a:srgbClr val="FF0000"/>
                </a:solidFill>
              </a:rPr>
              <a:t>type-safe</a:t>
            </a:r>
            <a:r>
              <a:rPr lang="en-US" dirty="0" smtClean="0"/>
              <a:t>.</a:t>
            </a:r>
          </a:p>
          <a:p>
            <a:pPr lvl="1"/>
            <a:r>
              <a:rPr lang="en-US" dirty="0" smtClean="0"/>
              <a:t>We </a:t>
            </a:r>
            <a:r>
              <a:rPr lang="en-US" dirty="0"/>
              <a:t>can illustrate this with our Stack&lt;T&gt; class by having it implement the following </a:t>
            </a:r>
            <a:r>
              <a:rPr lang="en-US" dirty="0" smtClean="0"/>
              <a:t>interface:</a:t>
            </a:r>
          </a:p>
          <a:p>
            <a:pPr marL="233363" lvl="1" indent="0">
              <a:buNone/>
            </a:pPr>
            <a:endParaRPr lang="en-US" dirty="0" smtClean="0"/>
          </a:p>
          <a:p>
            <a:pPr marL="233363" lvl="1" indent="0">
              <a:buNone/>
            </a:pPr>
            <a:endParaRPr lang="en-US" dirty="0"/>
          </a:p>
          <a:p>
            <a:pPr lvl="1"/>
            <a:r>
              <a:rPr lang="en-US" dirty="0" smtClean="0"/>
              <a:t>The </a:t>
            </a:r>
            <a:r>
              <a:rPr lang="en-US" dirty="0"/>
              <a:t>out modifier on T indicates that T is used only in output positions (e.g., return types for methods</a:t>
            </a:r>
            <a:r>
              <a:rPr lang="en-US" dirty="0" smtClean="0"/>
              <a:t>).</a:t>
            </a:r>
          </a:p>
          <a:p>
            <a:pPr lvl="1"/>
            <a:r>
              <a:rPr lang="en-US" dirty="0" smtClean="0"/>
              <a:t>The </a:t>
            </a:r>
            <a:r>
              <a:rPr lang="en-US" dirty="0"/>
              <a:t>out modifier flags the type parameter as covariant and allows us to do this</a:t>
            </a:r>
            <a:r>
              <a:rPr lang="en-US" dirty="0" smtClean="0"/>
              <a:t>:</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a:p>
          <a:p>
            <a:pPr marL="233363" lvl="1" indent="0">
              <a:buNone/>
            </a:pPr>
            <a:endParaRPr lang="en-US" dirty="0"/>
          </a:p>
          <a:p>
            <a:pPr lvl="1"/>
            <a:r>
              <a:rPr lang="en-US" dirty="0"/>
              <a:t>The conversion from bears to animals is permitted by the </a:t>
            </a:r>
            <a:r>
              <a:rPr lang="en-US" dirty="0" smtClean="0"/>
              <a:t>compiler</a:t>
            </a:r>
          </a:p>
          <a:p>
            <a:pPr lvl="2"/>
            <a:r>
              <a:rPr lang="en-US" dirty="0" smtClean="0"/>
              <a:t>by </a:t>
            </a:r>
            <a:r>
              <a:rPr lang="en-US" dirty="0"/>
              <a:t>virtue of the </a:t>
            </a:r>
            <a:r>
              <a:rPr lang="en-US" dirty="0">
                <a:solidFill>
                  <a:srgbClr val="FF0000"/>
                </a:solidFill>
              </a:rPr>
              <a:t>type parameter</a:t>
            </a:r>
            <a:r>
              <a:rPr lang="en-US" dirty="0"/>
              <a:t> being </a:t>
            </a:r>
            <a:r>
              <a:rPr lang="en-US" dirty="0" smtClean="0">
                <a:solidFill>
                  <a:srgbClr val="FF0000"/>
                </a:solidFill>
              </a:rPr>
              <a:t>covariant</a:t>
            </a:r>
            <a:endParaRPr lang="en-US" dirty="0">
              <a:solidFill>
                <a:srgbClr val="FF0000"/>
              </a:solidFill>
            </a:endParaRP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191</a:t>
            </a:fld>
            <a:endParaRPr lang="en-US" dirty="0"/>
          </a:p>
        </p:txBody>
      </p:sp>
      <p:pic>
        <p:nvPicPr>
          <p:cNvPr id="6" name="Picture 5"/>
          <p:cNvPicPr>
            <a:picLocks noChangeAspect="1"/>
          </p:cNvPicPr>
          <p:nvPr/>
        </p:nvPicPr>
        <p:blipFill>
          <a:blip r:embed="rId2"/>
          <a:stretch>
            <a:fillRect/>
          </a:stretch>
        </p:blipFill>
        <p:spPr>
          <a:xfrm>
            <a:off x="775758" y="2691341"/>
            <a:ext cx="5695950" cy="323850"/>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775759" y="3988166"/>
            <a:ext cx="8546042" cy="1444018"/>
          </a:xfrm>
          <a:prstGeom prst="rect">
            <a:avLst/>
          </a:prstGeom>
          <a:ln>
            <a:solidFill>
              <a:schemeClr val="accent1"/>
            </a:solidFill>
          </a:ln>
        </p:spPr>
      </p:pic>
    </p:spTree>
    <p:extLst>
      <p:ext uri="{BB962C8B-B14F-4D97-AF65-F5344CB8AC3E}">
        <p14:creationId xmlns:p14="http://schemas.microsoft.com/office/powerpoint/2010/main" val="145742709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a covariant type </a:t>
            </a:r>
            <a:r>
              <a:rPr lang="en-US" dirty="0" smtClean="0"/>
              <a:t>parameter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This </a:t>
            </a:r>
            <a:r>
              <a:rPr lang="en-US" dirty="0"/>
              <a:t>is </a:t>
            </a:r>
            <a:r>
              <a:rPr lang="en-US" dirty="0">
                <a:solidFill>
                  <a:srgbClr val="FF0000"/>
                </a:solidFill>
              </a:rPr>
              <a:t>type-safe</a:t>
            </a:r>
            <a:r>
              <a:rPr lang="en-US" dirty="0"/>
              <a:t> because the case the compiler is trying to </a:t>
            </a:r>
            <a:r>
              <a:rPr lang="en-US" dirty="0">
                <a:solidFill>
                  <a:srgbClr val="FF0000"/>
                </a:solidFill>
              </a:rPr>
              <a:t>avoid—pushing</a:t>
            </a:r>
            <a:r>
              <a:rPr lang="en-US" dirty="0"/>
              <a:t> a Camel onto the stack—can’t occur as there’s no way to feed a Camel into an interface where T can appear only in </a:t>
            </a:r>
            <a:r>
              <a:rPr lang="en-US" dirty="0">
                <a:solidFill>
                  <a:srgbClr val="FF0000"/>
                </a:solidFill>
              </a:rPr>
              <a:t>output positions</a:t>
            </a:r>
            <a:r>
              <a:rPr lang="en-US" dirty="0" smtClean="0"/>
              <a:t>.</a:t>
            </a:r>
          </a:p>
          <a:p>
            <a:pPr lvl="1"/>
            <a:r>
              <a:rPr lang="en-US" dirty="0"/>
              <a:t>We can leverage the ability to </a:t>
            </a:r>
            <a:r>
              <a:rPr lang="en-US" dirty="0">
                <a:solidFill>
                  <a:srgbClr val="FF0000"/>
                </a:solidFill>
              </a:rPr>
              <a:t>cast covariantly</a:t>
            </a:r>
            <a:r>
              <a:rPr lang="en-US" dirty="0"/>
              <a:t> to solve the </a:t>
            </a:r>
            <a:r>
              <a:rPr lang="en-US" dirty="0">
                <a:solidFill>
                  <a:srgbClr val="FF0000"/>
                </a:solidFill>
              </a:rPr>
              <a:t>reusability problem</a:t>
            </a:r>
            <a:r>
              <a:rPr lang="en-US" dirty="0"/>
              <a:t> described earlier:</a:t>
            </a:r>
          </a:p>
          <a:p>
            <a:pPr marL="233363" lvl="1" indent="0">
              <a:buNone/>
            </a:pPr>
            <a:endParaRPr lang="en-US" dirty="0" smtClean="0"/>
          </a:p>
          <a:p>
            <a:pPr marL="233363" lvl="1" indent="0">
              <a:buNone/>
            </a:pPr>
            <a:endParaRPr lang="en-US" dirty="0" smtClean="0"/>
          </a:p>
          <a:p>
            <a:pPr marL="233363" lvl="1" indent="0">
              <a:buNone/>
            </a:pPr>
            <a:endParaRPr lang="en-US" dirty="0" smtClean="0"/>
          </a:p>
          <a:p>
            <a:pPr marL="233363" lvl="1" indent="0">
              <a:buNone/>
            </a:pPr>
            <a:endParaRPr lang="en-US" dirty="0"/>
          </a:p>
          <a:p>
            <a:pPr lvl="1"/>
            <a:r>
              <a:rPr lang="en-US" dirty="0"/>
              <a:t>The </a:t>
            </a:r>
            <a:r>
              <a:rPr lang="en-US" dirty="0">
                <a:solidFill>
                  <a:srgbClr val="FF0000"/>
                </a:solidFill>
              </a:rPr>
              <a:t>compiler</a:t>
            </a:r>
            <a:r>
              <a:rPr lang="en-US" dirty="0"/>
              <a:t> will generate an </a:t>
            </a:r>
            <a:r>
              <a:rPr lang="en-US" dirty="0">
                <a:solidFill>
                  <a:srgbClr val="FF0000"/>
                </a:solidFill>
              </a:rPr>
              <a:t>error</a:t>
            </a:r>
            <a:r>
              <a:rPr lang="en-US" dirty="0"/>
              <a:t> if you use a </a:t>
            </a:r>
            <a:r>
              <a:rPr lang="en-US" dirty="0">
                <a:solidFill>
                  <a:srgbClr val="FF0000"/>
                </a:solidFill>
              </a:rPr>
              <a:t>covariant type parameter</a:t>
            </a:r>
            <a:r>
              <a:rPr lang="en-US" dirty="0"/>
              <a:t> in an </a:t>
            </a:r>
            <a:r>
              <a:rPr lang="en-US" dirty="0">
                <a:solidFill>
                  <a:srgbClr val="FF0000"/>
                </a:solidFill>
              </a:rPr>
              <a:t>input position</a:t>
            </a:r>
            <a:r>
              <a:rPr lang="en-US" dirty="0"/>
              <a:t> (e.g., a parameter to a method or a writable property</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192</a:t>
            </a:fld>
            <a:endParaRPr lang="en-US" dirty="0"/>
          </a:p>
        </p:txBody>
      </p:sp>
      <p:pic>
        <p:nvPicPr>
          <p:cNvPr id="8" name="Picture 7"/>
          <p:cNvPicPr>
            <a:picLocks noChangeAspect="1"/>
          </p:cNvPicPr>
          <p:nvPr/>
        </p:nvPicPr>
        <p:blipFill>
          <a:blip r:embed="rId2"/>
          <a:stretch>
            <a:fillRect/>
          </a:stretch>
        </p:blipFill>
        <p:spPr>
          <a:xfrm>
            <a:off x="753004" y="2401450"/>
            <a:ext cx="6378576" cy="977621"/>
          </a:xfrm>
          <a:prstGeom prst="rect">
            <a:avLst/>
          </a:prstGeom>
          <a:ln>
            <a:solidFill>
              <a:schemeClr val="accent1"/>
            </a:solidFill>
          </a:ln>
        </p:spPr>
      </p:pic>
    </p:spTree>
    <p:extLst>
      <p:ext uri="{BB962C8B-B14F-4D97-AF65-F5344CB8AC3E}">
        <p14:creationId xmlns:p14="http://schemas.microsoft.com/office/powerpoint/2010/main" val="258649798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NOTE</a:t>
            </a:r>
            <a:endParaRPr lang="en-US" dirty="0"/>
          </a:p>
        </p:txBody>
      </p:sp>
      <p:sp>
        <p:nvSpPr>
          <p:cNvPr id="7" name="Content Placeholder 6"/>
          <p:cNvSpPr>
            <a:spLocks noGrp="1"/>
          </p:cNvSpPr>
          <p:nvPr>
            <p:ph idx="1"/>
          </p:nvPr>
        </p:nvSpPr>
        <p:spPr/>
        <p:txBody>
          <a:bodyPr/>
          <a:lstStyle/>
          <a:p>
            <a:r>
              <a:rPr lang="en-US" dirty="0"/>
              <a:t>Covariance (and contravariance) in interfaces is something that you </a:t>
            </a:r>
            <a:r>
              <a:rPr lang="en-US" dirty="0">
                <a:solidFill>
                  <a:srgbClr val="FF0000"/>
                </a:solidFill>
              </a:rPr>
              <a:t>typically </a:t>
            </a:r>
            <a:r>
              <a:rPr lang="en-US" dirty="0" smtClean="0">
                <a:solidFill>
                  <a:srgbClr val="FF0000"/>
                </a:solidFill>
              </a:rPr>
              <a:t>consume</a:t>
            </a:r>
            <a:r>
              <a:rPr lang="en-US" dirty="0" smtClean="0"/>
              <a:t>:</a:t>
            </a:r>
          </a:p>
          <a:p>
            <a:pPr lvl="2"/>
            <a:r>
              <a:rPr lang="en-US" dirty="0" smtClean="0"/>
              <a:t>it’s </a:t>
            </a:r>
            <a:r>
              <a:rPr lang="en-US" dirty="0">
                <a:solidFill>
                  <a:srgbClr val="FF0000"/>
                </a:solidFill>
              </a:rPr>
              <a:t>less common</a:t>
            </a:r>
            <a:r>
              <a:rPr lang="en-US" dirty="0"/>
              <a:t> that you need to </a:t>
            </a:r>
            <a:r>
              <a:rPr lang="en-US" dirty="0">
                <a:solidFill>
                  <a:srgbClr val="FF0000"/>
                </a:solidFill>
              </a:rPr>
              <a:t>write variant </a:t>
            </a:r>
            <a:r>
              <a:rPr lang="en-US" dirty="0" smtClean="0">
                <a:solidFill>
                  <a:srgbClr val="FF0000"/>
                </a:solidFill>
              </a:rPr>
              <a:t>interfaces</a:t>
            </a:r>
          </a:p>
          <a:p>
            <a:pPr lvl="1"/>
            <a:r>
              <a:rPr lang="en-US" dirty="0"/>
              <a:t>Curiously, </a:t>
            </a:r>
            <a:r>
              <a:rPr lang="en-US" dirty="0">
                <a:solidFill>
                  <a:srgbClr val="FF0000"/>
                </a:solidFill>
              </a:rPr>
              <a:t>method parameters</a:t>
            </a:r>
            <a:r>
              <a:rPr lang="en-US" dirty="0"/>
              <a:t> marked as </a:t>
            </a:r>
            <a:r>
              <a:rPr lang="en-US" dirty="0">
                <a:solidFill>
                  <a:srgbClr val="FF0000"/>
                </a:solidFill>
              </a:rPr>
              <a:t>out</a:t>
            </a:r>
            <a:r>
              <a:rPr lang="en-US" dirty="0"/>
              <a:t> are </a:t>
            </a:r>
            <a:r>
              <a:rPr lang="en-US" dirty="0">
                <a:solidFill>
                  <a:srgbClr val="FF0000"/>
                </a:solidFill>
              </a:rPr>
              <a:t>not eligible</a:t>
            </a:r>
            <a:r>
              <a:rPr lang="en-US" dirty="0"/>
              <a:t> for </a:t>
            </a:r>
            <a:r>
              <a:rPr lang="en-US" dirty="0">
                <a:solidFill>
                  <a:srgbClr val="FF0000"/>
                </a:solidFill>
              </a:rPr>
              <a:t>covariance</a:t>
            </a:r>
            <a:r>
              <a:rPr lang="en-US" dirty="0"/>
              <a:t>, due to a limitation in the CLR</a:t>
            </a:r>
            <a:r>
              <a:rPr lang="en-US" dirty="0" smtClean="0"/>
              <a:t>.</a:t>
            </a:r>
          </a:p>
          <a:p>
            <a:pPr lvl="1"/>
            <a:r>
              <a:rPr lang="en-US" dirty="0"/>
              <a:t>The IEnumerator&lt;T&gt; and IEnumerable&lt;T&gt; interfaces described in Chapter 7 have a </a:t>
            </a:r>
            <a:r>
              <a:rPr lang="en-US" dirty="0">
                <a:solidFill>
                  <a:srgbClr val="FF0000"/>
                </a:solidFill>
              </a:rPr>
              <a:t>covariant </a:t>
            </a:r>
            <a:r>
              <a:rPr lang="en-US" dirty="0" smtClean="0">
                <a:solidFill>
                  <a:srgbClr val="FF0000"/>
                </a:solidFill>
              </a:rPr>
              <a:t>T</a:t>
            </a:r>
            <a:r>
              <a:rPr lang="en-US" dirty="0" smtClean="0"/>
              <a:t>.</a:t>
            </a:r>
          </a:p>
          <a:p>
            <a:pPr lvl="2"/>
            <a:r>
              <a:rPr lang="en-US" dirty="0" smtClean="0"/>
              <a:t>This </a:t>
            </a:r>
            <a:r>
              <a:rPr lang="en-US" dirty="0"/>
              <a:t>allows you to cast IEnumerable&lt;string&gt; to IEnumerable&lt;object&gt;, for instance.</a:t>
            </a:r>
          </a:p>
          <a:p>
            <a:pPr lvl="1"/>
            <a:r>
              <a:rPr lang="en-US" dirty="0"/>
              <a:t>Covariance (and contravariance) works only for elements with </a:t>
            </a:r>
            <a:r>
              <a:rPr lang="en-US" dirty="0">
                <a:solidFill>
                  <a:srgbClr val="FF0000"/>
                </a:solidFill>
              </a:rPr>
              <a:t>reference </a:t>
            </a:r>
            <a:r>
              <a:rPr lang="en-US" dirty="0" smtClean="0">
                <a:solidFill>
                  <a:srgbClr val="FF0000"/>
                </a:solidFill>
              </a:rPr>
              <a:t>conversions</a:t>
            </a:r>
            <a:endParaRPr lang="en-US" dirty="0" smtClean="0"/>
          </a:p>
          <a:p>
            <a:pPr lvl="3"/>
            <a:r>
              <a:rPr lang="en-US" dirty="0" smtClean="0"/>
              <a:t>not </a:t>
            </a:r>
            <a:r>
              <a:rPr lang="en-US" dirty="0"/>
              <a:t>boxing </a:t>
            </a:r>
            <a:r>
              <a:rPr lang="en-US" dirty="0" smtClean="0"/>
              <a:t>conversions</a:t>
            </a:r>
            <a:endParaRPr lang="en-US" dirty="0"/>
          </a:p>
          <a:p>
            <a:pPr lvl="2"/>
            <a:r>
              <a:rPr lang="en-US" dirty="0" smtClean="0"/>
              <a:t>This </a:t>
            </a:r>
            <a:r>
              <a:rPr lang="en-US" dirty="0"/>
              <a:t>applies both </a:t>
            </a:r>
            <a:r>
              <a:rPr lang="en-US" dirty="0" smtClean="0"/>
              <a:t>to</a:t>
            </a:r>
          </a:p>
          <a:p>
            <a:pPr lvl="3"/>
            <a:r>
              <a:rPr lang="en-US" dirty="0" smtClean="0"/>
              <a:t>type </a:t>
            </a:r>
            <a:r>
              <a:rPr lang="en-US" dirty="0"/>
              <a:t>parameter variance </a:t>
            </a:r>
            <a:r>
              <a:rPr lang="en-US" dirty="0" smtClean="0"/>
              <a:t>and</a:t>
            </a:r>
          </a:p>
          <a:p>
            <a:pPr lvl="3"/>
            <a:r>
              <a:rPr lang="en-US" dirty="0" smtClean="0"/>
              <a:t>array variance</a:t>
            </a:r>
          </a:p>
          <a:p>
            <a:pPr lvl="2"/>
            <a:r>
              <a:rPr lang="en-US" dirty="0" smtClean="0"/>
              <a:t>So</a:t>
            </a:r>
            <a:r>
              <a:rPr lang="en-US" dirty="0"/>
              <a:t>, if you wrote a method that accepted a parameter of type IPoppable&lt;object&gt;, you could call it with </a:t>
            </a:r>
            <a:r>
              <a:rPr lang="en-US" dirty="0" smtClean="0"/>
              <a:t>IPoppable&lt;string</a:t>
            </a:r>
            <a:r>
              <a:rPr lang="en-US" dirty="0"/>
              <a:t>&gt;, but not IPoppable&lt;int</a:t>
            </a:r>
            <a:r>
              <a:rPr lang="en-US" dirty="0" smtClean="0"/>
              <a:t>&gt;.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193</a:t>
            </a:fld>
            <a:endParaRPr lang="en-US" dirty="0"/>
          </a:p>
        </p:txBody>
      </p:sp>
    </p:spTree>
    <p:extLst>
      <p:ext uri="{BB962C8B-B14F-4D97-AF65-F5344CB8AC3E}">
        <p14:creationId xmlns:p14="http://schemas.microsoft.com/office/powerpoint/2010/main" val="22546841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Contravariance</a:t>
            </a:r>
          </a:p>
        </p:txBody>
      </p:sp>
      <p:sp>
        <p:nvSpPr>
          <p:cNvPr id="3" name="Content Placeholder 2"/>
          <p:cNvSpPr>
            <a:spLocks noGrp="1"/>
          </p:cNvSpPr>
          <p:nvPr>
            <p:ph idx="1"/>
          </p:nvPr>
        </p:nvSpPr>
        <p:spPr/>
        <p:txBody>
          <a:bodyPr/>
          <a:lstStyle/>
          <a:p>
            <a:r>
              <a:rPr lang="en-US" dirty="0" smtClean="0"/>
              <a:t>We </a:t>
            </a:r>
            <a:r>
              <a:rPr lang="en-US" dirty="0"/>
              <a:t>previously saw that, assuming that A allows an </a:t>
            </a:r>
            <a:r>
              <a:rPr lang="en-US" dirty="0">
                <a:solidFill>
                  <a:srgbClr val="FF0000"/>
                </a:solidFill>
              </a:rPr>
              <a:t>implicit reference conversion</a:t>
            </a:r>
            <a:r>
              <a:rPr lang="en-US" dirty="0"/>
              <a:t> to B, a type X has a covariant type parameter if X&lt;A&gt; allows a reference conversion to X&lt;B</a:t>
            </a:r>
            <a:r>
              <a:rPr lang="en-US" dirty="0" smtClean="0"/>
              <a:t>&gt;.</a:t>
            </a:r>
          </a:p>
          <a:p>
            <a:pPr lvl="1"/>
            <a:r>
              <a:rPr lang="en-US" dirty="0" smtClean="0">
                <a:solidFill>
                  <a:srgbClr val="FF0000"/>
                </a:solidFill>
              </a:rPr>
              <a:t>Contravariance</a:t>
            </a:r>
            <a:r>
              <a:rPr lang="en-US" dirty="0" smtClean="0"/>
              <a:t> </a:t>
            </a:r>
            <a:r>
              <a:rPr lang="en-US" dirty="0"/>
              <a:t>is when you can convert in the </a:t>
            </a:r>
            <a:r>
              <a:rPr lang="en-US" dirty="0">
                <a:solidFill>
                  <a:srgbClr val="FF0000"/>
                </a:solidFill>
              </a:rPr>
              <a:t>reverse direction</a:t>
            </a:r>
            <a:r>
              <a:rPr lang="en-US" dirty="0"/>
              <a:t>—from X&lt;B&gt; to X&lt;A</a:t>
            </a:r>
            <a:r>
              <a:rPr lang="en-US" dirty="0" smtClean="0"/>
              <a:t>&gt;.</a:t>
            </a:r>
          </a:p>
          <a:p>
            <a:pPr lvl="1"/>
            <a:r>
              <a:rPr lang="en-US" dirty="0" smtClean="0"/>
              <a:t>This </a:t>
            </a:r>
            <a:r>
              <a:rPr lang="en-US" dirty="0"/>
              <a:t>is supported if the </a:t>
            </a:r>
            <a:r>
              <a:rPr lang="en-US" dirty="0">
                <a:solidFill>
                  <a:srgbClr val="FF0000"/>
                </a:solidFill>
              </a:rPr>
              <a:t>type parameter</a:t>
            </a:r>
            <a:r>
              <a:rPr lang="en-US" dirty="0"/>
              <a:t> appears only in </a:t>
            </a:r>
            <a:r>
              <a:rPr lang="en-US" dirty="0">
                <a:solidFill>
                  <a:srgbClr val="FF0000"/>
                </a:solidFill>
              </a:rPr>
              <a:t>input positions</a:t>
            </a:r>
            <a:r>
              <a:rPr lang="en-US" dirty="0"/>
              <a:t>, and is designated with the </a:t>
            </a:r>
            <a:r>
              <a:rPr lang="en-US" dirty="0">
                <a:solidFill>
                  <a:srgbClr val="FF0000"/>
                </a:solidFill>
              </a:rPr>
              <a:t>in</a:t>
            </a:r>
            <a:r>
              <a:rPr lang="en-US" dirty="0"/>
              <a:t> </a:t>
            </a:r>
            <a:r>
              <a:rPr lang="en-US" dirty="0">
                <a:solidFill>
                  <a:srgbClr val="0070C0"/>
                </a:solidFill>
              </a:rPr>
              <a:t>modifier</a:t>
            </a:r>
            <a:r>
              <a:rPr lang="en-US" dirty="0"/>
              <a:t>. </a:t>
            </a:r>
            <a:endParaRPr lang="en-US" dirty="0" smtClean="0"/>
          </a:p>
          <a:p>
            <a:pPr lvl="1"/>
            <a:r>
              <a:rPr lang="en-US" dirty="0" smtClean="0"/>
              <a:t>Extending </a:t>
            </a:r>
            <a:r>
              <a:rPr lang="en-US" dirty="0"/>
              <a:t>our previous example, if the Stack&lt;T&gt; class implements the following interface: </a:t>
            </a:r>
            <a:endParaRPr lang="en-US" dirty="0" smtClean="0"/>
          </a:p>
          <a:p>
            <a:pPr marL="233363" lvl="1" indent="0">
              <a:buNone/>
            </a:pPr>
            <a:endParaRPr lang="en-US" dirty="0" smtClean="0"/>
          </a:p>
          <a:p>
            <a:pPr marL="233363" lvl="1" indent="0">
              <a:buNone/>
            </a:pPr>
            <a:endParaRPr lang="en-US" dirty="0"/>
          </a:p>
          <a:p>
            <a:pPr marL="457200" lvl="1" indent="0">
              <a:buNone/>
            </a:pPr>
            <a:r>
              <a:rPr lang="en-US" dirty="0" smtClean="0"/>
              <a:t>we </a:t>
            </a:r>
            <a:r>
              <a:rPr lang="en-US" dirty="0"/>
              <a:t>can legally do this:</a:t>
            </a:r>
          </a:p>
          <a:p>
            <a:pPr marL="233363" lvl="1" indent="0">
              <a:buNone/>
            </a:pPr>
            <a:endParaRPr lang="en-US" dirty="0" smtClean="0"/>
          </a:p>
          <a:p>
            <a:pPr marL="233363" lvl="1" indent="0">
              <a:buNone/>
            </a:pPr>
            <a:endParaRPr lang="en-US" dirty="0" smtClean="0"/>
          </a:p>
          <a:p>
            <a:pPr marL="233363" lvl="1" indent="0">
              <a:buNone/>
            </a:pPr>
            <a:endParaRPr lang="en-US" dirty="0" smtClean="0"/>
          </a:p>
          <a:p>
            <a:pPr lvl="1"/>
            <a:r>
              <a:rPr lang="en-US" dirty="0"/>
              <a:t>No member in IPushable outputs a T, so we can’t get into trouble by casting </a:t>
            </a:r>
            <a:r>
              <a:rPr lang="en-US" dirty="0" smtClean="0"/>
              <a:t>animals </a:t>
            </a:r>
            <a:r>
              <a:rPr lang="en-US" dirty="0"/>
              <a:t>to bears (there’s no way to Pop, for instance, through that interface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194</a:t>
            </a:fld>
            <a:endParaRPr lang="en-US" dirty="0"/>
          </a:p>
        </p:txBody>
      </p:sp>
      <p:pic>
        <p:nvPicPr>
          <p:cNvPr id="6" name="Picture 5"/>
          <p:cNvPicPr>
            <a:picLocks noChangeAspect="1"/>
          </p:cNvPicPr>
          <p:nvPr/>
        </p:nvPicPr>
        <p:blipFill>
          <a:blip r:embed="rId2"/>
          <a:stretch>
            <a:fillRect/>
          </a:stretch>
        </p:blipFill>
        <p:spPr>
          <a:xfrm>
            <a:off x="736600" y="3065170"/>
            <a:ext cx="6409795" cy="359596"/>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736600" y="3974490"/>
            <a:ext cx="5351462" cy="780602"/>
          </a:xfrm>
          <a:prstGeom prst="rect">
            <a:avLst/>
          </a:prstGeom>
          <a:ln>
            <a:solidFill>
              <a:schemeClr val="accent1"/>
            </a:solidFill>
          </a:ln>
        </p:spPr>
      </p:pic>
    </p:spTree>
    <p:extLst>
      <p:ext uri="{BB962C8B-B14F-4D97-AF65-F5344CB8AC3E}">
        <p14:creationId xmlns:p14="http://schemas.microsoft.com/office/powerpoint/2010/main" val="348253897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NOTE</a:t>
            </a:r>
            <a:endParaRPr lang="en-US" dirty="0"/>
          </a:p>
        </p:txBody>
      </p:sp>
      <p:sp>
        <p:nvSpPr>
          <p:cNvPr id="7" name="Content Placeholder 6"/>
          <p:cNvSpPr>
            <a:spLocks noGrp="1"/>
          </p:cNvSpPr>
          <p:nvPr>
            <p:ph idx="1"/>
          </p:nvPr>
        </p:nvSpPr>
        <p:spPr/>
        <p:txBody>
          <a:bodyPr/>
          <a:lstStyle/>
          <a:p>
            <a:r>
              <a:rPr lang="en-US" dirty="0"/>
              <a:t>Our Stack&lt;T&gt; class can implement both IPushable&lt;T&gt; and IPoppable&lt;T&gt;—despite T having opposing variance </a:t>
            </a:r>
            <a:r>
              <a:rPr lang="en-US" dirty="0" smtClean="0"/>
              <a:t>annotations </a:t>
            </a:r>
            <a:r>
              <a:rPr lang="en-US" dirty="0"/>
              <a:t>in the two </a:t>
            </a:r>
            <a:r>
              <a:rPr lang="en-US" dirty="0" smtClean="0"/>
              <a:t>interfaces!</a:t>
            </a:r>
          </a:p>
          <a:p>
            <a:pPr lvl="1"/>
            <a:r>
              <a:rPr lang="en-US" dirty="0" smtClean="0"/>
              <a:t>This </a:t>
            </a:r>
            <a:r>
              <a:rPr lang="en-US" dirty="0"/>
              <a:t>works because you must </a:t>
            </a:r>
            <a:r>
              <a:rPr lang="en-US" dirty="0" smtClean="0"/>
              <a:t>exercise </a:t>
            </a:r>
            <a:r>
              <a:rPr lang="en-US" dirty="0"/>
              <a:t>variance through the interface and not the class; therefore, you must commit to the lens of either IPoppable or IPushable before performing a variant </a:t>
            </a:r>
            <a:r>
              <a:rPr lang="en-US" dirty="0" smtClean="0"/>
              <a:t>conversion.</a:t>
            </a:r>
          </a:p>
          <a:p>
            <a:pPr lvl="1"/>
            <a:r>
              <a:rPr lang="en-US" dirty="0" smtClean="0"/>
              <a:t>This </a:t>
            </a:r>
            <a:r>
              <a:rPr lang="en-US" dirty="0"/>
              <a:t>lens then restricts you to the operations that are legal under the appropriate variance </a:t>
            </a:r>
            <a:r>
              <a:rPr lang="en-US" dirty="0" smtClean="0"/>
              <a:t>rules.</a:t>
            </a:r>
          </a:p>
          <a:p>
            <a:pPr lvl="1"/>
            <a:r>
              <a:rPr lang="en-US" dirty="0" smtClean="0"/>
              <a:t>This </a:t>
            </a:r>
            <a:r>
              <a:rPr lang="en-US" dirty="0"/>
              <a:t>also illustrates why classes do not allow variant type </a:t>
            </a:r>
            <a:r>
              <a:rPr lang="en-US" dirty="0" smtClean="0"/>
              <a:t>parameters:</a:t>
            </a:r>
          </a:p>
          <a:p>
            <a:pPr lvl="2"/>
            <a:r>
              <a:rPr lang="en-US" dirty="0" smtClean="0"/>
              <a:t>concrete </a:t>
            </a:r>
            <a:r>
              <a:rPr lang="en-US" dirty="0"/>
              <a:t>implementations typically require data to flow in both directions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195</a:t>
            </a:fld>
            <a:endParaRPr lang="en-US" dirty="0"/>
          </a:p>
        </p:txBody>
      </p:sp>
    </p:spTree>
    <p:extLst>
      <p:ext uri="{BB962C8B-B14F-4D97-AF65-F5344CB8AC3E}">
        <p14:creationId xmlns:p14="http://schemas.microsoft.com/office/powerpoint/2010/main" val="304125290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196</a:t>
            </a:fld>
            <a:endParaRPr lang="en-US" dirty="0"/>
          </a:p>
        </p:txBody>
      </p:sp>
    </p:spTree>
    <p:extLst>
      <p:ext uri="{BB962C8B-B14F-4D97-AF65-F5344CB8AC3E}">
        <p14:creationId xmlns:p14="http://schemas.microsoft.com/office/powerpoint/2010/main" val="380208774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smtClean="0"/>
              <a:t>Advanced C#</a:t>
            </a:r>
            <a:endParaRPr lang="en-US" dirty="0"/>
          </a:p>
        </p:txBody>
      </p:sp>
      <p:sp>
        <p:nvSpPr>
          <p:cNvPr id="6" name="Date Placeholder 5"/>
          <p:cNvSpPr>
            <a:spLocks noGrp="1"/>
          </p:cNvSpPr>
          <p:nvPr>
            <p:ph type="dt" sz="half" idx="2"/>
          </p:nvPr>
        </p:nvSpPr>
        <p:spPr/>
        <p:txBody>
          <a:bodyPr/>
          <a:lstStyle/>
          <a:p>
            <a:r>
              <a:rPr lang="en-US" smtClean="0"/>
              <a:t>02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197</a:t>
            </a:fld>
            <a:endParaRPr lang="en-US" dirty="0"/>
          </a:p>
        </p:txBody>
      </p:sp>
      <p:sp>
        <p:nvSpPr>
          <p:cNvPr id="9" name="Text Placeholder 8"/>
          <p:cNvSpPr>
            <a:spLocks noGrp="1"/>
          </p:cNvSpPr>
          <p:nvPr>
            <p:ph type="body" sz="quarter" idx="16"/>
          </p:nvPr>
        </p:nvSpPr>
        <p:spPr/>
        <p:txBody>
          <a:bodyPr/>
          <a:lstStyle/>
          <a:p>
            <a:r>
              <a:rPr lang="en-US" dirty="0" smtClean="0"/>
              <a:t>4</a:t>
            </a:r>
            <a:endParaRPr lang="en-US" dirty="0"/>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29972" y="3748626"/>
            <a:ext cx="4728653" cy="2759120"/>
          </a:xfrm>
          <a:prstGeom prst="rect">
            <a:avLst/>
          </a:prstGeom>
          <a:ln>
            <a:solidFill>
              <a:schemeClr val="accent1"/>
            </a:solidFill>
          </a:ln>
        </p:spPr>
      </p:pic>
    </p:spTree>
    <p:extLst>
      <p:ext uri="{BB962C8B-B14F-4D97-AF65-F5344CB8AC3E}">
        <p14:creationId xmlns:p14="http://schemas.microsoft.com/office/powerpoint/2010/main" val="544928087"/>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a:t>
            </a:r>
            <a:endParaRPr lang="en-US" dirty="0">
              <a:solidFill>
                <a:schemeClr val="bg1"/>
              </a:solidFill>
            </a:endParaRPr>
          </a:p>
        </p:txBody>
      </p:sp>
      <p:sp>
        <p:nvSpPr>
          <p:cNvPr id="5"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a:solidFill>
                  <a:prstClr val="black"/>
                </a:solidFill>
              </a:rPr>
              <a:t>In this chapter, we cover </a:t>
            </a:r>
            <a:r>
              <a:rPr lang="en-US" sz="2000" dirty="0">
                <a:solidFill>
                  <a:srgbClr val="FF0000"/>
                </a:solidFill>
              </a:rPr>
              <a:t>advanced C# topics</a:t>
            </a:r>
            <a:r>
              <a:rPr lang="en-US" sz="2000" dirty="0">
                <a:solidFill>
                  <a:prstClr val="black"/>
                </a:solidFill>
              </a:rPr>
              <a:t> that build on concepts explored in Chapters 2 and </a:t>
            </a:r>
            <a:r>
              <a:rPr lang="en-US" sz="2000" dirty="0" smtClean="0">
                <a:solidFill>
                  <a:prstClr val="black"/>
                </a:solidFill>
              </a:rPr>
              <a:t>3.</a:t>
            </a:r>
          </a:p>
          <a:p>
            <a:pPr marL="461963" lvl="0" indent="-234950">
              <a:spcBef>
                <a:spcPct val="30000"/>
              </a:spcBef>
              <a:buFont typeface="Wingdings" panose="05000000000000000000" pitchFamily="2" charset="2"/>
              <a:buChar char="§"/>
            </a:pPr>
            <a:r>
              <a:rPr lang="en-US" sz="2000" dirty="0" smtClean="0">
                <a:solidFill>
                  <a:prstClr val="black"/>
                </a:solidFill>
              </a:rPr>
              <a:t>You </a:t>
            </a:r>
            <a:r>
              <a:rPr lang="en-US" sz="2000" dirty="0">
                <a:solidFill>
                  <a:prstClr val="black"/>
                </a:solidFill>
              </a:rPr>
              <a:t>should read the first four sections sequentially; you can read the remaining sections in any order</a:t>
            </a:r>
            <a:r>
              <a:rPr lang="en-US" sz="2000" dirty="0" smtClean="0">
                <a:solidFill>
                  <a:prstClr val="black"/>
                </a:solidFill>
              </a:rPr>
              <a:t>.</a:t>
            </a:r>
            <a:endParaRPr lang="en-US" sz="2000" dirty="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198</a:t>
            </a:fld>
            <a:endParaRPr lang="en-US" dirty="0"/>
          </a:p>
        </p:txBody>
      </p:sp>
    </p:spTree>
    <p:extLst>
      <p:ext uri="{BB962C8B-B14F-4D97-AF65-F5344CB8AC3E}">
        <p14:creationId xmlns:p14="http://schemas.microsoft.com/office/powerpoint/2010/main" val="224605194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Delegates</a:t>
            </a:r>
            <a:endParaRPr lang="en-US" dirty="0">
              <a:solidFill>
                <a:schemeClr val="bg1"/>
              </a:solidFill>
            </a:endParaRPr>
          </a:p>
        </p:txBody>
      </p:sp>
      <p:sp>
        <p:nvSpPr>
          <p:cNvPr id="3" name="Content Placeholder 2"/>
          <p:cNvSpPr>
            <a:spLocks noGrp="1"/>
          </p:cNvSpPr>
          <p:nvPr>
            <p:ph idx="1"/>
          </p:nvPr>
        </p:nvSpPr>
        <p:spPr/>
        <p:txBody>
          <a:bodyPr/>
          <a:lstStyle/>
          <a:p>
            <a:r>
              <a:rPr lang="en-US" dirty="0"/>
              <a:t>A delegate is an </a:t>
            </a:r>
            <a:r>
              <a:rPr lang="en-US" dirty="0">
                <a:solidFill>
                  <a:srgbClr val="FF0000"/>
                </a:solidFill>
              </a:rPr>
              <a:t>object</a:t>
            </a:r>
            <a:r>
              <a:rPr lang="en-US" dirty="0"/>
              <a:t> that knows how to call a </a:t>
            </a:r>
            <a:r>
              <a:rPr lang="en-US" dirty="0" smtClean="0"/>
              <a:t>method.</a:t>
            </a:r>
          </a:p>
          <a:p>
            <a:pPr lvl="1"/>
            <a:r>
              <a:rPr lang="en-US" dirty="0" smtClean="0"/>
              <a:t>A </a:t>
            </a:r>
            <a:r>
              <a:rPr lang="en-US" dirty="0"/>
              <a:t>delegate type defines the kind of method that delegate instances can </a:t>
            </a:r>
            <a:r>
              <a:rPr lang="en-US" dirty="0" smtClean="0"/>
              <a:t>call.</a:t>
            </a:r>
          </a:p>
          <a:p>
            <a:pPr lvl="1"/>
            <a:r>
              <a:rPr lang="en-US" dirty="0" smtClean="0"/>
              <a:t>Specifically</a:t>
            </a:r>
            <a:r>
              <a:rPr lang="en-US" dirty="0"/>
              <a:t>, it </a:t>
            </a:r>
            <a:r>
              <a:rPr lang="en-US" dirty="0" smtClean="0"/>
              <a:t>defines</a:t>
            </a:r>
          </a:p>
          <a:p>
            <a:pPr lvl="2"/>
            <a:r>
              <a:rPr lang="en-US" dirty="0" smtClean="0"/>
              <a:t>the </a:t>
            </a:r>
            <a:r>
              <a:rPr lang="en-US" dirty="0"/>
              <a:t>method’s return type </a:t>
            </a:r>
            <a:r>
              <a:rPr lang="en-US" dirty="0" smtClean="0"/>
              <a:t>and</a:t>
            </a:r>
          </a:p>
          <a:p>
            <a:pPr lvl="2"/>
            <a:r>
              <a:rPr lang="en-US" dirty="0" smtClean="0"/>
              <a:t>its </a:t>
            </a:r>
            <a:r>
              <a:rPr lang="en-US" dirty="0"/>
              <a:t>parameter </a:t>
            </a:r>
            <a:r>
              <a:rPr lang="en-US" dirty="0" smtClean="0"/>
              <a:t>types</a:t>
            </a:r>
          </a:p>
          <a:p>
            <a:pPr lvl="1"/>
            <a:r>
              <a:rPr lang="en-US" dirty="0" smtClean="0"/>
              <a:t>The </a:t>
            </a:r>
            <a:r>
              <a:rPr lang="en-US" dirty="0"/>
              <a:t>following defines a delegate type called Transformer</a:t>
            </a:r>
            <a:r>
              <a:rPr lang="en-US" dirty="0" smtClean="0"/>
              <a:t>:</a:t>
            </a:r>
          </a:p>
          <a:p>
            <a:pPr marL="233363" lvl="1" indent="0">
              <a:buNone/>
            </a:pPr>
            <a:endParaRPr lang="en-US" dirty="0"/>
          </a:p>
          <a:p>
            <a:pPr marL="233363" lvl="1" indent="0">
              <a:buNone/>
            </a:pPr>
            <a:endParaRPr lang="en-US" dirty="0"/>
          </a:p>
          <a:p>
            <a:pPr lvl="1"/>
            <a:r>
              <a:rPr lang="en-US" dirty="0"/>
              <a:t>Transformer is compatible with any method with an int return type and a single int parameter, such as this:</a:t>
            </a:r>
          </a:p>
          <a:p>
            <a:pPr marL="233363" lvl="1" indent="0">
              <a:buNone/>
            </a:pPr>
            <a:endParaRPr lang="en-US" dirty="0" smtClean="0"/>
          </a:p>
          <a:p>
            <a:pPr marL="233363" lvl="1" indent="0">
              <a:buNone/>
            </a:pPr>
            <a:endParaRPr lang="en-US" dirty="0"/>
          </a:p>
          <a:p>
            <a:pPr lvl="1"/>
            <a:r>
              <a:rPr lang="en-US" dirty="0" smtClean="0"/>
              <a:t>Assigning </a:t>
            </a:r>
            <a:r>
              <a:rPr lang="en-US" dirty="0"/>
              <a:t>a method to </a:t>
            </a:r>
            <a:r>
              <a:rPr lang="en-US" dirty="0" smtClean="0"/>
              <a:t>a </a:t>
            </a:r>
            <a:r>
              <a:rPr lang="en-US" dirty="0"/>
              <a:t>delegate variable creates a delegate instance</a:t>
            </a:r>
            <a:r>
              <a:rPr lang="en-US" dirty="0" smtClean="0"/>
              <a:t>: </a:t>
            </a:r>
          </a:p>
          <a:p>
            <a:pPr marL="233363" lvl="1" indent="0">
              <a:buNone/>
            </a:pPr>
            <a:endParaRPr lang="en-US" dirty="0"/>
          </a:p>
          <a:p>
            <a:pPr marL="457200" lvl="1" indent="0">
              <a:buNone/>
            </a:pPr>
            <a:endParaRPr lang="en-US" dirty="0" smtClean="0"/>
          </a:p>
          <a:p>
            <a:pPr marL="457200" lvl="1" indent="0">
              <a:buNone/>
            </a:pPr>
            <a:r>
              <a:rPr lang="en-US" dirty="0" smtClean="0"/>
              <a:t>which </a:t>
            </a:r>
            <a:r>
              <a:rPr lang="en-US" dirty="0"/>
              <a:t>can be invoked in the same way as a method</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199</a:t>
            </a:fld>
            <a:endParaRPr lang="en-US" dirty="0"/>
          </a:p>
        </p:txBody>
      </p:sp>
      <p:pic>
        <p:nvPicPr>
          <p:cNvPr id="7" name="Picture 6"/>
          <p:cNvPicPr>
            <a:picLocks noChangeAspect="1"/>
          </p:cNvPicPr>
          <p:nvPr/>
        </p:nvPicPr>
        <p:blipFill>
          <a:blip r:embed="rId2"/>
          <a:stretch>
            <a:fillRect/>
          </a:stretch>
        </p:blipFill>
        <p:spPr>
          <a:xfrm>
            <a:off x="810683" y="3454400"/>
            <a:ext cx="4152900" cy="304800"/>
          </a:xfrm>
          <a:prstGeom prst="rect">
            <a:avLst/>
          </a:prstGeom>
          <a:ln>
            <a:solidFill>
              <a:schemeClr val="accent1"/>
            </a:solidFill>
          </a:ln>
        </p:spPr>
      </p:pic>
      <p:pic>
        <p:nvPicPr>
          <p:cNvPr id="8" name="Picture 7"/>
          <p:cNvPicPr>
            <a:picLocks noChangeAspect="1"/>
          </p:cNvPicPr>
          <p:nvPr/>
        </p:nvPicPr>
        <p:blipFill>
          <a:blip r:embed="rId3"/>
          <a:stretch>
            <a:fillRect/>
          </a:stretch>
        </p:blipFill>
        <p:spPr>
          <a:xfrm>
            <a:off x="810683" y="4433358"/>
            <a:ext cx="5391150" cy="361950"/>
          </a:xfrm>
          <a:prstGeom prst="rect">
            <a:avLst/>
          </a:prstGeom>
          <a:ln>
            <a:solidFill>
              <a:schemeClr val="accent1"/>
            </a:solidFill>
          </a:ln>
        </p:spPr>
      </p:pic>
      <p:pic>
        <p:nvPicPr>
          <p:cNvPr id="10" name="Picture 9"/>
          <p:cNvPicPr>
            <a:picLocks noChangeAspect="1"/>
          </p:cNvPicPr>
          <p:nvPr/>
        </p:nvPicPr>
        <p:blipFill>
          <a:blip r:embed="rId4"/>
          <a:stretch>
            <a:fillRect/>
          </a:stretch>
        </p:blipFill>
        <p:spPr>
          <a:xfrm>
            <a:off x="810683" y="5601116"/>
            <a:ext cx="2943225" cy="314325"/>
          </a:xfrm>
          <a:prstGeom prst="rect">
            <a:avLst/>
          </a:prstGeom>
          <a:ln>
            <a:solidFill>
              <a:schemeClr val="accent1"/>
            </a:solidFill>
          </a:ln>
        </p:spPr>
      </p:pic>
      <p:pic>
        <p:nvPicPr>
          <p:cNvPr id="11" name="Picture 10"/>
          <p:cNvPicPr>
            <a:picLocks noChangeAspect="1"/>
          </p:cNvPicPr>
          <p:nvPr/>
        </p:nvPicPr>
        <p:blipFill>
          <a:blip r:embed="rId5"/>
          <a:stretch>
            <a:fillRect/>
          </a:stretch>
        </p:blipFill>
        <p:spPr>
          <a:xfrm>
            <a:off x="6502400" y="5940862"/>
            <a:ext cx="4223808" cy="346797"/>
          </a:xfrm>
          <a:prstGeom prst="rect">
            <a:avLst/>
          </a:prstGeom>
          <a:ln>
            <a:solidFill>
              <a:schemeClr val="accent1"/>
            </a:solidFill>
          </a:ln>
        </p:spPr>
      </p:pic>
    </p:spTree>
    <p:extLst>
      <p:ext uri="{BB962C8B-B14F-4D97-AF65-F5344CB8AC3E}">
        <p14:creationId xmlns:p14="http://schemas.microsoft.com/office/powerpoint/2010/main" val="3423303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 7</a:t>
            </a:r>
            <a:endParaRPr lang="en-US" dirty="0"/>
          </a:p>
        </p:txBody>
      </p:sp>
      <p:sp>
        <p:nvSpPr>
          <p:cNvPr id="3" name="Text Placeholder 2"/>
          <p:cNvSpPr>
            <a:spLocks noGrp="1"/>
          </p:cNvSpPr>
          <p:nvPr>
            <p:ph type="body" sz="quarter" idx="14"/>
          </p:nvPr>
        </p:nvSpPr>
        <p:spPr/>
        <p:txBody>
          <a:bodyPr/>
          <a:lstStyle/>
          <a:p>
            <a:r>
              <a:rPr lang="en-US" dirty="0">
                <a:latin typeface="Gill Sans MT" panose="020B0502020104020203" pitchFamily="34" charset="0"/>
              </a:rPr>
              <a:t>C# 7.0 in a Nutshell 10 2017</a:t>
            </a:r>
          </a:p>
        </p:txBody>
      </p:sp>
      <p:sp>
        <p:nvSpPr>
          <p:cNvPr id="4" name="Text Placeholder 3"/>
          <p:cNvSpPr>
            <a:spLocks noGrp="1"/>
          </p:cNvSpPr>
          <p:nvPr>
            <p:ph type="body" sz="quarter" idx="15"/>
          </p:nvPr>
        </p:nvSpPr>
        <p:spPr/>
        <p:txBody>
          <a:bodyPr/>
          <a:lstStyle/>
          <a:p>
            <a:endParaRPr lang="en-US" dirty="0">
              <a:latin typeface="Gill Sans MT" panose="020B0502020104020203" pitchFamily="34" charset="0"/>
            </a:endParaRPr>
          </a:p>
        </p:txBody>
      </p:sp>
      <p:sp>
        <p:nvSpPr>
          <p:cNvPr id="5" name="Date Placeholder 4"/>
          <p:cNvSpPr>
            <a:spLocks noGrp="1"/>
          </p:cNvSpPr>
          <p:nvPr>
            <p:ph type="dt" sz="half" idx="2"/>
          </p:nvPr>
        </p:nvSpPr>
        <p:spPr/>
        <p:txBody>
          <a:bodyPr/>
          <a:lstStyle/>
          <a:p>
            <a:r>
              <a:rPr lang="en-US" smtClean="0"/>
              <a:t>02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2</a:t>
            </a:fld>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355073298"/>
              </p:ext>
            </p:extLst>
          </p:nvPr>
        </p:nvGraphicFramePr>
        <p:xfrm>
          <a:off x="10785021" y="1104900"/>
          <a:ext cx="1292952" cy="2711052"/>
        </p:xfrm>
        <a:graphic>
          <a:graphicData uri="http://schemas.openxmlformats.org/drawingml/2006/table">
            <a:tbl>
              <a:tblPr firstRow="1">
                <a:tableStyleId>{5C22544A-7EE6-4342-B048-85BDC9FD1C3A}</a:tableStyleId>
              </a:tblPr>
              <a:tblGrid>
                <a:gridCol w="448065">
                  <a:extLst>
                    <a:ext uri="{9D8B030D-6E8A-4147-A177-3AD203B41FA5}">
                      <a16:colId xmlns:a16="http://schemas.microsoft.com/office/drawing/2014/main" val="1331477486"/>
                    </a:ext>
                  </a:extLst>
                </a:gridCol>
                <a:gridCol w="844887">
                  <a:extLst>
                    <a:ext uri="{9D8B030D-6E8A-4147-A177-3AD203B41FA5}">
                      <a16:colId xmlns:a16="http://schemas.microsoft.com/office/drawing/2014/main" val="508486208"/>
                    </a:ext>
                  </a:extLst>
                </a:gridCol>
              </a:tblGrid>
              <a:tr h="301228">
                <a:tc>
                  <a:txBody>
                    <a:bodyPr/>
                    <a:lstStyle/>
                    <a:p>
                      <a:r>
                        <a:rPr lang="en-US" sz="1200" dirty="0" smtClean="0">
                          <a:latin typeface="Gill Sans MT" panose="020B0502020104020203" pitchFamily="34" charset="0"/>
                        </a:rPr>
                        <a:t>Ch</a:t>
                      </a:r>
                      <a:endParaRPr lang="en-US" sz="1200" dirty="0">
                        <a:latin typeface="Gill Sans MT" panose="020B0502020104020203" pitchFamily="34" charset="0"/>
                      </a:endParaRPr>
                    </a:p>
                  </a:txBody>
                  <a:tcPr/>
                </a:tc>
                <a:tc>
                  <a:txBody>
                    <a:bodyPr/>
                    <a:lstStyle/>
                    <a:p>
                      <a:r>
                        <a:rPr lang="en-US" sz="1200" dirty="0" smtClean="0">
                          <a:latin typeface="Gill Sans MT" panose="020B0502020104020203" pitchFamily="34" charset="0"/>
                        </a:rPr>
                        <a:t>Date</a:t>
                      </a:r>
                      <a:endParaRPr lang="en-US" sz="1200" dirty="0">
                        <a:latin typeface="Gill Sans MT" panose="020B0502020104020203" pitchFamily="34" charset="0"/>
                      </a:endParaRPr>
                    </a:p>
                  </a:txBody>
                  <a:tcPr/>
                </a:tc>
                <a:extLst>
                  <a:ext uri="{0D108BD9-81ED-4DB2-BD59-A6C34878D82A}">
                    <a16:rowId xmlns:a16="http://schemas.microsoft.com/office/drawing/2014/main" val="1061832011"/>
                  </a:ext>
                </a:extLst>
              </a:tr>
              <a:tr h="301228">
                <a:tc>
                  <a:txBody>
                    <a:bodyPr/>
                    <a:lstStyle/>
                    <a:p>
                      <a:r>
                        <a:rPr lang="en-US" sz="1200" dirty="0" smtClean="0">
                          <a:latin typeface="Gill Sans MT" panose="020B0502020104020203" pitchFamily="34" charset="0"/>
                        </a:rPr>
                        <a:t>1</a:t>
                      </a:r>
                      <a:endParaRPr lang="en-US" sz="1200" dirty="0">
                        <a:latin typeface="Gill Sans MT" panose="020B0502020104020203" pitchFamily="34" charset="0"/>
                      </a:endParaRPr>
                    </a:p>
                  </a:txBody>
                  <a:tcPr/>
                </a:tc>
                <a:tc>
                  <a:txBody>
                    <a:bodyPr/>
                    <a:lstStyle/>
                    <a:p>
                      <a:r>
                        <a:rPr lang="en-US" sz="1200" dirty="0" err="1" smtClean="0">
                          <a:latin typeface="Gill Sans MT" panose="020B0502020104020203" pitchFamily="34" charset="0"/>
                        </a:rPr>
                        <a:t>ddmmmyy</a:t>
                      </a:r>
                      <a:endParaRPr lang="en-US" sz="1200" dirty="0">
                        <a:latin typeface="Gill Sans MT" panose="020B0502020104020203" pitchFamily="34" charset="0"/>
                      </a:endParaRPr>
                    </a:p>
                  </a:txBody>
                  <a:tcPr/>
                </a:tc>
                <a:extLst>
                  <a:ext uri="{0D108BD9-81ED-4DB2-BD59-A6C34878D82A}">
                    <a16:rowId xmlns:a16="http://schemas.microsoft.com/office/drawing/2014/main" val="3915895731"/>
                  </a:ext>
                </a:extLst>
              </a:tr>
              <a:tr h="301228">
                <a:tc>
                  <a:txBody>
                    <a:bodyPr/>
                    <a:lstStyle/>
                    <a:p>
                      <a:r>
                        <a:rPr lang="en-US" sz="1200" dirty="0" smtClean="0">
                          <a:latin typeface="Gill Sans MT" panose="020B0502020104020203" pitchFamily="34" charset="0"/>
                        </a:rPr>
                        <a:t>2</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1126986426"/>
                  </a:ext>
                </a:extLst>
              </a:tr>
              <a:tr h="301228">
                <a:tc>
                  <a:txBody>
                    <a:bodyPr/>
                    <a:lstStyle/>
                    <a:p>
                      <a:r>
                        <a:rPr lang="en-US" sz="1200" dirty="0" smtClean="0">
                          <a:latin typeface="Gill Sans MT" panose="020B0502020104020203" pitchFamily="34" charset="0"/>
                        </a:rPr>
                        <a:t>3</a:t>
                      </a: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3283472548"/>
                  </a:ext>
                </a:extLst>
              </a:tr>
              <a:tr h="301228">
                <a:tc>
                  <a:txBody>
                    <a:bodyPr/>
                    <a:lstStyle/>
                    <a:p>
                      <a:r>
                        <a:rPr lang="en-US" sz="1200" dirty="0" smtClean="0">
                          <a:latin typeface="Gill Sans MT" panose="020B0502020104020203" pitchFamily="34" charset="0"/>
                        </a:rPr>
                        <a:t>4</a:t>
                      </a: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1703458135"/>
                  </a:ext>
                </a:extLst>
              </a:tr>
              <a:tr h="301228">
                <a:tc>
                  <a:txBody>
                    <a:bodyPr/>
                    <a:lstStyle/>
                    <a:p>
                      <a:r>
                        <a:rPr lang="en-US" sz="1200" dirty="0" smtClean="0">
                          <a:latin typeface="Gill Sans MT" panose="020B0502020104020203" pitchFamily="34" charset="0"/>
                        </a:rPr>
                        <a:t>5</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733363448"/>
                  </a:ext>
                </a:extLst>
              </a:tr>
              <a:tr h="301228">
                <a:tc>
                  <a:txBody>
                    <a:bodyPr/>
                    <a:lstStyle/>
                    <a:p>
                      <a:r>
                        <a:rPr lang="en-US" sz="1200" dirty="0" smtClean="0">
                          <a:latin typeface="Gill Sans MT" panose="020B0502020104020203" pitchFamily="34" charset="0"/>
                        </a:rPr>
                        <a:t>6</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274355365"/>
                  </a:ext>
                </a:extLst>
              </a:tr>
              <a:tr h="301228">
                <a:tc>
                  <a:txBody>
                    <a:bodyPr/>
                    <a:lstStyle/>
                    <a:p>
                      <a:r>
                        <a:rPr lang="en-US" sz="1200" dirty="0" smtClean="0">
                          <a:latin typeface="Gill Sans MT" panose="020B0502020104020203" pitchFamily="34" charset="0"/>
                        </a:rPr>
                        <a:t>7</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3587235144"/>
                  </a:ext>
                </a:extLst>
              </a:tr>
              <a:tr h="301228">
                <a:tc>
                  <a:txBody>
                    <a:bodyPr/>
                    <a:lstStyle/>
                    <a:p>
                      <a:r>
                        <a:rPr lang="en-US" sz="1200" dirty="0" smtClean="0">
                          <a:latin typeface="Gill Sans MT" panose="020B0502020104020203" pitchFamily="34" charset="0"/>
                        </a:rPr>
                        <a:t>8</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656554897"/>
                  </a:ext>
                </a:extLst>
              </a:tr>
            </a:tbl>
          </a:graphicData>
        </a:graphic>
      </p:graphicFrame>
    </p:spTree>
    <p:extLst>
      <p:ext uri="{BB962C8B-B14F-4D97-AF65-F5344CB8AC3E}">
        <p14:creationId xmlns:p14="http://schemas.microsoft.com/office/powerpoint/2010/main" val="36839202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Legacy and Niche Frameworks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following frameworks are still available to support older platforms: </a:t>
            </a:r>
          </a:p>
          <a:p>
            <a:pPr marL="687388" indent="-225425">
              <a:buFont typeface="Wingdings" panose="05000000000000000000" pitchFamily="2" charset="2"/>
              <a:buChar char="ü"/>
            </a:pPr>
            <a:r>
              <a:rPr lang="en-US" sz="2000" dirty="0" smtClean="0"/>
              <a:t>Windows </a:t>
            </a:r>
            <a:r>
              <a:rPr lang="en-US" sz="2000" dirty="0"/>
              <a:t>Runtime for Windows 8/8.1 (now </a:t>
            </a:r>
            <a:r>
              <a:rPr lang="en-US" sz="2000" dirty="0" smtClean="0"/>
              <a:t>UWP)</a:t>
            </a:r>
          </a:p>
          <a:p>
            <a:pPr marL="687388" indent="-225425">
              <a:buFont typeface="Wingdings" panose="05000000000000000000" pitchFamily="2" charset="2"/>
              <a:buChar char="ü"/>
            </a:pPr>
            <a:r>
              <a:rPr lang="en-US" sz="2000" dirty="0" smtClean="0"/>
              <a:t>Windows </a:t>
            </a:r>
            <a:r>
              <a:rPr lang="en-US" sz="2000" dirty="0"/>
              <a:t>Phone 7/8 (now </a:t>
            </a:r>
            <a:r>
              <a:rPr lang="en-US" sz="2000" dirty="0" smtClean="0"/>
              <a:t>UWP)</a:t>
            </a:r>
          </a:p>
          <a:p>
            <a:pPr marL="687388" indent="-225425">
              <a:buFont typeface="Wingdings" panose="05000000000000000000" pitchFamily="2" charset="2"/>
              <a:buChar char="ü"/>
            </a:pPr>
            <a:r>
              <a:rPr lang="en-US" sz="2000" dirty="0" smtClean="0"/>
              <a:t>Microsoft </a:t>
            </a:r>
            <a:r>
              <a:rPr lang="en-US" sz="2000" dirty="0"/>
              <a:t>XNA for game development (now </a:t>
            </a:r>
            <a:r>
              <a:rPr lang="en-US" sz="2000" dirty="0" smtClean="0"/>
              <a:t>UWP)</a:t>
            </a:r>
          </a:p>
          <a:p>
            <a:pPr marL="687388" indent="-225425">
              <a:buFont typeface="Wingdings" panose="05000000000000000000" pitchFamily="2" charset="2"/>
              <a:buChar char="ü"/>
            </a:pPr>
            <a:r>
              <a:rPr lang="en-US" sz="2000" dirty="0" smtClean="0"/>
              <a:t>Silverlight </a:t>
            </a:r>
            <a:r>
              <a:rPr lang="en-US" sz="2000" dirty="0"/>
              <a:t>(no longer actively developed since the rise of HTML5 and </a:t>
            </a:r>
            <a:r>
              <a:rPr lang="en-US" sz="2000" dirty="0" smtClean="0"/>
              <a:t>JavaScript)</a:t>
            </a:r>
          </a:p>
          <a:p>
            <a:pPr marL="687388" indent="-225425">
              <a:buFont typeface="Wingdings" panose="05000000000000000000" pitchFamily="2" charset="2"/>
              <a:buChar char="ü"/>
            </a:pPr>
            <a:r>
              <a:rPr lang="en-US" sz="2000" dirty="0" smtClean="0"/>
              <a:t>.</a:t>
            </a:r>
            <a:r>
              <a:rPr lang="en-US" sz="2000" dirty="0"/>
              <a:t>NET Core 1.x (the predecessor to .NET Core 2.0, with significantly reduced </a:t>
            </a:r>
            <a:r>
              <a:rPr lang="en-US" sz="2000" dirty="0" smtClean="0"/>
              <a:t>functionality)</a:t>
            </a:r>
          </a:p>
          <a:p>
            <a:pPr marL="461963">
              <a:buFont typeface="Wingdings" panose="05000000000000000000" pitchFamily="2" charset="2"/>
              <a:buChar char="§"/>
            </a:pPr>
            <a:r>
              <a:rPr lang="en-US" sz="2000" dirty="0" smtClean="0"/>
              <a:t>There </a:t>
            </a:r>
            <a:r>
              <a:rPr lang="en-US" sz="2000" dirty="0"/>
              <a:t>are also a couple of niche frameworks worth mentioning: </a:t>
            </a:r>
          </a:p>
          <a:p>
            <a:pPr marL="461963">
              <a:buFont typeface="Wingdings" panose="05000000000000000000" pitchFamily="2" charset="2"/>
              <a:buChar char="§"/>
            </a:pPr>
            <a:r>
              <a:rPr lang="en-US" sz="2000" dirty="0" smtClean="0"/>
              <a:t>The </a:t>
            </a:r>
            <a:r>
              <a:rPr lang="en-US" sz="2000" dirty="0">
                <a:solidFill>
                  <a:srgbClr val="FF0000"/>
                </a:solidFill>
              </a:rPr>
              <a:t>.NET Micro Framework</a:t>
            </a:r>
            <a:r>
              <a:rPr lang="en-US" sz="2000" dirty="0"/>
              <a:t> is for running .NET code on highly </a:t>
            </a:r>
            <a:r>
              <a:rPr lang="en-US" sz="2000" dirty="0" smtClean="0"/>
              <a:t>resource-constrained </a:t>
            </a:r>
            <a:r>
              <a:rPr lang="en-US" sz="2000" dirty="0"/>
              <a:t>embedded devices (under 1 MB</a:t>
            </a:r>
            <a:r>
              <a:rPr lang="en-US" sz="2000" dirty="0" smtClean="0"/>
              <a:t>).</a:t>
            </a:r>
          </a:p>
          <a:p>
            <a:pPr marL="461963">
              <a:buFont typeface="Wingdings" panose="05000000000000000000" pitchFamily="2" charset="2"/>
              <a:buChar char="§"/>
            </a:pPr>
            <a:r>
              <a:rPr lang="en-US" sz="2000" dirty="0" smtClean="0">
                <a:solidFill>
                  <a:srgbClr val="FF0000"/>
                </a:solidFill>
              </a:rPr>
              <a:t>Mono</a:t>
            </a:r>
            <a:r>
              <a:rPr lang="en-US" sz="2000" dirty="0"/>
              <a:t>, the open source framework upon which Xamarin sits, also has libraries to develop cross-platform desktop applications on Linux, macOS, and </a:t>
            </a:r>
            <a:r>
              <a:rPr lang="en-US" sz="2000" dirty="0" smtClean="0"/>
              <a:t>Windows</a:t>
            </a:r>
            <a:r>
              <a:rPr lang="en-US" sz="2000" dirty="0"/>
              <a:t>. Not all features are supported, or work </a:t>
            </a:r>
            <a:r>
              <a:rPr lang="en-US" sz="2000" dirty="0" smtClean="0"/>
              <a:t>fully</a:t>
            </a:r>
            <a:r>
              <a:rPr lang="en-US" sz="2000" dirty="0" smtClean="0">
                <a:latin typeface="+mj-lt"/>
              </a:rPr>
              <a:t>.</a:t>
            </a: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a:t>
            </a:fld>
            <a:endParaRPr lang="en-US" dirty="0"/>
          </a:p>
        </p:txBody>
      </p:sp>
    </p:spTree>
    <p:extLst>
      <p:ext uri="{BB962C8B-B14F-4D97-AF65-F5344CB8AC3E}">
        <p14:creationId xmlns:p14="http://schemas.microsoft.com/office/powerpoint/2010/main" val="271650373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dirty="0"/>
              <a:t>Here’s a complete example</a:t>
            </a:r>
            <a:r>
              <a:rPr lang="en-US" dirty="0" smtClean="0"/>
              <a:t>: </a:t>
            </a:r>
            <a:r>
              <a:rPr lang="en-US" dirty="0" smtClean="0">
                <a:solidFill>
                  <a:srgbClr val="FF0000"/>
                </a:solidFill>
              </a:rPr>
              <a:t>Listing 4-0</a:t>
            </a:r>
            <a:r>
              <a:rPr lang="en-US" dirty="0" smtClean="0"/>
              <a:t>.</a:t>
            </a:r>
            <a:endParaRPr lang="en-US" dirty="0"/>
          </a:p>
          <a:p>
            <a:pPr lvl="1"/>
            <a:r>
              <a:rPr lang="en-US" dirty="0" smtClean="0"/>
              <a:t>A </a:t>
            </a:r>
            <a:r>
              <a:rPr lang="en-US" dirty="0">
                <a:solidFill>
                  <a:srgbClr val="FF0000"/>
                </a:solidFill>
              </a:rPr>
              <a:t>delegate instance</a:t>
            </a:r>
            <a:r>
              <a:rPr lang="en-US" dirty="0"/>
              <a:t> literally acts as a </a:t>
            </a:r>
            <a:r>
              <a:rPr lang="en-US" dirty="0">
                <a:solidFill>
                  <a:srgbClr val="FF0000"/>
                </a:solidFill>
              </a:rPr>
              <a:t>delegate</a:t>
            </a:r>
            <a:r>
              <a:rPr lang="en-US" dirty="0"/>
              <a:t> for the </a:t>
            </a:r>
            <a:r>
              <a:rPr lang="en-US" dirty="0" smtClean="0">
                <a:solidFill>
                  <a:srgbClr val="FF0000"/>
                </a:solidFill>
              </a:rPr>
              <a:t>caller</a:t>
            </a:r>
            <a:r>
              <a:rPr lang="en-US" dirty="0" smtClean="0"/>
              <a:t>:</a:t>
            </a:r>
          </a:p>
          <a:p>
            <a:pPr lvl="2"/>
            <a:r>
              <a:rPr lang="en-US" dirty="0" smtClean="0"/>
              <a:t>the </a:t>
            </a:r>
            <a:r>
              <a:rPr lang="en-US" dirty="0"/>
              <a:t>caller invokes the delegate, </a:t>
            </a:r>
            <a:r>
              <a:rPr lang="en-US" dirty="0" smtClean="0"/>
              <a:t>and</a:t>
            </a:r>
          </a:p>
          <a:p>
            <a:pPr lvl="2"/>
            <a:r>
              <a:rPr lang="en-US" dirty="0" smtClean="0"/>
              <a:t>then </a:t>
            </a:r>
            <a:r>
              <a:rPr lang="en-US" dirty="0"/>
              <a:t>the delegate calls the </a:t>
            </a:r>
            <a:r>
              <a:rPr lang="en-US" dirty="0">
                <a:solidFill>
                  <a:srgbClr val="FF0000"/>
                </a:solidFill>
              </a:rPr>
              <a:t>target </a:t>
            </a:r>
            <a:r>
              <a:rPr lang="en-US" dirty="0" smtClean="0">
                <a:solidFill>
                  <a:srgbClr val="FF0000"/>
                </a:solidFill>
              </a:rPr>
              <a:t>method</a:t>
            </a:r>
          </a:p>
          <a:p>
            <a:pPr lvl="1"/>
            <a:r>
              <a:rPr lang="en-US" dirty="0" smtClean="0"/>
              <a:t>This </a:t>
            </a:r>
            <a:r>
              <a:rPr lang="en-US" dirty="0">
                <a:solidFill>
                  <a:srgbClr val="FF0000"/>
                </a:solidFill>
              </a:rPr>
              <a:t>indirection</a:t>
            </a:r>
            <a:r>
              <a:rPr lang="en-US" dirty="0"/>
              <a:t> </a:t>
            </a:r>
            <a:r>
              <a:rPr lang="en-US" dirty="0">
                <a:solidFill>
                  <a:srgbClr val="FF0000"/>
                </a:solidFill>
              </a:rPr>
              <a:t>decouples</a:t>
            </a:r>
            <a:r>
              <a:rPr lang="en-US" dirty="0"/>
              <a:t> the caller from the target method.</a:t>
            </a:r>
          </a:p>
          <a:p>
            <a:pPr lvl="1"/>
            <a:r>
              <a:rPr lang="en-US" dirty="0"/>
              <a:t>The statement:</a:t>
            </a:r>
          </a:p>
          <a:p>
            <a:pPr marL="233363" lvl="1" indent="0">
              <a:buNone/>
            </a:pPr>
            <a:endParaRPr lang="en-US" dirty="0" smtClean="0"/>
          </a:p>
          <a:p>
            <a:pPr marL="233363" lvl="1" indent="0">
              <a:buNone/>
            </a:pPr>
            <a:endParaRPr lang="en-US" dirty="0" smtClean="0"/>
          </a:p>
          <a:p>
            <a:pPr marL="233363" lvl="1" indent="0">
              <a:buNone/>
            </a:pPr>
            <a:endParaRPr lang="en-US" dirty="0"/>
          </a:p>
          <a:p>
            <a:pPr marL="233363" lvl="1" indent="0">
              <a:buNone/>
            </a:pPr>
            <a:endParaRPr lang="en-US" dirty="0"/>
          </a:p>
          <a:p>
            <a:pPr lvl="1"/>
            <a:r>
              <a:rPr lang="en-US" dirty="0"/>
              <a:t>The expression</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200</a:t>
            </a:fld>
            <a:endParaRPr lang="en-US" dirty="0"/>
          </a:p>
        </p:txBody>
      </p:sp>
      <p:pic>
        <p:nvPicPr>
          <p:cNvPr id="6" name="Picture 5"/>
          <p:cNvPicPr>
            <a:picLocks noChangeAspect="1"/>
          </p:cNvPicPr>
          <p:nvPr/>
        </p:nvPicPr>
        <p:blipFill>
          <a:blip r:embed="rId2"/>
          <a:stretch>
            <a:fillRect/>
          </a:stretch>
        </p:blipFill>
        <p:spPr>
          <a:xfrm>
            <a:off x="812799" y="3438394"/>
            <a:ext cx="4474633" cy="1026714"/>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812799" y="5005554"/>
            <a:ext cx="1512358" cy="929615"/>
          </a:xfrm>
          <a:prstGeom prst="rect">
            <a:avLst/>
          </a:prstGeom>
          <a:ln>
            <a:solidFill>
              <a:schemeClr val="accent1"/>
            </a:solidFill>
          </a:ln>
        </p:spPr>
      </p:pic>
    </p:spTree>
    <p:extLst>
      <p:ext uri="{BB962C8B-B14F-4D97-AF65-F5344CB8AC3E}">
        <p14:creationId xmlns:p14="http://schemas.microsoft.com/office/powerpoint/2010/main" val="77679650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Listing 4-0</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201</a:t>
            </a:fld>
            <a:endParaRPr lang="en-US" dirty="0"/>
          </a:p>
        </p:txBody>
      </p:sp>
      <p:pic>
        <p:nvPicPr>
          <p:cNvPr id="8" name="Picture 7"/>
          <p:cNvPicPr>
            <a:picLocks noChangeAspect="1"/>
          </p:cNvPicPr>
          <p:nvPr/>
        </p:nvPicPr>
        <p:blipFill>
          <a:blip r:embed="rId2"/>
          <a:stretch>
            <a:fillRect/>
          </a:stretch>
        </p:blipFill>
        <p:spPr>
          <a:xfrm>
            <a:off x="138113" y="1261958"/>
            <a:ext cx="5957887" cy="2709437"/>
          </a:xfrm>
          <a:prstGeom prst="rect">
            <a:avLst/>
          </a:prstGeom>
          <a:ln>
            <a:solidFill>
              <a:schemeClr val="accent1"/>
            </a:solidFill>
          </a:ln>
        </p:spPr>
      </p:pic>
    </p:spTree>
    <p:extLst>
      <p:ext uri="{BB962C8B-B14F-4D97-AF65-F5344CB8AC3E}">
        <p14:creationId xmlns:p14="http://schemas.microsoft.com/office/powerpoint/2010/main" val="394776909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p:txBody>
          <a:bodyPr/>
          <a:lstStyle/>
          <a:p>
            <a:r>
              <a:rPr lang="en-US" dirty="0"/>
              <a:t>A delegate is similar to a </a:t>
            </a:r>
            <a:r>
              <a:rPr lang="en-US" dirty="0">
                <a:solidFill>
                  <a:srgbClr val="FF0000"/>
                </a:solidFill>
              </a:rPr>
              <a:t>callback</a:t>
            </a:r>
            <a:r>
              <a:rPr lang="en-US" dirty="0"/>
              <a:t>, a general term that captures constructs such as </a:t>
            </a:r>
            <a:r>
              <a:rPr lang="en-US" dirty="0">
                <a:solidFill>
                  <a:srgbClr val="FF0000"/>
                </a:solidFill>
              </a:rPr>
              <a:t>C function pointers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202</a:t>
            </a:fld>
            <a:endParaRPr lang="en-US" dirty="0"/>
          </a:p>
        </p:txBody>
      </p:sp>
    </p:spTree>
    <p:extLst>
      <p:ext uri="{BB962C8B-B14F-4D97-AF65-F5344CB8AC3E}">
        <p14:creationId xmlns:p14="http://schemas.microsoft.com/office/powerpoint/2010/main" val="142069239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Writing Plug-in Methods with Delegates</a:t>
            </a:r>
            <a:endParaRPr lang="en-US" dirty="0"/>
          </a:p>
        </p:txBody>
      </p:sp>
      <p:sp>
        <p:nvSpPr>
          <p:cNvPr id="7" name="Content Placeholder 6"/>
          <p:cNvSpPr>
            <a:spLocks noGrp="1"/>
          </p:cNvSpPr>
          <p:nvPr>
            <p:ph idx="1"/>
          </p:nvPr>
        </p:nvSpPr>
        <p:spPr/>
        <p:txBody>
          <a:bodyPr/>
          <a:lstStyle/>
          <a:p>
            <a:r>
              <a:rPr lang="en-US" dirty="0"/>
              <a:t>A </a:t>
            </a:r>
            <a:r>
              <a:rPr lang="en-US" dirty="0">
                <a:solidFill>
                  <a:srgbClr val="FF0000"/>
                </a:solidFill>
              </a:rPr>
              <a:t>delegate variable</a:t>
            </a:r>
            <a:r>
              <a:rPr lang="en-US" dirty="0"/>
              <a:t> is </a:t>
            </a:r>
            <a:r>
              <a:rPr lang="en-US" dirty="0">
                <a:solidFill>
                  <a:srgbClr val="0070C0"/>
                </a:solidFill>
              </a:rPr>
              <a:t>assigned</a:t>
            </a:r>
            <a:r>
              <a:rPr lang="en-US" dirty="0"/>
              <a:t> a </a:t>
            </a:r>
            <a:r>
              <a:rPr lang="en-US" dirty="0">
                <a:solidFill>
                  <a:srgbClr val="FF0000"/>
                </a:solidFill>
              </a:rPr>
              <a:t>method</a:t>
            </a:r>
            <a:r>
              <a:rPr lang="en-US" dirty="0"/>
              <a:t> at </a:t>
            </a:r>
            <a:r>
              <a:rPr lang="en-US" dirty="0" smtClean="0">
                <a:solidFill>
                  <a:srgbClr val="FF0000"/>
                </a:solidFill>
              </a:rPr>
              <a:t>runtime</a:t>
            </a:r>
            <a:r>
              <a:rPr lang="en-US" dirty="0" smtClean="0"/>
              <a:t>.</a:t>
            </a:r>
          </a:p>
          <a:p>
            <a:pPr lvl="1"/>
            <a:r>
              <a:rPr lang="en-US" dirty="0" smtClean="0"/>
              <a:t>This </a:t>
            </a:r>
            <a:r>
              <a:rPr lang="en-US" dirty="0"/>
              <a:t>is useful for writing </a:t>
            </a:r>
            <a:r>
              <a:rPr lang="en-US" dirty="0">
                <a:solidFill>
                  <a:srgbClr val="FF0000"/>
                </a:solidFill>
              </a:rPr>
              <a:t>plugin </a:t>
            </a:r>
            <a:r>
              <a:rPr lang="en-US" dirty="0" smtClean="0">
                <a:solidFill>
                  <a:srgbClr val="FF0000"/>
                </a:solidFill>
              </a:rPr>
              <a:t>methods</a:t>
            </a:r>
            <a:r>
              <a:rPr lang="en-US" dirty="0" smtClean="0"/>
              <a:t>.</a:t>
            </a:r>
          </a:p>
          <a:p>
            <a:pPr lvl="1"/>
            <a:r>
              <a:rPr lang="en-US" dirty="0" smtClean="0"/>
              <a:t>In </a:t>
            </a:r>
            <a:r>
              <a:rPr lang="en-US" dirty="0"/>
              <a:t>this </a:t>
            </a:r>
            <a:r>
              <a:rPr lang="en-US" dirty="0" smtClean="0"/>
              <a:t>example: </a:t>
            </a:r>
            <a:r>
              <a:rPr lang="en-US" dirty="0" smtClean="0">
                <a:solidFill>
                  <a:srgbClr val="FF0000"/>
                </a:solidFill>
              </a:rPr>
              <a:t>Listing 4-1</a:t>
            </a:r>
            <a:r>
              <a:rPr lang="en-US" dirty="0" smtClean="0"/>
              <a:t>, </a:t>
            </a:r>
            <a:r>
              <a:rPr lang="en-US" dirty="0"/>
              <a:t>we have a utility method named Transform that applies a transform to each element in an integer </a:t>
            </a:r>
            <a:r>
              <a:rPr lang="en-US" dirty="0" smtClean="0"/>
              <a:t>array.</a:t>
            </a:r>
          </a:p>
          <a:p>
            <a:pPr lvl="1"/>
            <a:r>
              <a:rPr lang="en-US" dirty="0" smtClean="0"/>
              <a:t>The </a:t>
            </a:r>
            <a:r>
              <a:rPr lang="en-US" dirty="0"/>
              <a:t>Transform method has a delegate parameter, for specifying a </a:t>
            </a:r>
            <a:r>
              <a:rPr lang="en-US" dirty="0">
                <a:solidFill>
                  <a:srgbClr val="FF0000"/>
                </a:solidFill>
              </a:rPr>
              <a:t>plug-in transform</a:t>
            </a:r>
            <a:r>
              <a:rPr lang="en-US" dirty="0" smtClean="0"/>
              <a:t>.</a:t>
            </a:r>
          </a:p>
          <a:p>
            <a:pPr lvl="1"/>
            <a:r>
              <a:rPr lang="en-US" dirty="0"/>
              <a:t>Our Transform method is a </a:t>
            </a:r>
            <a:r>
              <a:rPr lang="en-US" dirty="0">
                <a:solidFill>
                  <a:srgbClr val="FF0000"/>
                </a:solidFill>
              </a:rPr>
              <a:t>higher-order</a:t>
            </a:r>
            <a:r>
              <a:rPr lang="en-US" dirty="0"/>
              <a:t> </a:t>
            </a:r>
            <a:r>
              <a:rPr lang="en-US" dirty="0">
                <a:solidFill>
                  <a:srgbClr val="FF0000"/>
                </a:solidFill>
              </a:rPr>
              <a:t>function</a:t>
            </a:r>
            <a:r>
              <a:rPr lang="en-US" dirty="0"/>
              <a:t>, because it’s a function that takes a </a:t>
            </a:r>
            <a:r>
              <a:rPr lang="en-US" dirty="0">
                <a:solidFill>
                  <a:srgbClr val="FF0000"/>
                </a:solidFill>
              </a:rPr>
              <a:t>function</a:t>
            </a:r>
            <a:r>
              <a:rPr lang="en-US" dirty="0"/>
              <a:t> as an </a:t>
            </a:r>
            <a:r>
              <a:rPr lang="en-US" dirty="0">
                <a:solidFill>
                  <a:srgbClr val="FF0000"/>
                </a:solidFill>
              </a:rPr>
              <a:t>argument</a:t>
            </a:r>
            <a:r>
              <a:rPr lang="en-US" dirty="0"/>
              <a:t>. (A </a:t>
            </a:r>
            <a:r>
              <a:rPr lang="en-US" dirty="0">
                <a:solidFill>
                  <a:srgbClr val="FF0000"/>
                </a:solidFill>
              </a:rPr>
              <a:t>method</a:t>
            </a:r>
            <a:r>
              <a:rPr lang="en-US" dirty="0"/>
              <a:t> that </a:t>
            </a:r>
            <a:r>
              <a:rPr lang="en-US" dirty="0">
                <a:solidFill>
                  <a:srgbClr val="FF0000"/>
                </a:solidFill>
              </a:rPr>
              <a:t>returns</a:t>
            </a:r>
            <a:r>
              <a:rPr lang="en-US" dirty="0"/>
              <a:t> a </a:t>
            </a:r>
            <a:r>
              <a:rPr lang="en-US" dirty="0">
                <a:solidFill>
                  <a:srgbClr val="FF0000"/>
                </a:solidFill>
              </a:rPr>
              <a:t>delegate</a:t>
            </a:r>
            <a:r>
              <a:rPr lang="en-US" dirty="0"/>
              <a:t> would also be a </a:t>
            </a:r>
            <a:r>
              <a:rPr lang="en-US" dirty="0">
                <a:solidFill>
                  <a:srgbClr val="FF0000"/>
                </a:solidFill>
              </a:rPr>
              <a:t>higher-order function</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203</a:t>
            </a:fld>
            <a:endParaRPr lang="en-US" dirty="0"/>
          </a:p>
        </p:txBody>
      </p:sp>
    </p:spTree>
    <p:extLst>
      <p:ext uri="{BB962C8B-B14F-4D97-AF65-F5344CB8AC3E}">
        <p14:creationId xmlns:p14="http://schemas.microsoft.com/office/powerpoint/2010/main" val="3870947071"/>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Listing 4-1</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204</a:t>
            </a:fld>
            <a:endParaRPr lang="en-US" dirty="0"/>
          </a:p>
        </p:txBody>
      </p:sp>
      <p:pic>
        <p:nvPicPr>
          <p:cNvPr id="2" name="Picture 1"/>
          <p:cNvPicPr>
            <a:picLocks noChangeAspect="1"/>
          </p:cNvPicPr>
          <p:nvPr/>
        </p:nvPicPr>
        <p:blipFill>
          <a:blip r:embed="rId2"/>
          <a:stretch>
            <a:fillRect/>
          </a:stretch>
        </p:blipFill>
        <p:spPr>
          <a:xfrm>
            <a:off x="152400" y="1269665"/>
            <a:ext cx="5929312" cy="4644302"/>
          </a:xfrm>
          <a:prstGeom prst="rect">
            <a:avLst/>
          </a:prstGeom>
          <a:ln>
            <a:solidFill>
              <a:schemeClr val="accent1"/>
            </a:solidFill>
          </a:ln>
        </p:spPr>
      </p:pic>
    </p:spTree>
    <p:extLst>
      <p:ext uri="{BB962C8B-B14F-4D97-AF65-F5344CB8AC3E}">
        <p14:creationId xmlns:p14="http://schemas.microsoft.com/office/powerpoint/2010/main" val="40293352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205</a:t>
            </a:fld>
            <a:endParaRPr lang="en-US" dirty="0"/>
          </a:p>
        </p:txBody>
      </p:sp>
    </p:spTree>
    <p:extLst>
      <p:ext uri="{BB962C8B-B14F-4D97-AF65-F5344CB8AC3E}">
        <p14:creationId xmlns:p14="http://schemas.microsoft.com/office/powerpoint/2010/main" val="104531362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Multicast Delegates</a:t>
            </a:r>
          </a:p>
        </p:txBody>
      </p:sp>
      <p:sp>
        <p:nvSpPr>
          <p:cNvPr id="3" name="Content Placeholder 2"/>
          <p:cNvSpPr>
            <a:spLocks noGrp="1"/>
          </p:cNvSpPr>
          <p:nvPr>
            <p:ph idx="1"/>
          </p:nvPr>
        </p:nvSpPr>
        <p:spPr/>
        <p:txBody>
          <a:bodyPr/>
          <a:lstStyle/>
          <a:p>
            <a:r>
              <a:rPr lang="en-US" dirty="0" smtClean="0"/>
              <a:t>All </a:t>
            </a:r>
            <a:r>
              <a:rPr lang="en-US" dirty="0"/>
              <a:t>delegate instances have </a:t>
            </a:r>
            <a:r>
              <a:rPr lang="en-US" dirty="0">
                <a:solidFill>
                  <a:srgbClr val="FF0000"/>
                </a:solidFill>
              </a:rPr>
              <a:t>multicast </a:t>
            </a:r>
            <a:r>
              <a:rPr lang="en-US" dirty="0" smtClean="0">
                <a:solidFill>
                  <a:srgbClr val="FF0000"/>
                </a:solidFill>
              </a:rPr>
              <a:t>capability</a:t>
            </a:r>
            <a:r>
              <a:rPr lang="en-US" dirty="0" smtClean="0"/>
              <a:t>.</a:t>
            </a:r>
          </a:p>
          <a:p>
            <a:pPr lvl="1"/>
            <a:r>
              <a:rPr lang="en-US" dirty="0" smtClean="0"/>
              <a:t>This </a:t>
            </a:r>
            <a:r>
              <a:rPr lang="en-US" dirty="0"/>
              <a:t>means that a delegate instance can reference not just a single target method, but also a </a:t>
            </a:r>
            <a:r>
              <a:rPr lang="en-US" dirty="0">
                <a:solidFill>
                  <a:srgbClr val="FF0000"/>
                </a:solidFill>
              </a:rPr>
              <a:t>list of target </a:t>
            </a:r>
            <a:r>
              <a:rPr lang="en-US" dirty="0" smtClean="0">
                <a:solidFill>
                  <a:srgbClr val="FF0000"/>
                </a:solidFill>
              </a:rPr>
              <a:t>methods</a:t>
            </a:r>
            <a:r>
              <a:rPr lang="en-US" dirty="0" smtClean="0"/>
              <a:t>.</a:t>
            </a:r>
          </a:p>
          <a:p>
            <a:pPr lvl="1"/>
            <a:r>
              <a:rPr lang="en-US" dirty="0" smtClean="0"/>
              <a:t>The </a:t>
            </a:r>
            <a:r>
              <a:rPr lang="en-US" dirty="0"/>
              <a:t>+ and += operators combine delegate </a:t>
            </a:r>
            <a:r>
              <a:rPr lang="en-US" dirty="0" smtClean="0"/>
              <a:t>instances.</a:t>
            </a:r>
          </a:p>
          <a:p>
            <a:pPr lvl="1"/>
            <a:r>
              <a:rPr lang="en-US" dirty="0" smtClean="0"/>
              <a:t>For </a:t>
            </a:r>
            <a:r>
              <a:rPr lang="en-US" dirty="0"/>
              <a:t>example:</a:t>
            </a:r>
          </a:p>
          <a:p>
            <a:endParaRPr lang="en-US" dirty="0"/>
          </a:p>
          <a:p>
            <a:r>
              <a:rPr lang="en-US" dirty="0"/>
              <a:t>(Page 139). </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206</a:t>
            </a:fld>
            <a:endParaRPr lang="en-US" dirty="0"/>
          </a:p>
        </p:txBody>
      </p:sp>
    </p:spTree>
    <p:extLst>
      <p:ext uri="{BB962C8B-B14F-4D97-AF65-F5344CB8AC3E}">
        <p14:creationId xmlns:p14="http://schemas.microsoft.com/office/powerpoint/2010/main" val="350005289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Instance Versus Static Method Targets</a:t>
            </a:r>
          </a:p>
        </p:txBody>
      </p:sp>
      <p:sp>
        <p:nvSpPr>
          <p:cNvPr id="3" name="Content Placeholder 2"/>
          <p:cNvSpPr>
            <a:spLocks noGrp="1"/>
          </p:cNvSpPr>
          <p:nvPr>
            <p:ph idx="1"/>
          </p:nvPr>
        </p:nvSpPr>
        <p:spPr/>
        <p:txBody>
          <a:bodyPr/>
          <a:lstStyle/>
          <a:p>
            <a:r>
              <a:rPr lang="en-US" dirty="0" smtClean="0"/>
              <a:t>When </a:t>
            </a:r>
            <a:r>
              <a:rPr lang="en-US" dirty="0"/>
              <a:t>an instance method is assigned to a delegate object, the latter must maintain a reference not only to the method, but also to the instance to which the method belongs. The System.Delegate class’s Target property represents this instance (and will be null for a delegate referencing a static method). For example:</a:t>
            </a:r>
          </a:p>
          <a:p>
            <a:endParaRPr lang="en-US" dirty="0"/>
          </a:p>
          <a:p>
            <a:r>
              <a:rPr lang="en-US" dirty="0"/>
              <a:t>(Page 141). </a:t>
            </a:r>
          </a:p>
          <a:p>
            <a:endParaRPr lang="en-US" dirty="0"/>
          </a:p>
          <a:p>
            <a:r>
              <a:rPr lang="en-US" dirty="0"/>
              <a:t>(Page 140).</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207</a:t>
            </a:fld>
            <a:endParaRPr lang="en-US" dirty="0"/>
          </a:p>
        </p:txBody>
      </p:sp>
    </p:spTree>
    <p:extLst>
      <p:ext uri="{BB962C8B-B14F-4D97-AF65-F5344CB8AC3E}">
        <p14:creationId xmlns:p14="http://schemas.microsoft.com/office/powerpoint/2010/main" val="406957108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Generic Delegate Types</a:t>
            </a:r>
          </a:p>
        </p:txBody>
      </p:sp>
      <p:sp>
        <p:nvSpPr>
          <p:cNvPr id="3" name="Content Placeholder 2"/>
          <p:cNvSpPr>
            <a:spLocks noGrp="1"/>
          </p:cNvSpPr>
          <p:nvPr>
            <p:ph idx="1"/>
          </p:nvPr>
        </p:nvSpPr>
        <p:spPr/>
        <p:txBody>
          <a:bodyPr/>
          <a:lstStyle/>
          <a:p>
            <a:r>
              <a:rPr lang="en-US" dirty="0" smtClean="0"/>
              <a:t>A </a:t>
            </a:r>
            <a:r>
              <a:rPr lang="en-US" dirty="0"/>
              <a:t>delegate type may contain generic type </a:t>
            </a:r>
            <a:r>
              <a:rPr lang="en-US" dirty="0" smtClean="0"/>
              <a:t>parameters.</a:t>
            </a:r>
          </a:p>
          <a:p>
            <a:pPr lvl="1"/>
            <a:r>
              <a:rPr lang="en-US" dirty="0" smtClean="0"/>
              <a:t>For example:</a:t>
            </a:r>
          </a:p>
          <a:p>
            <a:pPr marL="233363" lvl="1" indent="0">
              <a:buNone/>
            </a:pPr>
            <a:endParaRPr lang="en-US" dirty="0" smtClean="0"/>
          </a:p>
          <a:p>
            <a:pPr marL="233363" lvl="1" indent="0">
              <a:buNone/>
            </a:pPr>
            <a:endParaRPr lang="en-US" dirty="0"/>
          </a:p>
          <a:p>
            <a:pPr lvl="1"/>
            <a:r>
              <a:rPr lang="en-US" dirty="0" smtClean="0"/>
              <a:t>With </a:t>
            </a:r>
            <a:r>
              <a:rPr lang="en-US" dirty="0"/>
              <a:t>this definition, we can write a generalized Transform utility method that works on any type:</a:t>
            </a:r>
          </a:p>
          <a:p>
            <a:endParaRPr lang="en-US" dirty="0"/>
          </a:p>
          <a:p>
            <a:r>
              <a:rPr lang="en-US" dirty="0"/>
              <a:t>(Page 141).</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208</a:t>
            </a:fld>
            <a:endParaRPr lang="en-US" dirty="0"/>
          </a:p>
        </p:txBody>
      </p:sp>
    </p:spTree>
    <p:extLst>
      <p:ext uri="{BB962C8B-B14F-4D97-AF65-F5344CB8AC3E}">
        <p14:creationId xmlns:p14="http://schemas.microsoft.com/office/powerpoint/2010/main" val="29089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Func and Action Delegates</a:t>
            </a:r>
          </a:p>
        </p:txBody>
      </p:sp>
      <p:sp>
        <p:nvSpPr>
          <p:cNvPr id="3" name="Content Placeholder 2"/>
          <p:cNvSpPr>
            <a:spLocks noGrp="1"/>
          </p:cNvSpPr>
          <p:nvPr>
            <p:ph idx="1"/>
          </p:nvPr>
        </p:nvSpPr>
        <p:spPr/>
        <p:txBody>
          <a:bodyPr/>
          <a:lstStyle/>
          <a:p>
            <a:r>
              <a:rPr lang="en-US" dirty="0" smtClean="0"/>
              <a:t>With </a:t>
            </a:r>
            <a:r>
              <a:rPr lang="en-US" dirty="0"/>
              <a:t>generic delegates, it becomes possible to write a small set of delegate types that are so general they can work for methods of any return type and any (reasonable) number of </a:t>
            </a:r>
            <a:r>
              <a:rPr lang="en-US" dirty="0" smtClean="0"/>
              <a:t>arguments.</a:t>
            </a:r>
          </a:p>
          <a:p>
            <a:pPr lvl="1"/>
            <a:r>
              <a:rPr lang="en-US" dirty="0" smtClean="0"/>
              <a:t>These </a:t>
            </a:r>
            <a:r>
              <a:rPr lang="en-US" dirty="0"/>
              <a:t>delegates are </a:t>
            </a:r>
            <a:r>
              <a:rPr lang="en-US" dirty="0" smtClean="0"/>
              <a:t>the</a:t>
            </a:r>
          </a:p>
          <a:p>
            <a:pPr lvl="2"/>
            <a:r>
              <a:rPr lang="en-US" dirty="0" smtClean="0"/>
              <a:t>Func and</a:t>
            </a:r>
          </a:p>
          <a:p>
            <a:pPr lvl="2"/>
            <a:r>
              <a:rPr lang="en-US" dirty="0" smtClean="0"/>
              <a:t>Action delegates</a:t>
            </a:r>
          </a:p>
          <a:p>
            <a:pPr marL="460375" lvl="2" indent="0">
              <a:buNone/>
            </a:pPr>
            <a:r>
              <a:rPr lang="en-US" dirty="0" smtClean="0"/>
              <a:t>defined </a:t>
            </a:r>
            <a:r>
              <a:rPr lang="en-US" dirty="0"/>
              <a:t>in the System namespace (the in and out annotations indicate variance, which we will cover shortly):</a:t>
            </a:r>
          </a:p>
          <a:p>
            <a:pPr marL="233363" lvl="1" indent="0">
              <a:buNone/>
            </a:pPr>
            <a:endParaRPr lang="en-US" dirty="0" smtClean="0"/>
          </a:p>
          <a:p>
            <a:pPr marL="233363" lvl="1" indent="0">
              <a:buNone/>
            </a:pPr>
            <a:endParaRPr lang="en-US" dirty="0" smtClean="0"/>
          </a:p>
          <a:p>
            <a:pPr lvl="1"/>
            <a:r>
              <a:rPr lang="en-US" dirty="0"/>
              <a:t>These delegates are extremely </a:t>
            </a:r>
            <a:r>
              <a:rPr lang="en-US" dirty="0" smtClean="0"/>
              <a:t>general.</a:t>
            </a:r>
          </a:p>
          <a:p>
            <a:pPr lvl="1"/>
            <a:r>
              <a:rPr lang="en-US" dirty="0" smtClean="0"/>
              <a:t>The </a:t>
            </a:r>
            <a:r>
              <a:rPr lang="en-US" dirty="0"/>
              <a:t>Transformer delegate in our previous example can be replaced with a Func delegate that takes a single argument of type T and returns a same-typed value:</a:t>
            </a:r>
          </a:p>
          <a:p>
            <a:pPr lvl="1"/>
            <a:endParaRPr lang="en-US" dirty="0"/>
          </a:p>
          <a:p>
            <a:pPr lvl="1"/>
            <a:r>
              <a:rPr lang="en-US" dirty="0"/>
              <a:t>(Page 142).</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209</a:t>
            </a:fld>
            <a:endParaRPr lang="en-US" dirty="0"/>
          </a:p>
        </p:txBody>
      </p:sp>
    </p:spTree>
    <p:extLst>
      <p:ext uri="{BB962C8B-B14F-4D97-AF65-F5344CB8AC3E}">
        <p14:creationId xmlns:p14="http://schemas.microsoft.com/office/powerpoint/2010/main" val="2492543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Windows Runtime</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C# also interoperates with </a:t>
            </a:r>
            <a:r>
              <a:rPr lang="en-US" sz="2000" dirty="0" smtClean="0">
                <a:solidFill>
                  <a:srgbClr val="FF0000"/>
                </a:solidFill>
              </a:rPr>
              <a:t>Windows Runtime (WinRT</a:t>
            </a:r>
            <a:r>
              <a:rPr lang="en-US" sz="2000" dirty="0" smtClean="0"/>
              <a:t>) technology.</a:t>
            </a:r>
          </a:p>
          <a:p>
            <a:pPr marL="461963">
              <a:buFont typeface="Wingdings" panose="05000000000000000000" pitchFamily="2" charset="2"/>
              <a:buChar char="§"/>
            </a:pPr>
            <a:r>
              <a:rPr lang="en-US" sz="2000" dirty="0" smtClean="0"/>
              <a:t>WinRT means two things: • A language-neutral object-oriented execution interface supported in Windows 8 and above • A set of libraries baked into Windows 8 and above that support the preceding interface</a:t>
            </a:r>
            <a:endParaRPr lang="en-US" sz="2000" dirty="0"/>
          </a:p>
        </p:txBody>
      </p:sp>
      <p:sp>
        <p:nvSpPr>
          <p:cNvPr id="3" name="Rectangle 2"/>
          <p:cNvSpPr/>
          <p:nvPr/>
        </p:nvSpPr>
        <p:spPr>
          <a:xfrm>
            <a:off x="1142522" y="2965660"/>
            <a:ext cx="815608" cy="369332"/>
          </a:xfrm>
          <a:prstGeom prst="rect">
            <a:avLst/>
          </a:prstGeom>
          <a:solidFill>
            <a:schemeClr val="accent2"/>
          </a:solidFill>
        </p:spPr>
        <p:txBody>
          <a:bodyPr wrap="none">
            <a:spAutoFit/>
          </a:bodyPr>
          <a:lstStyle/>
          <a:p>
            <a:r>
              <a:rPr lang="en-US" dirty="0" smtClean="0">
                <a:solidFill>
                  <a:srgbClr val="FFFF00"/>
                </a:solidFill>
              </a:rPr>
              <a:t>Page: 6</a:t>
            </a:r>
            <a:endParaRPr lang="en-US" dirty="0">
              <a:solidFill>
                <a:srgbClr val="FFFF00"/>
              </a:solidFill>
            </a:endParaRPr>
          </a:p>
        </p:txBody>
      </p:sp>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21</a:t>
            </a:fld>
            <a:endParaRPr lang="en-US" dirty="0"/>
          </a:p>
        </p:txBody>
      </p:sp>
    </p:spTree>
    <p:extLst>
      <p:ext uri="{BB962C8B-B14F-4D97-AF65-F5344CB8AC3E}">
        <p14:creationId xmlns:p14="http://schemas.microsoft.com/office/powerpoint/2010/main" val="182101301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Delegates Versus Interfaces</a:t>
            </a:r>
          </a:p>
        </p:txBody>
      </p:sp>
      <p:sp>
        <p:nvSpPr>
          <p:cNvPr id="3" name="Content Placeholder 2"/>
          <p:cNvSpPr>
            <a:spLocks noGrp="1"/>
          </p:cNvSpPr>
          <p:nvPr>
            <p:ph idx="1"/>
          </p:nvPr>
        </p:nvSpPr>
        <p:spPr/>
        <p:txBody>
          <a:bodyPr/>
          <a:lstStyle/>
          <a:p>
            <a:r>
              <a:rPr lang="en-US" dirty="0" smtClean="0"/>
              <a:t>A </a:t>
            </a:r>
            <a:r>
              <a:rPr lang="en-US" dirty="0"/>
              <a:t>problem that can be solved with a delegate can also be solved with an interface. For instance, we can rewrite our original example with an interface called </a:t>
            </a:r>
            <a:r>
              <a:rPr lang="en-US" dirty="0" err="1" smtClean="0"/>
              <a:t>ITransformer</a:t>
            </a:r>
            <a:r>
              <a:rPr lang="en-US" dirty="0" smtClean="0"/>
              <a:t> </a:t>
            </a:r>
            <a:r>
              <a:rPr lang="en-US" dirty="0"/>
              <a:t>instead of a delegate:</a:t>
            </a:r>
          </a:p>
          <a:p>
            <a:endParaRPr lang="en-US" dirty="0"/>
          </a:p>
          <a:p>
            <a:r>
              <a:rPr lang="en-US" dirty="0"/>
              <a:t>(Page 142).</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210</a:t>
            </a:fld>
            <a:endParaRPr lang="en-US" dirty="0"/>
          </a:p>
        </p:txBody>
      </p:sp>
    </p:spTree>
    <p:extLst>
      <p:ext uri="{BB962C8B-B14F-4D97-AF65-F5344CB8AC3E}">
        <p14:creationId xmlns:p14="http://schemas.microsoft.com/office/powerpoint/2010/main" val="92255235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Delegate Compatibility</a:t>
            </a:r>
          </a:p>
        </p:txBody>
      </p:sp>
      <p:sp>
        <p:nvSpPr>
          <p:cNvPr id="3" name="Content Placeholder 2"/>
          <p:cNvSpPr>
            <a:spLocks noGrp="1"/>
          </p:cNvSpPr>
          <p:nvPr>
            <p:ph idx="1"/>
          </p:nvPr>
        </p:nvSpPr>
        <p:spPr/>
        <p:txBody>
          <a:bodyPr/>
          <a:lstStyle/>
          <a:p>
            <a:r>
              <a:rPr lang="en-US" dirty="0" smtClean="0"/>
              <a:t>We will explore the following sub-topics:</a:t>
            </a:r>
          </a:p>
          <a:p>
            <a:pPr lvl="1"/>
            <a:r>
              <a:rPr lang="en-US" dirty="0" smtClean="0"/>
              <a:t>Type </a:t>
            </a:r>
            <a:r>
              <a:rPr lang="en-US" dirty="0"/>
              <a:t>compatibility</a:t>
            </a:r>
          </a:p>
          <a:p>
            <a:pPr lvl="1"/>
            <a:r>
              <a:rPr lang="en-US" dirty="0"/>
              <a:t>Parameter compatibility</a:t>
            </a:r>
          </a:p>
          <a:p>
            <a:r>
              <a:rPr lang="en-US" dirty="0"/>
              <a:t>(Page 144).</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211</a:t>
            </a:fld>
            <a:endParaRPr lang="en-US" dirty="0"/>
          </a:p>
        </p:txBody>
      </p:sp>
    </p:spTree>
    <p:extLst>
      <p:ext uri="{BB962C8B-B14F-4D97-AF65-F5344CB8AC3E}">
        <p14:creationId xmlns:p14="http://schemas.microsoft.com/office/powerpoint/2010/main" val="42778737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Type compatibility</a:t>
            </a:r>
          </a:p>
        </p:txBody>
      </p:sp>
      <p:sp>
        <p:nvSpPr>
          <p:cNvPr id="7" name="Content Placeholder 6"/>
          <p:cNvSpPr>
            <a:spLocks noGrp="1"/>
          </p:cNvSpPr>
          <p:nvPr>
            <p:ph idx="1"/>
          </p:nvPr>
        </p:nvSpPr>
        <p:spPr/>
        <p:txBody>
          <a:bodyPr/>
          <a:lstStyle/>
          <a:p>
            <a:r>
              <a:rPr lang="en-US" dirty="0" smtClean="0"/>
              <a:t>Delegate </a:t>
            </a:r>
            <a:r>
              <a:rPr lang="en-US" dirty="0"/>
              <a:t>types are all incompatible with one another, even if their signatures are the same:</a:t>
            </a:r>
          </a:p>
          <a:p>
            <a:endParaRPr lang="en-US" dirty="0"/>
          </a:p>
          <a:p>
            <a:r>
              <a:rPr lang="en-US" dirty="0"/>
              <a:t>(Page 144).</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212</a:t>
            </a:fld>
            <a:endParaRPr lang="en-US" dirty="0"/>
          </a:p>
        </p:txBody>
      </p:sp>
    </p:spTree>
    <p:extLst>
      <p:ext uri="{BB962C8B-B14F-4D97-AF65-F5344CB8AC3E}">
        <p14:creationId xmlns:p14="http://schemas.microsoft.com/office/powerpoint/2010/main" val="167292063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Parameter compatibility</a:t>
            </a:r>
          </a:p>
        </p:txBody>
      </p:sp>
      <p:sp>
        <p:nvSpPr>
          <p:cNvPr id="3" name="Content Placeholder 2"/>
          <p:cNvSpPr>
            <a:spLocks noGrp="1"/>
          </p:cNvSpPr>
          <p:nvPr>
            <p:ph idx="1"/>
          </p:nvPr>
        </p:nvSpPr>
        <p:spPr/>
        <p:txBody>
          <a:bodyPr/>
          <a:lstStyle/>
          <a:p>
            <a:r>
              <a:rPr lang="en-US" dirty="0" smtClean="0"/>
              <a:t>When </a:t>
            </a:r>
            <a:r>
              <a:rPr lang="en-US" dirty="0"/>
              <a:t>you call a method, you can supply arguments that have more specific types than the parameters of that method. This is ordinary polymorphic behavior. For exactly the same reason, a delegate can have more specific parameter types than its method target. This is called contravariance. Here’s an example:</a:t>
            </a:r>
          </a:p>
          <a:p>
            <a:endParaRPr lang="en-US" dirty="0"/>
          </a:p>
          <a:p>
            <a:r>
              <a:rPr lang="en-US" dirty="0"/>
              <a:t>(Page 144).</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213</a:t>
            </a:fld>
            <a:endParaRPr lang="en-US" dirty="0"/>
          </a:p>
        </p:txBody>
      </p:sp>
    </p:spTree>
    <p:extLst>
      <p:ext uri="{BB962C8B-B14F-4D97-AF65-F5344CB8AC3E}">
        <p14:creationId xmlns:p14="http://schemas.microsoft.com/office/powerpoint/2010/main" val="28993230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Return type compatibility</a:t>
            </a:r>
          </a:p>
        </p:txBody>
      </p:sp>
      <p:sp>
        <p:nvSpPr>
          <p:cNvPr id="3" name="Content Placeholder 2"/>
          <p:cNvSpPr>
            <a:spLocks noGrp="1"/>
          </p:cNvSpPr>
          <p:nvPr>
            <p:ph idx="1"/>
          </p:nvPr>
        </p:nvSpPr>
        <p:spPr/>
        <p:txBody>
          <a:bodyPr/>
          <a:lstStyle/>
          <a:p>
            <a:r>
              <a:rPr lang="en-US" dirty="0" smtClean="0"/>
              <a:t>If </a:t>
            </a:r>
            <a:r>
              <a:rPr lang="en-US" dirty="0"/>
              <a:t>you call a method, you may get back a type that is more specific than what you asked for. This is ordinary polymorphic behavior. For exactly the same reason, a delegate’s target method may return a more specific type than described by the dele‐ gate. This is called covariance. For example:</a:t>
            </a:r>
          </a:p>
          <a:p>
            <a:endParaRPr lang="en-US" dirty="0"/>
          </a:p>
          <a:p>
            <a:r>
              <a:rPr lang="en-US" dirty="0"/>
              <a:t>(Page 145).</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214</a:t>
            </a:fld>
            <a:endParaRPr lang="en-US" dirty="0"/>
          </a:p>
        </p:txBody>
      </p:sp>
    </p:spTree>
    <p:extLst>
      <p:ext uri="{BB962C8B-B14F-4D97-AF65-F5344CB8AC3E}">
        <p14:creationId xmlns:p14="http://schemas.microsoft.com/office/powerpoint/2010/main" val="413728097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Generic delegate type parameter variance</a:t>
            </a:r>
          </a:p>
        </p:txBody>
      </p:sp>
      <p:sp>
        <p:nvSpPr>
          <p:cNvPr id="3" name="Content Placeholder 2"/>
          <p:cNvSpPr>
            <a:spLocks noGrp="1"/>
          </p:cNvSpPr>
          <p:nvPr>
            <p:ph idx="1"/>
          </p:nvPr>
        </p:nvSpPr>
        <p:spPr/>
        <p:txBody>
          <a:bodyPr/>
          <a:lstStyle/>
          <a:p>
            <a:r>
              <a:rPr lang="en-US" dirty="0" smtClean="0"/>
              <a:t>In </a:t>
            </a:r>
            <a:r>
              <a:rPr lang="en-US" dirty="0"/>
              <a:t>Chapter 3 we saw how generic interfaces support covariant and contravariant type parameters. The same capability exists for delegates too (from C# 4.0 onward). If you’re defining a generic delegate type, it’s good practice to: • Mark a type parameter used only on the return value as covariant (out). • Mark any type parameters used only on parameters as contravariant (in). Doing so allows conversions to work naturally by respecting inheritance relation‐ ships between types. The following delegate (defined in the System namespace) has a covariant TResult:</a:t>
            </a:r>
          </a:p>
          <a:p>
            <a:endParaRPr lang="en-US" dirty="0"/>
          </a:p>
          <a:p>
            <a:r>
              <a:rPr lang="en-US" dirty="0"/>
              <a:t>(Page 145).</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215</a:t>
            </a:fld>
            <a:endParaRPr lang="en-US" dirty="0"/>
          </a:p>
        </p:txBody>
      </p:sp>
    </p:spTree>
    <p:extLst>
      <p:ext uri="{BB962C8B-B14F-4D97-AF65-F5344CB8AC3E}">
        <p14:creationId xmlns:p14="http://schemas.microsoft.com/office/powerpoint/2010/main" val="80408315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Events</a:t>
            </a:r>
            <a:endParaRPr lang="en-US" dirty="0">
              <a:solidFill>
                <a:schemeClr val="bg1"/>
              </a:solidFill>
            </a:endParaRPr>
          </a:p>
        </p:txBody>
      </p:sp>
      <p:sp>
        <p:nvSpPr>
          <p:cNvPr id="3" name="Content Placeholder 2"/>
          <p:cNvSpPr>
            <a:spLocks noGrp="1"/>
          </p:cNvSpPr>
          <p:nvPr>
            <p:ph idx="1"/>
          </p:nvPr>
        </p:nvSpPr>
        <p:spPr/>
        <p:txBody>
          <a:bodyPr/>
          <a:lstStyle/>
          <a:p>
            <a:r>
              <a:rPr lang="en-US" dirty="0"/>
              <a:t>When using delegates, two emergent roles commonly </a:t>
            </a:r>
            <a:r>
              <a:rPr lang="en-US" dirty="0" smtClean="0"/>
              <a:t>appear:</a:t>
            </a:r>
          </a:p>
          <a:p>
            <a:pPr lvl="2"/>
            <a:r>
              <a:rPr lang="en-US" dirty="0" smtClean="0"/>
              <a:t>broadcaster and</a:t>
            </a:r>
          </a:p>
          <a:p>
            <a:pPr lvl="2"/>
            <a:r>
              <a:rPr lang="en-US" dirty="0" smtClean="0"/>
              <a:t>Subscriber</a:t>
            </a:r>
          </a:p>
          <a:p>
            <a:pPr lvl="1"/>
            <a:r>
              <a:rPr lang="en-US" dirty="0" smtClean="0"/>
              <a:t>The </a:t>
            </a:r>
            <a:r>
              <a:rPr lang="en-US" dirty="0"/>
              <a:t>broadcaster is a type that contains a delegate </a:t>
            </a:r>
            <a:r>
              <a:rPr lang="en-US" dirty="0" smtClean="0"/>
              <a:t>field.</a:t>
            </a:r>
          </a:p>
          <a:p>
            <a:pPr lvl="2"/>
            <a:r>
              <a:rPr lang="en-US" dirty="0" smtClean="0"/>
              <a:t>The </a:t>
            </a:r>
            <a:r>
              <a:rPr lang="en-US" dirty="0"/>
              <a:t>broadcaster decides when to broadcast, by invoking the </a:t>
            </a:r>
            <a:r>
              <a:rPr lang="en-US" dirty="0" smtClean="0"/>
              <a:t>delegate.</a:t>
            </a:r>
          </a:p>
          <a:p>
            <a:pPr lvl="1"/>
            <a:r>
              <a:rPr lang="en-US" dirty="0" smtClean="0"/>
              <a:t>The </a:t>
            </a:r>
            <a:r>
              <a:rPr lang="en-US" dirty="0"/>
              <a:t>subscribers are the </a:t>
            </a:r>
            <a:r>
              <a:rPr lang="en-US" dirty="0">
                <a:solidFill>
                  <a:srgbClr val="FF0000"/>
                </a:solidFill>
              </a:rPr>
              <a:t>method target </a:t>
            </a:r>
            <a:r>
              <a:rPr lang="en-US" dirty="0" smtClean="0">
                <a:solidFill>
                  <a:srgbClr val="FF0000"/>
                </a:solidFill>
              </a:rPr>
              <a:t>recipients</a:t>
            </a:r>
            <a:r>
              <a:rPr lang="en-US" dirty="0" smtClean="0"/>
              <a:t>.</a:t>
            </a:r>
          </a:p>
          <a:p>
            <a:pPr lvl="2"/>
            <a:r>
              <a:rPr lang="en-US" dirty="0" smtClean="0"/>
              <a:t>A </a:t>
            </a:r>
            <a:r>
              <a:rPr lang="en-US" dirty="0"/>
              <a:t>subscriber decides when to start and stop listening, by </a:t>
            </a:r>
            <a:r>
              <a:rPr lang="en-US" dirty="0" smtClean="0"/>
              <a:t>calling</a:t>
            </a:r>
          </a:p>
          <a:p>
            <a:pPr lvl="3"/>
            <a:r>
              <a:rPr lang="en-US" dirty="0" smtClean="0"/>
              <a:t>+= and</a:t>
            </a:r>
          </a:p>
          <a:p>
            <a:pPr lvl="3"/>
            <a:r>
              <a:rPr lang="en-US" dirty="0" smtClean="0"/>
              <a:t>-= </a:t>
            </a:r>
            <a:r>
              <a:rPr lang="en-US" dirty="0"/>
              <a:t>on the broadcaster’s </a:t>
            </a:r>
            <a:r>
              <a:rPr lang="en-US" dirty="0" smtClean="0"/>
              <a:t>delegate</a:t>
            </a:r>
          </a:p>
          <a:p>
            <a:pPr lvl="2"/>
            <a:r>
              <a:rPr lang="en-US" dirty="0" smtClean="0"/>
              <a:t>A </a:t>
            </a:r>
            <a:r>
              <a:rPr lang="en-US" dirty="0"/>
              <a:t>subscriber does not know about, or interfere with, other </a:t>
            </a:r>
            <a:r>
              <a:rPr lang="en-US" dirty="0" smtClean="0"/>
              <a:t>subscribers.</a:t>
            </a:r>
          </a:p>
          <a:p>
            <a:pPr lvl="1"/>
            <a:r>
              <a:rPr lang="en-US" dirty="0" smtClean="0">
                <a:solidFill>
                  <a:srgbClr val="FF0000"/>
                </a:solidFill>
              </a:rPr>
              <a:t>Events</a:t>
            </a:r>
            <a:r>
              <a:rPr lang="en-US" dirty="0" smtClean="0"/>
              <a:t> </a:t>
            </a:r>
            <a:r>
              <a:rPr lang="en-US" dirty="0"/>
              <a:t>are a language feature that </a:t>
            </a:r>
            <a:r>
              <a:rPr lang="en-US" dirty="0">
                <a:solidFill>
                  <a:srgbClr val="FF0000"/>
                </a:solidFill>
              </a:rPr>
              <a:t>formalizes</a:t>
            </a:r>
            <a:r>
              <a:rPr lang="en-US" dirty="0"/>
              <a:t> this </a:t>
            </a:r>
            <a:r>
              <a:rPr lang="en-US" dirty="0" smtClean="0">
                <a:solidFill>
                  <a:srgbClr val="FF0000"/>
                </a:solidFill>
              </a:rPr>
              <a:t>pattern</a:t>
            </a:r>
            <a:r>
              <a:rPr lang="en-US" dirty="0" smtClean="0"/>
              <a:t>.</a:t>
            </a:r>
          </a:p>
          <a:p>
            <a:pPr lvl="2"/>
            <a:r>
              <a:rPr lang="en-US" dirty="0" smtClean="0"/>
              <a:t>An </a:t>
            </a:r>
            <a:r>
              <a:rPr lang="en-US" dirty="0"/>
              <a:t>event is a construct that exposes just the </a:t>
            </a:r>
            <a:r>
              <a:rPr lang="en-US" dirty="0">
                <a:solidFill>
                  <a:srgbClr val="FF0000"/>
                </a:solidFill>
              </a:rPr>
              <a:t>subset</a:t>
            </a:r>
            <a:r>
              <a:rPr lang="en-US" dirty="0"/>
              <a:t> of </a:t>
            </a:r>
            <a:r>
              <a:rPr lang="en-US" dirty="0">
                <a:solidFill>
                  <a:srgbClr val="FF0000"/>
                </a:solidFill>
              </a:rPr>
              <a:t>delegate features</a:t>
            </a:r>
            <a:r>
              <a:rPr lang="en-US" dirty="0"/>
              <a:t> required for the broadcaster/ subscriber </a:t>
            </a:r>
            <a:r>
              <a:rPr lang="en-US" dirty="0" smtClean="0"/>
              <a:t>model.</a:t>
            </a:r>
          </a:p>
          <a:p>
            <a:pPr lvl="2"/>
            <a:r>
              <a:rPr lang="en-US" dirty="0" smtClean="0"/>
              <a:t>The </a:t>
            </a:r>
            <a:r>
              <a:rPr lang="en-US" dirty="0"/>
              <a:t>main purpose of events is to prevent subscribers from </a:t>
            </a:r>
            <a:r>
              <a:rPr lang="en-US" dirty="0" smtClean="0">
                <a:solidFill>
                  <a:srgbClr val="FF0000"/>
                </a:solidFill>
              </a:rPr>
              <a:t>interfering</a:t>
            </a:r>
            <a:r>
              <a:rPr lang="en-US" dirty="0" smtClean="0"/>
              <a:t> </a:t>
            </a:r>
            <a:r>
              <a:rPr lang="en-US" dirty="0"/>
              <a:t>with </a:t>
            </a:r>
            <a:r>
              <a:rPr lang="en-US" dirty="0">
                <a:solidFill>
                  <a:srgbClr val="FF0000"/>
                </a:solidFill>
              </a:rPr>
              <a:t>one </a:t>
            </a:r>
            <a:r>
              <a:rPr lang="en-US" dirty="0" smtClean="0">
                <a:solidFill>
                  <a:srgbClr val="FF0000"/>
                </a:solidFill>
              </a:rPr>
              <a:t>another</a:t>
            </a:r>
            <a:r>
              <a:rPr lang="en-US" dirty="0" smtClean="0"/>
              <a:t>.</a:t>
            </a:r>
          </a:p>
          <a:p>
            <a:pPr lvl="2"/>
            <a:r>
              <a:rPr lang="en-US" dirty="0" smtClean="0"/>
              <a:t>The </a:t>
            </a:r>
            <a:r>
              <a:rPr lang="en-US" dirty="0"/>
              <a:t>easiest way to declare an event is to put the event keyword in front of a </a:t>
            </a:r>
            <a:r>
              <a:rPr lang="en-US" dirty="0" smtClean="0"/>
              <a:t>delegate </a:t>
            </a:r>
            <a:r>
              <a:rPr lang="en-US" dirty="0"/>
              <a:t>member</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216</a:t>
            </a:fld>
            <a:endParaRPr lang="en-US" dirty="0"/>
          </a:p>
        </p:txBody>
      </p:sp>
    </p:spTree>
    <p:extLst>
      <p:ext uri="{BB962C8B-B14F-4D97-AF65-F5344CB8AC3E}">
        <p14:creationId xmlns:p14="http://schemas.microsoft.com/office/powerpoint/2010/main" val="3138985930"/>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Standard Event Pattern</a:t>
            </a:r>
          </a:p>
        </p:txBody>
      </p:sp>
      <p:sp>
        <p:nvSpPr>
          <p:cNvPr id="7" name="Content Placeholder 6"/>
          <p:cNvSpPr>
            <a:spLocks noGrp="1"/>
          </p:cNvSpPr>
          <p:nvPr>
            <p:ph idx="1"/>
          </p:nvPr>
        </p:nvSpPr>
        <p:spPr/>
        <p:txBody>
          <a:bodyPr/>
          <a:lstStyle/>
          <a:p>
            <a:r>
              <a:rPr lang="en-US" dirty="0" smtClean="0"/>
              <a:t>The </a:t>
            </a:r>
            <a:r>
              <a:rPr lang="en-US" dirty="0"/>
              <a:t>.NET Framework defines a standard pattern for writing events. Its purpose is to provide consistency across both Framework and user code. At the core of the </a:t>
            </a:r>
            <a:r>
              <a:rPr lang="en-US" dirty="0" err="1"/>
              <a:t>stan</a:t>
            </a:r>
            <a:r>
              <a:rPr lang="en-US" dirty="0"/>
              <a:t>‐ </a:t>
            </a:r>
            <a:r>
              <a:rPr lang="en-US" dirty="0" err="1"/>
              <a:t>dard</a:t>
            </a:r>
            <a:r>
              <a:rPr lang="en-US" dirty="0"/>
              <a:t> event pattern is System.EventArgs: a predefined Framework class with no members (other than the static Empty property). EventArgs is a base class for con‐ </a:t>
            </a:r>
            <a:r>
              <a:rPr lang="en-US" dirty="0" err="1"/>
              <a:t>veying</a:t>
            </a:r>
            <a:r>
              <a:rPr lang="en-US" dirty="0"/>
              <a:t> information for an event. In our Stock example, we would subclass Even </a:t>
            </a:r>
            <a:r>
              <a:rPr lang="en-US" dirty="0" err="1"/>
              <a:t>tArgs</a:t>
            </a:r>
            <a:r>
              <a:rPr lang="en-US" dirty="0"/>
              <a:t> to convey the old and new prices when a </a:t>
            </a:r>
            <a:r>
              <a:rPr lang="en-US" dirty="0" err="1"/>
              <a:t>PriceChanged</a:t>
            </a:r>
            <a:r>
              <a:rPr lang="en-US" dirty="0"/>
              <a:t> event is fired:</a:t>
            </a:r>
          </a:p>
          <a:p>
            <a:endParaRPr lang="en-US" dirty="0"/>
          </a:p>
          <a:p>
            <a:r>
              <a:rPr lang="en-US" dirty="0"/>
              <a:t>(Page 148).</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217</a:t>
            </a:fld>
            <a:endParaRPr lang="en-US" dirty="0"/>
          </a:p>
        </p:txBody>
      </p:sp>
    </p:spTree>
    <p:extLst>
      <p:ext uri="{BB962C8B-B14F-4D97-AF65-F5344CB8AC3E}">
        <p14:creationId xmlns:p14="http://schemas.microsoft.com/office/powerpoint/2010/main" val="162298168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Event Accessors</a:t>
            </a:r>
          </a:p>
        </p:txBody>
      </p:sp>
      <p:sp>
        <p:nvSpPr>
          <p:cNvPr id="3" name="Content Placeholder 2"/>
          <p:cNvSpPr>
            <a:spLocks noGrp="1"/>
          </p:cNvSpPr>
          <p:nvPr>
            <p:ph idx="1"/>
          </p:nvPr>
        </p:nvSpPr>
        <p:spPr/>
        <p:txBody>
          <a:bodyPr/>
          <a:lstStyle/>
          <a:p>
            <a:r>
              <a:rPr lang="en-US" dirty="0" smtClean="0"/>
              <a:t>An </a:t>
            </a:r>
            <a:r>
              <a:rPr lang="en-US" dirty="0"/>
              <a:t>event’s accessors are the implementations of its += and -= functions. By default, accessors are implemented implicitly by the compiler. Consider this event </a:t>
            </a:r>
            <a:r>
              <a:rPr lang="en-US" dirty="0" err="1"/>
              <a:t>declara</a:t>
            </a:r>
            <a:r>
              <a:rPr lang="en-US" dirty="0"/>
              <a:t>‐ </a:t>
            </a:r>
            <a:r>
              <a:rPr lang="en-US" dirty="0" err="1"/>
              <a:t>tion</a:t>
            </a:r>
            <a:r>
              <a:rPr lang="en-US" dirty="0"/>
              <a:t>: public event EventHandler </a:t>
            </a:r>
            <a:r>
              <a:rPr lang="en-US" dirty="0" err="1"/>
              <a:t>PriceChanged</a:t>
            </a:r>
            <a:r>
              <a:rPr lang="en-US" dirty="0"/>
              <a:t>; The compiler converts this to the following: • A private delegate field • A public pair of event accessor functions (</a:t>
            </a:r>
            <a:r>
              <a:rPr lang="en-US" dirty="0" err="1"/>
              <a:t>add_PriceChanged</a:t>
            </a:r>
            <a:r>
              <a:rPr lang="en-US" dirty="0"/>
              <a:t> and </a:t>
            </a:r>
            <a:r>
              <a:rPr lang="en-US" dirty="0" err="1"/>
              <a:t>remove_Pri</a:t>
            </a:r>
            <a:r>
              <a:rPr lang="en-US" dirty="0"/>
              <a:t> </a:t>
            </a:r>
            <a:r>
              <a:rPr lang="en-US" dirty="0" err="1"/>
              <a:t>ceChanged</a:t>
            </a:r>
            <a:r>
              <a:rPr lang="en-US" dirty="0"/>
              <a:t>), whose implementations forward the += and -= operations to the private delegate field You can take over this process by defining explicit event accessors. Here’s a manual implementation of the </a:t>
            </a:r>
            <a:r>
              <a:rPr lang="en-US" dirty="0" err="1"/>
              <a:t>PriceChanged</a:t>
            </a:r>
            <a:r>
              <a:rPr lang="en-US" dirty="0"/>
              <a:t> event from our previous example:</a:t>
            </a:r>
          </a:p>
          <a:p>
            <a:endParaRPr lang="en-US" dirty="0"/>
          </a:p>
          <a:p>
            <a:r>
              <a:rPr lang="en-US" dirty="0"/>
              <a:t>(Page 152).</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218</a:t>
            </a:fld>
            <a:endParaRPr lang="en-US" dirty="0"/>
          </a:p>
        </p:txBody>
      </p:sp>
    </p:spTree>
    <p:extLst>
      <p:ext uri="{BB962C8B-B14F-4D97-AF65-F5344CB8AC3E}">
        <p14:creationId xmlns:p14="http://schemas.microsoft.com/office/powerpoint/2010/main" val="165802529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Event Modifiers Like methods, events can </a:t>
            </a:r>
            <a:r>
              <a:rPr lang="en-US" dirty="0" smtClean="0"/>
              <a:t>be</a:t>
            </a:r>
          </a:p>
          <a:p>
            <a:pPr lvl="2"/>
            <a:r>
              <a:rPr lang="en-US" dirty="0" smtClean="0"/>
              <a:t>Virtual</a:t>
            </a:r>
          </a:p>
          <a:p>
            <a:pPr lvl="2"/>
            <a:r>
              <a:rPr lang="en-US" dirty="0" smtClean="0"/>
              <a:t>Overridden</a:t>
            </a:r>
          </a:p>
          <a:p>
            <a:pPr lvl="2"/>
            <a:r>
              <a:rPr lang="en-US" dirty="0" smtClean="0"/>
              <a:t>Abstract or</a:t>
            </a:r>
          </a:p>
          <a:p>
            <a:pPr lvl="2"/>
            <a:r>
              <a:rPr lang="en-US" dirty="0" smtClean="0"/>
              <a:t>Sealed</a:t>
            </a:r>
          </a:p>
          <a:p>
            <a:pPr lvl="1"/>
            <a:r>
              <a:rPr lang="en-US" dirty="0" smtClean="0"/>
              <a:t>Events </a:t>
            </a:r>
            <a:r>
              <a:rPr lang="en-US" dirty="0"/>
              <a:t>can also be </a:t>
            </a:r>
            <a:r>
              <a:rPr lang="en-US" dirty="0">
                <a:solidFill>
                  <a:srgbClr val="FF0000"/>
                </a:solidFill>
              </a:rPr>
              <a:t>static</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219</a:t>
            </a:fld>
            <a:endParaRPr lang="en-US" dirty="0"/>
          </a:p>
        </p:txBody>
      </p:sp>
    </p:spTree>
    <p:extLst>
      <p:ext uri="{BB962C8B-B14F-4D97-AF65-F5344CB8AC3E}">
        <p14:creationId xmlns:p14="http://schemas.microsoft.com/office/powerpoint/2010/main" val="503844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A Brief History of C#</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following is a reverse chronology of the new features in each C# version, for the benefit of readers already familiar with an older version of the language.</a:t>
            </a:r>
          </a:p>
          <a:p>
            <a:pPr marL="461963">
              <a:buFont typeface="Wingdings" panose="05000000000000000000" pitchFamily="2" charset="2"/>
              <a:buChar char="§"/>
            </a:pPr>
            <a:r>
              <a:rPr lang="en-US" sz="2000" dirty="0"/>
              <a:t>What’s New in C# 7.0</a:t>
            </a:r>
          </a:p>
          <a:p>
            <a:pPr marL="461963">
              <a:buFont typeface="Wingdings" panose="05000000000000000000" pitchFamily="2" charset="2"/>
              <a:buChar char="§"/>
            </a:pPr>
            <a:r>
              <a:rPr lang="en-US" sz="2000" dirty="0"/>
              <a:t>What’s New in C# </a:t>
            </a:r>
            <a:r>
              <a:rPr lang="en-US" sz="2000" dirty="0" smtClean="0"/>
              <a:t>6.0</a:t>
            </a:r>
            <a:endParaRPr lang="en-US" sz="2000" dirty="0"/>
          </a:p>
          <a:p>
            <a:pPr marL="461963">
              <a:buFont typeface="Wingdings" panose="05000000000000000000" pitchFamily="2" charset="2"/>
              <a:buChar char="§"/>
            </a:pPr>
            <a:r>
              <a:rPr lang="en-US" sz="2000" dirty="0"/>
              <a:t>What’s New in C# </a:t>
            </a:r>
            <a:r>
              <a:rPr lang="en-US" sz="2000" dirty="0" smtClean="0"/>
              <a:t>5.0</a:t>
            </a:r>
            <a:endParaRPr lang="en-US" sz="2000" dirty="0"/>
          </a:p>
          <a:p>
            <a:pPr marL="461963">
              <a:buFont typeface="Wingdings" panose="05000000000000000000" pitchFamily="2" charset="2"/>
              <a:buChar char="§"/>
            </a:pPr>
            <a:r>
              <a:rPr lang="en-US" sz="2000" dirty="0"/>
              <a:t>What’s New in C# </a:t>
            </a:r>
            <a:r>
              <a:rPr lang="en-US" sz="2000" dirty="0" smtClean="0"/>
              <a:t>4.0</a:t>
            </a:r>
            <a:endParaRPr lang="en-US" sz="2000" dirty="0"/>
          </a:p>
          <a:p>
            <a:pPr marL="461963">
              <a:buFont typeface="Wingdings" panose="05000000000000000000" pitchFamily="2" charset="2"/>
              <a:buChar char="§"/>
            </a:pPr>
            <a:r>
              <a:rPr lang="en-US" sz="2000" dirty="0"/>
              <a:t>What’s New in C# </a:t>
            </a:r>
            <a:r>
              <a:rPr lang="en-US" sz="2000" dirty="0" smtClean="0"/>
              <a:t>3.0</a:t>
            </a:r>
            <a:endParaRPr lang="en-US" sz="2000" dirty="0"/>
          </a:p>
          <a:p>
            <a:pPr marL="461963">
              <a:buFont typeface="Wingdings" panose="05000000000000000000" pitchFamily="2" charset="2"/>
              <a:buChar char="§"/>
            </a:pPr>
            <a:r>
              <a:rPr lang="en-US" sz="2000" dirty="0"/>
              <a:t>What’s New in C# </a:t>
            </a:r>
            <a:r>
              <a:rPr lang="en-US" sz="2000" dirty="0" smtClean="0"/>
              <a:t>2.0</a:t>
            </a: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a:t>
            </a:fld>
            <a:endParaRPr lang="en-US" dirty="0"/>
          </a:p>
        </p:txBody>
      </p:sp>
    </p:spTree>
    <p:extLst>
      <p:ext uri="{BB962C8B-B14F-4D97-AF65-F5344CB8AC3E}">
        <p14:creationId xmlns:p14="http://schemas.microsoft.com/office/powerpoint/2010/main" val="318166262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a:solidFill>
                  <a:schemeClr val="bg1"/>
                </a:solidFill>
              </a:rPr>
              <a:t>Lambda </a:t>
            </a:r>
            <a:r>
              <a:rPr lang="en-US" smtClean="0">
                <a:solidFill>
                  <a:schemeClr val="bg1"/>
                </a:solidFill>
              </a:rPr>
              <a:t>Expressions</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t>A </a:t>
            </a:r>
            <a:r>
              <a:rPr lang="en-US" dirty="0"/>
              <a:t>lambda expression is an </a:t>
            </a:r>
            <a:r>
              <a:rPr lang="en-US" dirty="0">
                <a:solidFill>
                  <a:srgbClr val="FF0000"/>
                </a:solidFill>
              </a:rPr>
              <a:t>unnamed method</a:t>
            </a:r>
            <a:r>
              <a:rPr lang="en-US" dirty="0"/>
              <a:t> written in place of a </a:t>
            </a:r>
            <a:r>
              <a:rPr lang="en-US" dirty="0">
                <a:solidFill>
                  <a:srgbClr val="FF0000"/>
                </a:solidFill>
              </a:rPr>
              <a:t>delegate </a:t>
            </a:r>
            <a:r>
              <a:rPr lang="en-US" dirty="0" smtClean="0">
                <a:solidFill>
                  <a:srgbClr val="FF0000"/>
                </a:solidFill>
              </a:rPr>
              <a:t>instance</a:t>
            </a:r>
            <a:r>
              <a:rPr lang="en-US" dirty="0" smtClean="0"/>
              <a:t>.</a:t>
            </a:r>
          </a:p>
          <a:p>
            <a:pPr lvl="1"/>
            <a:r>
              <a:rPr lang="en-US" dirty="0" smtClean="0"/>
              <a:t>The </a:t>
            </a:r>
            <a:r>
              <a:rPr lang="en-US" dirty="0"/>
              <a:t>compiler immediately converts the lambda expression to either: </a:t>
            </a:r>
          </a:p>
          <a:p>
            <a:pPr lvl="2"/>
            <a:r>
              <a:rPr lang="en-US" dirty="0" smtClean="0"/>
              <a:t>A </a:t>
            </a:r>
            <a:r>
              <a:rPr lang="en-US" dirty="0"/>
              <a:t>delegate </a:t>
            </a:r>
            <a:r>
              <a:rPr lang="en-US" dirty="0" smtClean="0"/>
              <a:t>instance</a:t>
            </a:r>
          </a:p>
          <a:p>
            <a:pPr lvl="2"/>
            <a:r>
              <a:rPr lang="en-US" dirty="0" smtClean="0"/>
              <a:t>An </a:t>
            </a:r>
            <a:r>
              <a:rPr lang="en-US" dirty="0"/>
              <a:t>expression tree, of type Expression&lt;TDelegate&gt;, representing the code inside the lambda expression in a </a:t>
            </a:r>
            <a:r>
              <a:rPr lang="en-US" dirty="0">
                <a:solidFill>
                  <a:srgbClr val="FF0000"/>
                </a:solidFill>
              </a:rPr>
              <a:t>traversable object </a:t>
            </a:r>
            <a:r>
              <a:rPr lang="en-US" dirty="0" smtClean="0">
                <a:solidFill>
                  <a:srgbClr val="FF0000"/>
                </a:solidFill>
              </a:rPr>
              <a:t>model</a:t>
            </a:r>
          </a:p>
          <a:p>
            <a:pPr lvl="1"/>
            <a:r>
              <a:rPr lang="en-US" dirty="0" smtClean="0"/>
              <a:t>This </a:t>
            </a:r>
            <a:r>
              <a:rPr lang="en-US" dirty="0"/>
              <a:t>allows the lambda expression to be interpreted later at runtime (see “</a:t>
            </a:r>
            <a:r>
              <a:rPr lang="en-US" dirty="0">
                <a:solidFill>
                  <a:srgbClr val="FF0000"/>
                </a:solidFill>
              </a:rPr>
              <a:t>Building Query Expressions</a:t>
            </a:r>
            <a:r>
              <a:rPr lang="en-US" dirty="0"/>
              <a:t>” on page 400 in Chapter 8</a:t>
            </a:r>
            <a:r>
              <a:rPr lang="en-US" dirty="0" smtClean="0"/>
              <a:t>).</a:t>
            </a:r>
          </a:p>
          <a:p>
            <a:pPr lvl="1"/>
            <a:r>
              <a:rPr lang="en-US" dirty="0" smtClean="0"/>
              <a:t>Given </a:t>
            </a:r>
            <a:r>
              <a:rPr lang="en-US" dirty="0"/>
              <a:t>the following delegate type:</a:t>
            </a:r>
          </a:p>
          <a:p>
            <a:pPr lvl="1"/>
            <a:endParaRPr lang="en-US" dirty="0"/>
          </a:p>
          <a:p>
            <a:pPr lvl="1"/>
            <a:r>
              <a:rPr lang="en-US" dirty="0"/>
              <a:t>(Page 153).</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220</a:t>
            </a:fld>
            <a:endParaRPr lang="en-US" dirty="0"/>
          </a:p>
        </p:txBody>
      </p:sp>
    </p:spTree>
    <p:extLst>
      <p:ext uri="{BB962C8B-B14F-4D97-AF65-F5344CB8AC3E}">
        <p14:creationId xmlns:p14="http://schemas.microsoft.com/office/powerpoint/2010/main" val="2360395400"/>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Explicitly Specifying </a:t>
            </a:r>
            <a:r>
              <a:rPr lang="en-US" dirty="0" smtClean="0"/>
              <a:t>=&gt; </a:t>
            </a:r>
            <a:r>
              <a:rPr lang="en-US" dirty="0"/>
              <a:t>Parameter Types</a:t>
            </a:r>
          </a:p>
        </p:txBody>
      </p:sp>
      <p:sp>
        <p:nvSpPr>
          <p:cNvPr id="3" name="Content Placeholder 2"/>
          <p:cNvSpPr>
            <a:spLocks noGrp="1"/>
          </p:cNvSpPr>
          <p:nvPr>
            <p:ph idx="1"/>
          </p:nvPr>
        </p:nvSpPr>
        <p:spPr/>
        <p:txBody>
          <a:bodyPr/>
          <a:lstStyle/>
          <a:p>
            <a:r>
              <a:rPr lang="en-US" dirty="0" smtClean="0"/>
              <a:t>The </a:t>
            </a:r>
            <a:r>
              <a:rPr lang="en-US" dirty="0"/>
              <a:t>compiler can usually </a:t>
            </a:r>
            <a:r>
              <a:rPr lang="en-US" dirty="0">
                <a:solidFill>
                  <a:srgbClr val="FF0000"/>
                </a:solidFill>
              </a:rPr>
              <a:t>infer</a:t>
            </a:r>
            <a:r>
              <a:rPr lang="en-US" dirty="0"/>
              <a:t> the type of lambda parameters contextually. When this is not the case, you must specify the type of each parameter explicitly. Consider the following two methods:</a:t>
            </a:r>
          </a:p>
          <a:p>
            <a:endParaRPr lang="en-US" dirty="0"/>
          </a:p>
          <a:p>
            <a:r>
              <a:rPr lang="en-US" dirty="0"/>
              <a:t>(Page 154).</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221</a:t>
            </a:fld>
            <a:endParaRPr lang="en-US" dirty="0"/>
          </a:p>
        </p:txBody>
      </p:sp>
    </p:spTree>
    <p:extLst>
      <p:ext uri="{BB962C8B-B14F-4D97-AF65-F5344CB8AC3E}">
        <p14:creationId xmlns:p14="http://schemas.microsoft.com/office/powerpoint/2010/main" val="381003248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Capturing Outer Variables</a:t>
            </a:r>
          </a:p>
        </p:txBody>
      </p:sp>
      <p:sp>
        <p:nvSpPr>
          <p:cNvPr id="3" name="Content Placeholder 2"/>
          <p:cNvSpPr>
            <a:spLocks noGrp="1"/>
          </p:cNvSpPr>
          <p:nvPr>
            <p:ph idx="1"/>
          </p:nvPr>
        </p:nvSpPr>
        <p:spPr/>
        <p:txBody>
          <a:bodyPr/>
          <a:lstStyle/>
          <a:p>
            <a:r>
              <a:rPr lang="en-US" dirty="0" smtClean="0"/>
              <a:t>A </a:t>
            </a:r>
            <a:r>
              <a:rPr lang="en-US" dirty="0"/>
              <a:t>lambda expression can reference the local variables and parameters of the method in which it’s defined (outer variables). For example:</a:t>
            </a:r>
          </a:p>
          <a:p>
            <a:endParaRPr lang="en-US" dirty="0"/>
          </a:p>
          <a:p>
            <a:r>
              <a:rPr lang="en-US" dirty="0"/>
              <a:t>(Page 155).</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222</a:t>
            </a:fld>
            <a:endParaRPr lang="en-US" dirty="0"/>
          </a:p>
        </p:txBody>
      </p:sp>
    </p:spTree>
    <p:extLst>
      <p:ext uri="{BB962C8B-B14F-4D97-AF65-F5344CB8AC3E}">
        <p14:creationId xmlns:p14="http://schemas.microsoft.com/office/powerpoint/2010/main" val="227466502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Lambda Expressions Versus Local Methods</a:t>
            </a:r>
          </a:p>
        </p:txBody>
      </p:sp>
      <p:sp>
        <p:nvSpPr>
          <p:cNvPr id="3" name="Content Placeholder 2"/>
          <p:cNvSpPr>
            <a:spLocks noGrp="1"/>
          </p:cNvSpPr>
          <p:nvPr>
            <p:ph idx="1"/>
          </p:nvPr>
        </p:nvSpPr>
        <p:spPr/>
        <p:txBody>
          <a:bodyPr/>
          <a:lstStyle/>
          <a:p>
            <a:r>
              <a:rPr lang="en-US" dirty="0" smtClean="0"/>
              <a:t>The </a:t>
            </a:r>
            <a:r>
              <a:rPr lang="en-US" dirty="0"/>
              <a:t>functionality of C# 7’s local methods (see “Local methods” on page 9 in Chap‐ </a:t>
            </a:r>
            <a:r>
              <a:rPr lang="en-US" dirty="0" err="1"/>
              <a:t>ter</a:t>
            </a:r>
            <a:r>
              <a:rPr lang="en-US" dirty="0"/>
              <a:t> 1) overlaps with that of lambda expressions. Local methods have the following three advantages: • They can be recursive (they can call themselves), without ugly hacks • They avoid the clutter of specifying a delegate type • They incur slightly less overhead Local methods are more efficient because they avoid the indirection of a delegate (which costs some CPU cycles and a memory allocation). They can also access local variables of the containing method without the compiler having to “hoist” the cap‐ </a:t>
            </a:r>
            <a:r>
              <a:rPr lang="en-US" dirty="0" err="1"/>
              <a:t>tured</a:t>
            </a:r>
            <a:r>
              <a:rPr lang="en-US" dirty="0"/>
              <a:t> variables into a hidden class. However, in many cases you need a delegate, most commonly when calling a higher-order function, i.e., a method with a delegate-typed parameter:</a:t>
            </a:r>
          </a:p>
          <a:p>
            <a:endParaRPr lang="en-US" dirty="0"/>
          </a:p>
          <a:p>
            <a:r>
              <a:rPr lang="en-US" dirty="0"/>
              <a:t>(Page 157).</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223</a:t>
            </a:fld>
            <a:endParaRPr lang="en-US" dirty="0"/>
          </a:p>
        </p:txBody>
      </p:sp>
    </p:spTree>
    <p:extLst>
      <p:ext uri="{BB962C8B-B14F-4D97-AF65-F5344CB8AC3E}">
        <p14:creationId xmlns:p14="http://schemas.microsoft.com/office/powerpoint/2010/main" val="31998681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Anonymous </a:t>
            </a:r>
            <a:r>
              <a:rPr lang="en-US" dirty="0" smtClean="0">
                <a:solidFill>
                  <a:schemeClr val="bg1"/>
                </a:solidFill>
              </a:rPr>
              <a:t>Methods</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t>Anonymous </a:t>
            </a:r>
            <a:r>
              <a:rPr lang="en-US" dirty="0"/>
              <a:t>methods are a </a:t>
            </a:r>
            <a:r>
              <a:rPr lang="en-US" dirty="0">
                <a:solidFill>
                  <a:srgbClr val="FF0000"/>
                </a:solidFill>
              </a:rPr>
              <a:t>C# 2.0 feature</a:t>
            </a:r>
            <a:r>
              <a:rPr lang="en-US" dirty="0"/>
              <a:t> that has been mostly </a:t>
            </a:r>
            <a:r>
              <a:rPr lang="en-US" dirty="0">
                <a:solidFill>
                  <a:srgbClr val="FF0000"/>
                </a:solidFill>
              </a:rPr>
              <a:t>subsumed</a:t>
            </a:r>
            <a:r>
              <a:rPr lang="en-US" dirty="0"/>
              <a:t> by </a:t>
            </a:r>
            <a:r>
              <a:rPr lang="en-US" dirty="0">
                <a:solidFill>
                  <a:srgbClr val="FF0000"/>
                </a:solidFill>
              </a:rPr>
              <a:t>C# 3.0’s lambda </a:t>
            </a:r>
            <a:r>
              <a:rPr lang="en-US" dirty="0" smtClean="0">
                <a:solidFill>
                  <a:srgbClr val="FF0000"/>
                </a:solidFill>
              </a:rPr>
              <a:t>expressions</a:t>
            </a:r>
            <a:r>
              <a:rPr lang="en-US" dirty="0" smtClean="0"/>
              <a:t>.</a:t>
            </a:r>
          </a:p>
          <a:p>
            <a:pPr lvl="1"/>
            <a:r>
              <a:rPr lang="en-US" dirty="0" smtClean="0"/>
              <a:t>An </a:t>
            </a:r>
            <a:r>
              <a:rPr lang="en-US" dirty="0"/>
              <a:t>anonymous method is like a lambda expression, but it lacks the following </a:t>
            </a:r>
            <a:r>
              <a:rPr lang="en-US" dirty="0" smtClean="0"/>
              <a:t>features:</a:t>
            </a:r>
          </a:p>
          <a:p>
            <a:pPr lvl="2"/>
            <a:r>
              <a:rPr lang="en-US" dirty="0" smtClean="0"/>
              <a:t>Implicitly </a:t>
            </a:r>
            <a:r>
              <a:rPr lang="en-US" dirty="0"/>
              <a:t>typed </a:t>
            </a:r>
            <a:r>
              <a:rPr lang="en-US" dirty="0" smtClean="0"/>
              <a:t>parameters</a:t>
            </a:r>
          </a:p>
          <a:p>
            <a:pPr lvl="2"/>
            <a:r>
              <a:rPr lang="en-US" dirty="0" smtClean="0"/>
              <a:t>Expression </a:t>
            </a:r>
            <a:r>
              <a:rPr lang="en-US" dirty="0"/>
              <a:t>syntax (an anonymous method must always be a statement </a:t>
            </a:r>
            <a:r>
              <a:rPr lang="en-US" dirty="0" smtClean="0"/>
              <a:t>block)</a:t>
            </a:r>
          </a:p>
          <a:p>
            <a:pPr lvl="2"/>
            <a:r>
              <a:rPr lang="en-US" dirty="0" smtClean="0"/>
              <a:t>The </a:t>
            </a:r>
            <a:r>
              <a:rPr lang="en-US" dirty="0"/>
              <a:t>ability to compile to an expression tree, by assigning to Expression&lt;T&gt; To write an anonymous method, you include the delegate keyword followed (optionally) by a parameter declaration and then a method </a:t>
            </a:r>
            <a:r>
              <a:rPr lang="en-US" dirty="0" smtClean="0"/>
              <a:t>body.</a:t>
            </a:r>
          </a:p>
          <a:p>
            <a:pPr lvl="1"/>
            <a:r>
              <a:rPr lang="en-US" dirty="0" smtClean="0"/>
              <a:t>For </a:t>
            </a:r>
            <a:r>
              <a:rPr lang="en-US" dirty="0"/>
              <a:t>example, given this delegate:</a:t>
            </a:r>
          </a:p>
          <a:p>
            <a:endParaRPr lang="en-US" dirty="0"/>
          </a:p>
          <a:p>
            <a:r>
              <a:rPr lang="en-US" dirty="0"/>
              <a:t>(Page 158).</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224</a:t>
            </a:fld>
            <a:endParaRPr lang="en-US" dirty="0"/>
          </a:p>
        </p:txBody>
      </p:sp>
    </p:spTree>
    <p:extLst>
      <p:ext uri="{BB962C8B-B14F-4D97-AF65-F5344CB8AC3E}">
        <p14:creationId xmlns:p14="http://schemas.microsoft.com/office/powerpoint/2010/main" val="2871807852"/>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try Statements and </a:t>
            </a:r>
            <a:r>
              <a:rPr lang="en-US" dirty="0" smtClean="0">
                <a:solidFill>
                  <a:schemeClr val="bg1"/>
                </a:solidFill>
              </a:rPr>
              <a:t>Exceptions</a:t>
            </a:r>
            <a:endParaRPr lang="en-US" dirty="0">
              <a:solidFill>
                <a:schemeClr val="bg1"/>
              </a:solidFill>
            </a:endParaRPr>
          </a:p>
        </p:txBody>
      </p:sp>
      <p:sp>
        <p:nvSpPr>
          <p:cNvPr id="3" name="Content Placeholder 2"/>
          <p:cNvSpPr>
            <a:spLocks noGrp="1"/>
          </p:cNvSpPr>
          <p:nvPr>
            <p:ph idx="1"/>
          </p:nvPr>
        </p:nvSpPr>
        <p:spPr/>
        <p:txBody>
          <a:bodyPr/>
          <a:lstStyle/>
          <a:p>
            <a:r>
              <a:rPr lang="en-US" dirty="0"/>
              <a:t>A try statement specifies a code block subject to error-handling or cleanup </a:t>
            </a:r>
            <a:r>
              <a:rPr lang="en-US" dirty="0" smtClean="0"/>
              <a:t>code.</a:t>
            </a:r>
          </a:p>
          <a:p>
            <a:pPr lvl="1"/>
            <a:r>
              <a:rPr lang="en-US" dirty="0" smtClean="0"/>
              <a:t>The </a:t>
            </a:r>
            <a:r>
              <a:rPr lang="en-US" dirty="0"/>
              <a:t>try block must be followed by </a:t>
            </a:r>
            <a:r>
              <a:rPr lang="en-US" dirty="0" smtClean="0"/>
              <a:t>a</a:t>
            </a:r>
          </a:p>
          <a:p>
            <a:pPr lvl="2"/>
            <a:r>
              <a:rPr lang="en-US" dirty="0" smtClean="0"/>
              <a:t>catch block,</a:t>
            </a:r>
          </a:p>
          <a:p>
            <a:pPr lvl="2"/>
            <a:r>
              <a:rPr lang="en-US" dirty="0" smtClean="0"/>
              <a:t>a </a:t>
            </a:r>
            <a:r>
              <a:rPr lang="en-US" dirty="0"/>
              <a:t>finally block, </a:t>
            </a:r>
            <a:r>
              <a:rPr lang="en-US" dirty="0" smtClean="0"/>
              <a:t>or</a:t>
            </a:r>
          </a:p>
          <a:p>
            <a:pPr lvl="2"/>
            <a:r>
              <a:rPr lang="en-US" dirty="0" smtClean="0"/>
              <a:t>both</a:t>
            </a:r>
          </a:p>
          <a:p>
            <a:pPr lvl="1"/>
            <a:r>
              <a:rPr lang="en-US" dirty="0" smtClean="0"/>
              <a:t>The </a:t>
            </a:r>
            <a:r>
              <a:rPr lang="en-US" dirty="0"/>
              <a:t>catch block executes when an error occurs in the try </a:t>
            </a:r>
            <a:r>
              <a:rPr lang="en-US" dirty="0" smtClean="0"/>
              <a:t>block.</a:t>
            </a:r>
          </a:p>
          <a:p>
            <a:pPr lvl="1"/>
            <a:r>
              <a:rPr lang="en-US" dirty="0" smtClean="0"/>
              <a:t>The </a:t>
            </a:r>
            <a:r>
              <a:rPr lang="en-US" dirty="0"/>
              <a:t>finally block </a:t>
            </a:r>
            <a:r>
              <a:rPr lang="en-US" dirty="0" smtClean="0"/>
              <a:t>executes </a:t>
            </a:r>
            <a:r>
              <a:rPr lang="en-US" dirty="0"/>
              <a:t>after execution leaves the try block (or if present, the catch block), to </a:t>
            </a:r>
            <a:r>
              <a:rPr lang="en-US" dirty="0" smtClean="0"/>
              <a:t>perform </a:t>
            </a:r>
            <a:r>
              <a:rPr lang="en-US" dirty="0">
                <a:solidFill>
                  <a:srgbClr val="FF0000"/>
                </a:solidFill>
              </a:rPr>
              <a:t>cleanup code</a:t>
            </a:r>
            <a:r>
              <a:rPr lang="en-US" dirty="0"/>
              <a:t>, whether or not an error occurred. A catch block has access to an Exception object that contains information about the error. You use a catch block to either compensate for the error or rethrow the exception. You rethrow an exception if you merely want to log the problem, or if you want to rethrow a new, higher-level exception type. A finally block adds determinism to your program: the CLR endeavors to always execute it. It’s useful for cleanup tasks such as closing network connections. A try statement looks like this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225</a:t>
            </a:fld>
            <a:endParaRPr lang="en-US" dirty="0"/>
          </a:p>
        </p:txBody>
      </p:sp>
    </p:spTree>
    <p:extLst>
      <p:ext uri="{BB962C8B-B14F-4D97-AF65-F5344CB8AC3E}">
        <p14:creationId xmlns:p14="http://schemas.microsoft.com/office/powerpoint/2010/main" val="3627156712"/>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catch Clause</a:t>
            </a:r>
          </a:p>
        </p:txBody>
      </p:sp>
      <p:sp>
        <p:nvSpPr>
          <p:cNvPr id="3" name="Content Placeholder 2"/>
          <p:cNvSpPr>
            <a:spLocks noGrp="1"/>
          </p:cNvSpPr>
          <p:nvPr>
            <p:ph idx="1"/>
          </p:nvPr>
        </p:nvSpPr>
        <p:spPr/>
        <p:txBody>
          <a:bodyPr/>
          <a:lstStyle/>
          <a:p>
            <a:r>
              <a:rPr lang="en-US" dirty="0" smtClean="0"/>
              <a:t>A </a:t>
            </a:r>
            <a:r>
              <a:rPr lang="en-US" dirty="0"/>
              <a:t>catch clause specifies what type of exception to </a:t>
            </a:r>
            <a:r>
              <a:rPr lang="en-US" dirty="0" smtClean="0"/>
              <a:t>catch.</a:t>
            </a:r>
          </a:p>
          <a:p>
            <a:pPr lvl="1"/>
            <a:r>
              <a:rPr lang="en-US" dirty="0" smtClean="0"/>
              <a:t>This </a:t>
            </a:r>
            <a:r>
              <a:rPr lang="en-US" dirty="0"/>
              <a:t>must either </a:t>
            </a:r>
            <a:r>
              <a:rPr lang="en-US" dirty="0" smtClean="0"/>
              <a:t>be</a:t>
            </a:r>
          </a:p>
          <a:p>
            <a:pPr lvl="2"/>
            <a:r>
              <a:rPr lang="en-US" dirty="0" smtClean="0">
                <a:solidFill>
                  <a:srgbClr val="FF0000"/>
                </a:solidFill>
              </a:rPr>
              <a:t>System.Exception</a:t>
            </a:r>
            <a:r>
              <a:rPr lang="en-US" dirty="0" smtClean="0"/>
              <a:t> or</a:t>
            </a:r>
          </a:p>
          <a:p>
            <a:pPr lvl="2"/>
            <a:r>
              <a:rPr lang="en-US" dirty="0" smtClean="0"/>
              <a:t>a </a:t>
            </a:r>
            <a:r>
              <a:rPr lang="en-US" dirty="0"/>
              <a:t>subclass of </a:t>
            </a:r>
            <a:r>
              <a:rPr lang="en-US" dirty="0" smtClean="0"/>
              <a:t>System.Exception</a:t>
            </a:r>
          </a:p>
          <a:p>
            <a:pPr lvl="1"/>
            <a:r>
              <a:rPr lang="en-US" dirty="0" smtClean="0"/>
              <a:t>Catching </a:t>
            </a:r>
            <a:r>
              <a:rPr lang="en-US" dirty="0"/>
              <a:t>System.Exception catches all possible </a:t>
            </a:r>
            <a:r>
              <a:rPr lang="en-US" dirty="0" smtClean="0"/>
              <a:t>errors.</a:t>
            </a:r>
          </a:p>
          <a:p>
            <a:pPr lvl="1"/>
            <a:r>
              <a:rPr lang="en-US" dirty="0" smtClean="0"/>
              <a:t>This </a:t>
            </a:r>
            <a:r>
              <a:rPr lang="en-US" dirty="0"/>
              <a:t>is useful when: </a:t>
            </a:r>
          </a:p>
          <a:p>
            <a:pPr lvl="2"/>
            <a:r>
              <a:rPr lang="en-US" dirty="0" smtClean="0"/>
              <a:t>Your </a:t>
            </a:r>
            <a:r>
              <a:rPr lang="en-US" dirty="0"/>
              <a:t>program can potentially recover regardless of the specific exception </a:t>
            </a:r>
            <a:r>
              <a:rPr lang="en-US" dirty="0" smtClean="0"/>
              <a:t>type</a:t>
            </a:r>
          </a:p>
          <a:p>
            <a:pPr lvl="2"/>
            <a:r>
              <a:rPr lang="en-US" dirty="0" smtClean="0"/>
              <a:t>You </a:t>
            </a:r>
            <a:r>
              <a:rPr lang="en-US" dirty="0"/>
              <a:t>plan to rethrow the exception (perhaps after logging </a:t>
            </a:r>
            <a:r>
              <a:rPr lang="en-US" dirty="0" smtClean="0"/>
              <a:t>it)</a:t>
            </a:r>
          </a:p>
          <a:p>
            <a:pPr lvl="2"/>
            <a:r>
              <a:rPr lang="en-US" dirty="0" smtClean="0"/>
              <a:t>Your </a:t>
            </a:r>
            <a:r>
              <a:rPr lang="en-US" dirty="0"/>
              <a:t>error handler is the last resort, prior to termination of the </a:t>
            </a:r>
            <a:r>
              <a:rPr lang="en-US" dirty="0" smtClean="0"/>
              <a:t>program</a:t>
            </a:r>
          </a:p>
          <a:p>
            <a:pPr lvl="1"/>
            <a:r>
              <a:rPr lang="en-US" dirty="0" smtClean="0"/>
              <a:t>More </a:t>
            </a:r>
            <a:r>
              <a:rPr lang="en-US" dirty="0"/>
              <a:t>typically, though, you catch specific exception types, in order to avoid having to deal with circumstances for which your handler wasn’t designed (e.g., an </a:t>
            </a:r>
            <a:r>
              <a:rPr lang="en-US" dirty="0" smtClean="0"/>
              <a:t>OutOfMemoryException</a:t>
            </a:r>
            <a:r>
              <a:rPr lang="en-US" dirty="0"/>
              <a:t>).</a:t>
            </a:r>
          </a:p>
          <a:p>
            <a:pPr lvl="1"/>
            <a:endParaRPr lang="en-US" dirty="0"/>
          </a:p>
          <a:p>
            <a:r>
              <a:rPr lang="en-US" dirty="0"/>
              <a:t>(Page 160).</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226</a:t>
            </a:fld>
            <a:endParaRPr lang="en-US" dirty="0"/>
          </a:p>
        </p:txBody>
      </p:sp>
    </p:spTree>
    <p:extLst>
      <p:ext uri="{BB962C8B-B14F-4D97-AF65-F5344CB8AC3E}">
        <p14:creationId xmlns:p14="http://schemas.microsoft.com/office/powerpoint/2010/main" val="356812456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Exception filters (C# 6)</a:t>
            </a:r>
          </a:p>
        </p:txBody>
      </p:sp>
      <p:sp>
        <p:nvSpPr>
          <p:cNvPr id="7" name="Content Placeholder 6"/>
          <p:cNvSpPr>
            <a:spLocks noGrp="1"/>
          </p:cNvSpPr>
          <p:nvPr>
            <p:ph idx="1"/>
          </p:nvPr>
        </p:nvSpPr>
        <p:spPr/>
        <p:txBody>
          <a:bodyPr/>
          <a:lstStyle/>
          <a:p>
            <a:r>
              <a:rPr lang="en-US" dirty="0" smtClean="0"/>
              <a:t>From </a:t>
            </a:r>
            <a:r>
              <a:rPr lang="en-US" dirty="0"/>
              <a:t>C# 6.0, you can specify an exception filter in a catch clause by adding a when clause</a:t>
            </a:r>
            <a:r>
              <a:rPr lang="en-US" dirty="0" smtClean="0"/>
              <a:t>:</a:t>
            </a:r>
          </a:p>
          <a:p>
            <a:pPr marL="233363" lvl="1" indent="0">
              <a:buNone/>
            </a:pPr>
            <a:endParaRPr lang="en-US" dirty="0"/>
          </a:p>
          <a:p>
            <a:pPr marL="233363" lvl="1" indent="0">
              <a:buNone/>
            </a:pPr>
            <a:endParaRPr lang="en-US" dirty="0" smtClean="0"/>
          </a:p>
          <a:p>
            <a:pPr marL="233363" lvl="1" indent="0">
              <a:buNone/>
            </a:pPr>
            <a:endParaRPr lang="en-US" dirty="0"/>
          </a:p>
          <a:p>
            <a:pPr lvl="1"/>
            <a:r>
              <a:rPr lang="en-US" dirty="0"/>
              <a:t>If a WebException is thrown in this example, the Boolean expression following the when keyword is then evaluated. If the result is false, the catch block in question is ignored, and any subsequent catch clauses are considered. With exception filters, it can be meaningful to catch the same exception type again:</a:t>
            </a:r>
          </a:p>
          <a:p>
            <a:pPr lvl="1"/>
            <a:endParaRPr lang="en-US" dirty="0"/>
          </a:p>
          <a:p>
            <a:pPr lvl="1"/>
            <a:r>
              <a:rPr lang="en-US" dirty="0"/>
              <a:t>(Page 162).</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227</a:t>
            </a:fld>
            <a:endParaRPr lang="en-US" dirty="0"/>
          </a:p>
        </p:txBody>
      </p:sp>
    </p:spTree>
    <p:extLst>
      <p:ext uri="{BB962C8B-B14F-4D97-AF65-F5344CB8AC3E}">
        <p14:creationId xmlns:p14="http://schemas.microsoft.com/office/powerpoint/2010/main" val="172847489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finally Block</a:t>
            </a:r>
          </a:p>
        </p:txBody>
      </p:sp>
      <p:sp>
        <p:nvSpPr>
          <p:cNvPr id="3" name="Content Placeholder 2"/>
          <p:cNvSpPr>
            <a:spLocks noGrp="1"/>
          </p:cNvSpPr>
          <p:nvPr>
            <p:ph idx="1"/>
          </p:nvPr>
        </p:nvSpPr>
        <p:spPr/>
        <p:txBody>
          <a:bodyPr/>
          <a:lstStyle/>
          <a:p>
            <a:r>
              <a:rPr lang="en-US" dirty="0" smtClean="0"/>
              <a:t>A </a:t>
            </a:r>
            <a:r>
              <a:rPr lang="en-US" dirty="0"/>
              <a:t>finally block always executes—whether or not an exception is thrown and whether or not the try block runs to completion. finally blocks are typically used for cleanup code. A finally block executes either: • After a catch block finishes • After control leaves the try block because of a jump statement (e.g., return or </a:t>
            </a:r>
            <a:r>
              <a:rPr lang="en-US" dirty="0" err="1"/>
              <a:t>goto</a:t>
            </a:r>
            <a:r>
              <a:rPr lang="en-US" dirty="0"/>
              <a:t>) • After the try block ends The only things that can defeat a finally block are an infinite loop, or the process ending abruptly. A finally block helps add determinism to a program. In the following example, the file that we open always gets closed, regardless of whether: • The try block finishes normally. • Execution returns early because the file is empty (</a:t>
            </a:r>
            <a:r>
              <a:rPr lang="en-US" dirty="0" err="1"/>
              <a:t>EndOfStream</a:t>
            </a:r>
            <a:r>
              <a:rPr lang="en-US" dirty="0"/>
              <a:t>). • An IOException is thrown while reading the file.</a:t>
            </a:r>
          </a:p>
          <a:p>
            <a:endParaRPr lang="en-US" dirty="0"/>
          </a:p>
          <a:p>
            <a:r>
              <a:rPr lang="en-US" dirty="0"/>
              <a:t>(Page 162).</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228</a:t>
            </a:fld>
            <a:endParaRPr lang="en-US" dirty="0"/>
          </a:p>
        </p:txBody>
      </p:sp>
    </p:spTree>
    <p:extLst>
      <p:ext uri="{BB962C8B-B14F-4D97-AF65-F5344CB8AC3E}">
        <p14:creationId xmlns:p14="http://schemas.microsoft.com/office/powerpoint/2010/main" val="350479359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The using statement</a:t>
            </a:r>
          </a:p>
        </p:txBody>
      </p:sp>
      <p:sp>
        <p:nvSpPr>
          <p:cNvPr id="7" name="Content Placeholder 6"/>
          <p:cNvSpPr>
            <a:spLocks noGrp="1"/>
          </p:cNvSpPr>
          <p:nvPr>
            <p:ph idx="1"/>
          </p:nvPr>
        </p:nvSpPr>
        <p:spPr/>
        <p:txBody>
          <a:bodyPr/>
          <a:lstStyle/>
          <a:p>
            <a:r>
              <a:rPr lang="en-US" dirty="0" smtClean="0"/>
              <a:t>Many </a:t>
            </a:r>
            <a:r>
              <a:rPr lang="en-US" dirty="0"/>
              <a:t>classes encapsulate unmanaged resources, such </a:t>
            </a:r>
            <a:r>
              <a:rPr lang="en-US" dirty="0" smtClean="0"/>
              <a:t>as</a:t>
            </a:r>
          </a:p>
          <a:p>
            <a:pPr lvl="2"/>
            <a:r>
              <a:rPr lang="en-US" dirty="0" smtClean="0"/>
              <a:t>file handles</a:t>
            </a:r>
          </a:p>
          <a:p>
            <a:pPr lvl="2"/>
            <a:r>
              <a:rPr lang="en-US" dirty="0" smtClean="0"/>
              <a:t>graphics handles</a:t>
            </a:r>
            <a:r>
              <a:rPr lang="en-US" dirty="0"/>
              <a:t>, </a:t>
            </a:r>
            <a:r>
              <a:rPr lang="en-US" dirty="0" smtClean="0"/>
              <a:t>or</a:t>
            </a:r>
          </a:p>
          <a:p>
            <a:pPr lvl="2"/>
            <a:r>
              <a:rPr lang="en-US" dirty="0" smtClean="0"/>
              <a:t>database connections</a:t>
            </a:r>
          </a:p>
          <a:p>
            <a:pPr lvl="1"/>
            <a:r>
              <a:rPr lang="en-US" dirty="0" smtClean="0"/>
              <a:t>These </a:t>
            </a:r>
            <a:r>
              <a:rPr lang="en-US" dirty="0"/>
              <a:t>classes implement </a:t>
            </a:r>
            <a:r>
              <a:rPr lang="en-US" dirty="0">
                <a:solidFill>
                  <a:srgbClr val="FF0000"/>
                </a:solidFill>
              </a:rPr>
              <a:t>System.IDisposable</a:t>
            </a:r>
            <a:r>
              <a:rPr lang="en-US" dirty="0"/>
              <a:t>, which defines a single parameterless method named </a:t>
            </a:r>
            <a:r>
              <a:rPr lang="en-US" dirty="0">
                <a:solidFill>
                  <a:srgbClr val="FF0000"/>
                </a:solidFill>
              </a:rPr>
              <a:t>Dispose</a:t>
            </a:r>
            <a:r>
              <a:rPr lang="en-US" dirty="0"/>
              <a:t> to clean up these </a:t>
            </a:r>
            <a:r>
              <a:rPr lang="en-US" dirty="0" smtClean="0"/>
              <a:t>resources.</a:t>
            </a:r>
          </a:p>
          <a:p>
            <a:pPr lvl="1"/>
            <a:r>
              <a:rPr lang="en-US" dirty="0" smtClean="0"/>
              <a:t>The </a:t>
            </a:r>
            <a:r>
              <a:rPr lang="en-US" dirty="0"/>
              <a:t>using statement provides an elegant syntax for calling Dispose on an </a:t>
            </a:r>
            <a:r>
              <a:rPr lang="en-US" dirty="0" smtClean="0"/>
              <a:t>IDisposable </a:t>
            </a:r>
            <a:r>
              <a:rPr lang="en-US" dirty="0"/>
              <a:t>object within a finally </a:t>
            </a:r>
            <a:r>
              <a:rPr lang="en-US" dirty="0" smtClean="0"/>
              <a:t>block.</a:t>
            </a:r>
          </a:p>
          <a:p>
            <a:pPr lvl="1"/>
            <a:r>
              <a:rPr lang="en-US" dirty="0" smtClean="0"/>
              <a:t>The </a:t>
            </a:r>
            <a:r>
              <a:rPr lang="en-US" dirty="0"/>
              <a:t>following:</a:t>
            </a:r>
          </a:p>
          <a:p>
            <a:endParaRPr lang="en-US" dirty="0"/>
          </a:p>
          <a:p>
            <a:r>
              <a:rPr lang="en-US" dirty="0"/>
              <a:t>(Page 163).</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229</a:t>
            </a:fld>
            <a:endParaRPr lang="en-US" dirty="0"/>
          </a:p>
        </p:txBody>
      </p:sp>
    </p:spTree>
    <p:extLst>
      <p:ext uri="{BB962C8B-B14F-4D97-AF65-F5344CB8AC3E}">
        <p14:creationId xmlns:p14="http://schemas.microsoft.com/office/powerpoint/2010/main" val="1867015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What’s New in C# 7.0</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C</a:t>
            </a:r>
            <a:r>
              <a:rPr lang="en-US" sz="2000" dirty="0"/>
              <a:t># 7.0 ships with Visual Studio </a:t>
            </a:r>
            <a:r>
              <a:rPr lang="en-US" sz="2000" dirty="0" smtClean="0"/>
              <a:t>2017 and has the following improvements:</a:t>
            </a:r>
          </a:p>
          <a:p>
            <a:pPr marL="461963">
              <a:buFont typeface="Wingdings" panose="05000000000000000000" pitchFamily="2" charset="2"/>
              <a:buChar char="§"/>
            </a:pPr>
            <a:r>
              <a:rPr lang="en-US" sz="2000" dirty="0"/>
              <a:t>Numeric literal improvements</a:t>
            </a:r>
          </a:p>
          <a:p>
            <a:pPr marL="461963">
              <a:buFont typeface="Wingdings" panose="05000000000000000000" pitchFamily="2" charset="2"/>
              <a:buChar char="§"/>
            </a:pPr>
            <a:r>
              <a:rPr lang="en-US" sz="2000" dirty="0"/>
              <a:t>Out variables and discards</a:t>
            </a:r>
          </a:p>
          <a:p>
            <a:pPr marL="461963">
              <a:buFont typeface="Wingdings" panose="05000000000000000000" pitchFamily="2" charset="2"/>
              <a:buChar char="§"/>
            </a:pPr>
            <a:r>
              <a:rPr lang="en-US" sz="2000" dirty="0"/>
              <a:t>Patterns</a:t>
            </a:r>
          </a:p>
          <a:p>
            <a:pPr marL="461963">
              <a:buFont typeface="Wingdings" panose="05000000000000000000" pitchFamily="2" charset="2"/>
              <a:buChar char="§"/>
            </a:pPr>
            <a:r>
              <a:rPr lang="en-US" sz="2000" dirty="0"/>
              <a:t>Local methods</a:t>
            </a:r>
          </a:p>
          <a:p>
            <a:pPr marL="461963">
              <a:buFont typeface="Wingdings" panose="05000000000000000000" pitchFamily="2" charset="2"/>
              <a:buChar char="§"/>
            </a:pPr>
            <a:r>
              <a:rPr lang="en-US" sz="2000" dirty="0"/>
              <a:t>More expression-bodied </a:t>
            </a:r>
            <a:r>
              <a:rPr lang="en-US" sz="2000" dirty="0" smtClean="0"/>
              <a:t>members</a:t>
            </a:r>
          </a:p>
          <a:p>
            <a:pPr marL="461963">
              <a:buFont typeface="Wingdings" panose="05000000000000000000" pitchFamily="2" charset="2"/>
              <a:buChar char="§"/>
            </a:pPr>
            <a:r>
              <a:rPr lang="en-US" sz="2000" dirty="0" smtClean="0"/>
              <a:t>Deconstructors</a:t>
            </a:r>
          </a:p>
          <a:p>
            <a:pPr marL="461963">
              <a:buFont typeface="Wingdings" panose="05000000000000000000" pitchFamily="2" charset="2"/>
              <a:buChar char="§"/>
            </a:pPr>
            <a:r>
              <a:rPr lang="en-US" sz="2000" dirty="0"/>
              <a:t>Tuples</a:t>
            </a:r>
          </a:p>
          <a:p>
            <a:pPr marL="461963">
              <a:buFont typeface="Wingdings" panose="05000000000000000000" pitchFamily="2" charset="2"/>
              <a:buChar char="§"/>
            </a:pPr>
            <a:r>
              <a:rPr lang="en-US" sz="2000" dirty="0"/>
              <a:t>throw expressions</a:t>
            </a:r>
          </a:p>
          <a:p>
            <a:pPr marL="461963">
              <a:buFont typeface="Wingdings" panose="05000000000000000000" pitchFamily="2" charset="2"/>
              <a:buChar char="§"/>
            </a:pPr>
            <a:r>
              <a:rPr lang="en-US" sz="2000" dirty="0"/>
              <a:t>Other </a:t>
            </a:r>
            <a:r>
              <a:rPr lang="en-US" sz="2000" dirty="0" smtClean="0"/>
              <a:t>improvements</a:t>
            </a: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a:t>
            </a:fld>
            <a:endParaRPr lang="en-US" dirty="0"/>
          </a:p>
        </p:txBody>
      </p:sp>
    </p:spTree>
    <p:extLst>
      <p:ext uri="{BB962C8B-B14F-4D97-AF65-F5344CB8AC3E}">
        <p14:creationId xmlns:p14="http://schemas.microsoft.com/office/powerpoint/2010/main" val="4122814782"/>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Throwing Exceptions</a:t>
            </a:r>
          </a:p>
        </p:txBody>
      </p:sp>
      <p:sp>
        <p:nvSpPr>
          <p:cNvPr id="3" name="Content Placeholder 2"/>
          <p:cNvSpPr>
            <a:spLocks noGrp="1"/>
          </p:cNvSpPr>
          <p:nvPr>
            <p:ph idx="1"/>
          </p:nvPr>
        </p:nvSpPr>
        <p:spPr/>
        <p:txBody>
          <a:bodyPr/>
          <a:lstStyle/>
          <a:p>
            <a:r>
              <a:rPr lang="en-US" dirty="0" smtClean="0"/>
              <a:t>Exceptions </a:t>
            </a:r>
            <a:r>
              <a:rPr lang="en-US" dirty="0"/>
              <a:t>can be thrown either </a:t>
            </a:r>
            <a:r>
              <a:rPr lang="en-US" dirty="0" smtClean="0"/>
              <a:t>by</a:t>
            </a:r>
          </a:p>
          <a:p>
            <a:pPr lvl="2"/>
            <a:r>
              <a:rPr lang="en-US" dirty="0" smtClean="0"/>
              <a:t>the </a:t>
            </a:r>
            <a:r>
              <a:rPr lang="en-US" dirty="0"/>
              <a:t>runtime </a:t>
            </a:r>
            <a:r>
              <a:rPr lang="en-US" dirty="0" smtClean="0"/>
              <a:t>or</a:t>
            </a:r>
          </a:p>
          <a:p>
            <a:pPr lvl="2"/>
            <a:r>
              <a:rPr lang="en-US" dirty="0" smtClean="0"/>
              <a:t>in </a:t>
            </a:r>
            <a:r>
              <a:rPr lang="en-US" dirty="0"/>
              <a:t>user </a:t>
            </a:r>
            <a:r>
              <a:rPr lang="en-US" dirty="0" smtClean="0"/>
              <a:t>code</a:t>
            </a:r>
          </a:p>
          <a:p>
            <a:pPr lvl="1"/>
            <a:r>
              <a:rPr lang="en-US" dirty="0" smtClean="0"/>
              <a:t>In </a:t>
            </a:r>
            <a:r>
              <a:rPr lang="en-US" dirty="0"/>
              <a:t>this example, Display throws a </a:t>
            </a:r>
            <a:r>
              <a:rPr lang="en-US" dirty="0">
                <a:solidFill>
                  <a:srgbClr val="FF0000"/>
                </a:solidFill>
              </a:rPr>
              <a:t>System.ArgumentNullException</a:t>
            </a:r>
            <a:r>
              <a:rPr lang="en-US" dirty="0"/>
              <a:t>:</a:t>
            </a:r>
          </a:p>
          <a:p>
            <a:endParaRPr lang="en-US" dirty="0"/>
          </a:p>
          <a:p>
            <a:r>
              <a:rPr lang="en-US" dirty="0"/>
              <a:t>(Page 163).</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230</a:t>
            </a:fld>
            <a:endParaRPr lang="en-US" dirty="0"/>
          </a:p>
        </p:txBody>
      </p:sp>
    </p:spTree>
    <p:extLst>
      <p:ext uri="{BB962C8B-B14F-4D97-AF65-F5344CB8AC3E}">
        <p14:creationId xmlns:p14="http://schemas.microsoft.com/office/powerpoint/2010/main" val="10895659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throw expressions (C# 7)</a:t>
            </a:r>
          </a:p>
        </p:txBody>
      </p:sp>
      <p:sp>
        <p:nvSpPr>
          <p:cNvPr id="3" name="Content Placeholder 2"/>
          <p:cNvSpPr>
            <a:spLocks noGrp="1"/>
          </p:cNvSpPr>
          <p:nvPr>
            <p:ph idx="1"/>
          </p:nvPr>
        </p:nvSpPr>
        <p:spPr/>
        <p:txBody>
          <a:bodyPr/>
          <a:lstStyle/>
          <a:p>
            <a:r>
              <a:rPr lang="en-US" dirty="0" smtClean="0"/>
              <a:t>Prior </a:t>
            </a:r>
            <a:r>
              <a:rPr lang="en-US" dirty="0"/>
              <a:t>to C# 7, throw was always a </a:t>
            </a:r>
            <a:r>
              <a:rPr lang="en-US" dirty="0" smtClean="0"/>
              <a:t>statement.</a:t>
            </a:r>
          </a:p>
          <a:p>
            <a:pPr lvl="1"/>
            <a:r>
              <a:rPr lang="en-US" dirty="0" smtClean="0"/>
              <a:t>Now </a:t>
            </a:r>
            <a:r>
              <a:rPr lang="en-US" dirty="0"/>
              <a:t>it can also appear as an </a:t>
            </a:r>
            <a:r>
              <a:rPr lang="en-US" dirty="0" smtClean="0"/>
              <a:t>expression </a:t>
            </a:r>
            <a:r>
              <a:rPr lang="en-US" dirty="0"/>
              <a:t>in expression-bodied functions:</a:t>
            </a:r>
          </a:p>
          <a:p>
            <a:endParaRPr lang="en-US" dirty="0"/>
          </a:p>
          <a:p>
            <a:r>
              <a:rPr lang="en-US" dirty="0"/>
              <a:t>(Page 164).</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231</a:t>
            </a:fld>
            <a:endParaRPr lang="en-US" dirty="0"/>
          </a:p>
        </p:txBody>
      </p:sp>
    </p:spTree>
    <p:extLst>
      <p:ext uri="{BB962C8B-B14F-4D97-AF65-F5344CB8AC3E}">
        <p14:creationId xmlns:p14="http://schemas.microsoft.com/office/powerpoint/2010/main" val="80836928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Rethrowing an exception</a:t>
            </a:r>
          </a:p>
        </p:txBody>
      </p:sp>
      <p:sp>
        <p:nvSpPr>
          <p:cNvPr id="3" name="Content Placeholder 2"/>
          <p:cNvSpPr>
            <a:spLocks noGrp="1"/>
          </p:cNvSpPr>
          <p:nvPr>
            <p:ph idx="1"/>
          </p:nvPr>
        </p:nvSpPr>
        <p:spPr/>
        <p:txBody>
          <a:bodyPr/>
          <a:lstStyle/>
          <a:p>
            <a:r>
              <a:rPr lang="en-US" dirty="0" smtClean="0"/>
              <a:t>You </a:t>
            </a:r>
            <a:r>
              <a:rPr lang="en-US" dirty="0"/>
              <a:t>can capture and rethrow an exception as follows:</a:t>
            </a:r>
          </a:p>
          <a:p>
            <a:endParaRPr lang="en-US" dirty="0"/>
          </a:p>
          <a:p>
            <a:r>
              <a:rPr lang="en-US" dirty="0"/>
              <a:t>(Page 164).</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232</a:t>
            </a:fld>
            <a:endParaRPr lang="en-US" dirty="0"/>
          </a:p>
        </p:txBody>
      </p:sp>
    </p:spTree>
    <p:extLst>
      <p:ext uri="{BB962C8B-B14F-4D97-AF65-F5344CB8AC3E}">
        <p14:creationId xmlns:p14="http://schemas.microsoft.com/office/powerpoint/2010/main" val="419318618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Key Properties of System.Exception</a:t>
            </a:r>
          </a:p>
        </p:txBody>
      </p:sp>
      <p:sp>
        <p:nvSpPr>
          <p:cNvPr id="3" name="Content Placeholder 2"/>
          <p:cNvSpPr>
            <a:spLocks noGrp="1"/>
          </p:cNvSpPr>
          <p:nvPr>
            <p:ph idx="1"/>
          </p:nvPr>
        </p:nvSpPr>
        <p:spPr/>
        <p:txBody>
          <a:bodyPr/>
          <a:lstStyle/>
          <a:p>
            <a:r>
              <a:rPr lang="en-US" dirty="0" smtClean="0"/>
              <a:t>The </a:t>
            </a:r>
            <a:r>
              <a:rPr lang="en-US" dirty="0"/>
              <a:t>most important properties of System.Exception are the </a:t>
            </a:r>
            <a:r>
              <a:rPr lang="en-US" dirty="0" smtClean="0"/>
              <a:t>following:</a:t>
            </a:r>
          </a:p>
          <a:p>
            <a:pPr lvl="1"/>
            <a:r>
              <a:rPr lang="en-US" dirty="0" err="1" smtClean="0"/>
              <a:t>StackTrace</a:t>
            </a:r>
            <a:r>
              <a:rPr lang="en-US" dirty="0" smtClean="0"/>
              <a:t> </a:t>
            </a:r>
            <a:r>
              <a:rPr lang="en-US" dirty="0"/>
              <a:t>A string representing all the methods that are called from the origin of the exception to the catch </a:t>
            </a:r>
            <a:r>
              <a:rPr lang="en-US" dirty="0" smtClean="0"/>
              <a:t>block.</a:t>
            </a:r>
          </a:p>
          <a:p>
            <a:pPr lvl="1"/>
            <a:r>
              <a:rPr lang="en-US" dirty="0" smtClean="0"/>
              <a:t>Message </a:t>
            </a:r>
            <a:r>
              <a:rPr lang="en-US" dirty="0"/>
              <a:t>A string with a description of the </a:t>
            </a:r>
            <a:r>
              <a:rPr lang="en-US" dirty="0" smtClean="0"/>
              <a:t>error.</a:t>
            </a:r>
          </a:p>
          <a:p>
            <a:pPr lvl="1"/>
            <a:r>
              <a:rPr lang="en-US" dirty="0" err="1" smtClean="0"/>
              <a:t>InnerException</a:t>
            </a:r>
            <a:r>
              <a:rPr lang="en-US" dirty="0" smtClean="0"/>
              <a:t> </a:t>
            </a:r>
            <a:r>
              <a:rPr lang="en-US" dirty="0"/>
              <a:t>The inner exception (if any) that caused the outer exception. This, itself, may have another </a:t>
            </a:r>
            <a:r>
              <a:rPr lang="en-US" dirty="0" err="1"/>
              <a:t>InnerException</a:t>
            </a:r>
            <a:r>
              <a:rPr lang="en-US" dirty="0"/>
              <a:t>.</a:t>
            </a:r>
          </a:p>
          <a:p>
            <a:endParaRPr lang="en-US" dirty="0"/>
          </a:p>
          <a:p>
            <a:r>
              <a:rPr lang="en-US" dirty="0"/>
              <a:t>(Page 165).</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233</a:t>
            </a:fld>
            <a:endParaRPr lang="en-US" dirty="0"/>
          </a:p>
        </p:txBody>
      </p:sp>
    </p:spTree>
    <p:extLst>
      <p:ext uri="{BB962C8B-B14F-4D97-AF65-F5344CB8AC3E}">
        <p14:creationId xmlns:p14="http://schemas.microsoft.com/office/powerpoint/2010/main" val="327707839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p:txBody>
          <a:bodyPr/>
          <a:lstStyle/>
          <a:p>
            <a:r>
              <a:rPr lang="en-US" dirty="0"/>
              <a:t>All exceptions in C# are </a:t>
            </a:r>
            <a:r>
              <a:rPr lang="en-US" dirty="0">
                <a:solidFill>
                  <a:srgbClr val="FF0000"/>
                </a:solidFill>
              </a:rPr>
              <a:t>runtime exceptions</a:t>
            </a:r>
            <a:r>
              <a:rPr lang="en-US" dirty="0"/>
              <a:t>—there is no equivalent to Java’s </a:t>
            </a:r>
            <a:r>
              <a:rPr lang="en-US" dirty="0">
                <a:solidFill>
                  <a:srgbClr val="FF0000"/>
                </a:solidFill>
              </a:rPr>
              <a:t>compile-time checked exceptions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234</a:t>
            </a:fld>
            <a:endParaRPr lang="en-US" dirty="0"/>
          </a:p>
        </p:txBody>
      </p:sp>
    </p:spTree>
    <p:extLst>
      <p:ext uri="{BB962C8B-B14F-4D97-AF65-F5344CB8AC3E}">
        <p14:creationId xmlns:p14="http://schemas.microsoft.com/office/powerpoint/2010/main" val="68880028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Common Exception Types</a:t>
            </a:r>
          </a:p>
        </p:txBody>
      </p:sp>
      <p:sp>
        <p:nvSpPr>
          <p:cNvPr id="3" name="Content Placeholder 2"/>
          <p:cNvSpPr>
            <a:spLocks noGrp="1"/>
          </p:cNvSpPr>
          <p:nvPr>
            <p:ph idx="1"/>
          </p:nvPr>
        </p:nvSpPr>
        <p:spPr/>
        <p:txBody>
          <a:bodyPr/>
          <a:lstStyle/>
          <a:p>
            <a:r>
              <a:rPr lang="en-US" dirty="0" smtClean="0"/>
              <a:t>The </a:t>
            </a:r>
            <a:r>
              <a:rPr lang="en-US" dirty="0"/>
              <a:t>following exception types are used widely throughout the CLR and .NET Framework. You can throw these yourself or use them as base classes for deriving custom exception types.</a:t>
            </a:r>
          </a:p>
          <a:p>
            <a:endParaRPr lang="en-US" dirty="0"/>
          </a:p>
          <a:p>
            <a:r>
              <a:rPr lang="en-US" dirty="0"/>
              <a:t>(Page 165).</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235</a:t>
            </a:fld>
            <a:endParaRPr lang="en-US" dirty="0"/>
          </a:p>
        </p:txBody>
      </p:sp>
    </p:spTree>
    <p:extLst>
      <p:ext uri="{BB962C8B-B14F-4D97-AF65-F5344CB8AC3E}">
        <p14:creationId xmlns:p14="http://schemas.microsoft.com/office/powerpoint/2010/main" val="140941921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TryXXX Method Pattern</a:t>
            </a:r>
          </a:p>
        </p:txBody>
      </p:sp>
      <p:sp>
        <p:nvSpPr>
          <p:cNvPr id="3" name="Content Placeholder 2"/>
          <p:cNvSpPr>
            <a:spLocks noGrp="1"/>
          </p:cNvSpPr>
          <p:nvPr>
            <p:ph idx="1"/>
          </p:nvPr>
        </p:nvSpPr>
        <p:spPr/>
        <p:txBody>
          <a:bodyPr/>
          <a:lstStyle/>
          <a:p>
            <a:r>
              <a:rPr lang="en-US" dirty="0" smtClean="0"/>
              <a:t>When </a:t>
            </a:r>
            <a:r>
              <a:rPr lang="en-US" dirty="0"/>
              <a:t>writing a method, you have a choice, when something goes wrong, to return some kind of failure code or throw an exception. In general, you throw an exception when the error is outside the normal workflow—or if you expect that the immediate caller won’t be able to cope with it. Occasionally, though, it can be best to offer both choices to the consumer. An example of this is the int type, which defines two ver‐ </a:t>
            </a:r>
            <a:r>
              <a:rPr lang="en-US" dirty="0" err="1"/>
              <a:t>sions</a:t>
            </a:r>
            <a:r>
              <a:rPr lang="en-US" dirty="0"/>
              <a:t> of its Parse method:</a:t>
            </a:r>
          </a:p>
          <a:p>
            <a:endParaRPr lang="en-US" dirty="0"/>
          </a:p>
          <a:p>
            <a:r>
              <a:rPr lang="en-US" dirty="0"/>
              <a:t>(Page 166).</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236</a:t>
            </a:fld>
            <a:endParaRPr lang="en-US" dirty="0"/>
          </a:p>
        </p:txBody>
      </p:sp>
    </p:spTree>
    <p:extLst>
      <p:ext uri="{BB962C8B-B14F-4D97-AF65-F5344CB8AC3E}">
        <p14:creationId xmlns:p14="http://schemas.microsoft.com/office/powerpoint/2010/main" val="25304388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Alternatives to Exceptions</a:t>
            </a:r>
          </a:p>
        </p:txBody>
      </p:sp>
      <p:sp>
        <p:nvSpPr>
          <p:cNvPr id="3" name="Content Placeholder 2"/>
          <p:cNvSpPr>
            <a:spLocks noGrp="1"/>
          </p:cNvSpPr>
          <p:nvPr>
            <p:ph idx="1"/>
          </p:nvPr>
        </p:nvSpPr>
        <p:spPr/>
        <p:txBody>
          <a:bodyPr/>
          <a:lstStyle/>
          <a:p>
            <a:r>
              <a:rPr lang="en-US" dirty="0" smtClean="0"/>
              <a:t>As </a:t>
            </a:r>
            <a:r>
              <a:rPr lang="en-US" dirty="0"/>
              <a:t>with int.TryParse, a function can communicate failure by sending an error code back to the calling function via a return type or parameter. Although this can work with simple and predictable failures, it becomes clumsy when extended to all errors, polluting method signatures and creating unnecessary complexity and </a:t>
            </a:r>
            <a:r>
              <a:rPr lang="en-US" dirty="0" err="1"/>
              <a:t>clut</a:t>
            </a:r>
            <a:r>
              <a:rPr lang="en-US" dirty="0"/>
              <a:t>‐ ter. It also cannot generalize to functions that are not methods, such as operators (e.g., the division operator) or properties. An alternative is to place the error in a common place where all functions in the call stack can see it (e.g., a static method that stores the current error per thread). This, though, requires each function to participate in an error-propagation pattern that is cumbersome and, ironically, itself error-prone.</a:t>
            </a:r>
          </a:p>
          <a:p>
            <a:endParaRPr lang="en-US" dirty="0"/>
          </a:p>
          <a:p>
            <a:r>
              <a:rPr lang="en-US" dirty="0"/>
              <a:t>(Page 167).</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237</a:t>
            </a:fld>
            <a:endParaRPr lang="en-US" dirty="0"/>
          </a:p>
        </p:txBody>
      </p:sp>
    </p:spTree>
    <p:extLst>
      <p:ext uri="{BB962C8B-B14F-4D97-AF65-F5344CB8AC3E}">
        <p14:creationId xmlns:p14="http://schemas.microsoft.com/office/powerpoint/2010/main" val="201604369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Enumeration and </a:t>
            </a:r>
            <a:r>
              <a:rPr lang="en-US" dirty="0" smtClean="0">
                <a:solidFill>
                  <a:schemeClr val="bg1"/>
                </a:solidFill>
              </a:rPr>
              <a:t>Iterators</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238</a:t>
            </a:fld>
            <a:endParaRPr lang="en-US" dirty="0"/>
          </a:p>
        </p:txBody>
      </p:sp>
    </p:spTree>
    <p:extLst>
      <p:ext uri="{BB962C8B-B14F-4D97-AF65-F5344CB8AC3E}">
        <p14:creationId xmlns:p14="http://schemas.microsoft.com/office/powerpoint/2010/main" val="745138772"/>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Nullable </a:t>
            </a:r>
            <a:r>
              <a:rPr lang="en-US" dirty="0" smtClean="0">
                <a:solidFill>
                  <a:schemeClr val="bg1"/>
                </a:solidFill>
              </a:rPr>
              <a:t>Types</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239</a:t>
            </a:fld>
            <a:endParaRPr lang="en-US" dirty="0"/>
          </a:p>
        </p:txBody>
      </p:sp>
    </p:spTree>
    <p:extLst>
      <p:ext uri="{BB962C8B-B14F-4D97-AF65-F5344CB8AC3E}">
        <p14:creationId xmlns:p14="http://schemas.microsoft.com/office/powerpoint/2010/main" val="17611164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Numeric </a:t>
            </a:r>
            <a:r>
              <a:rPr lang="en-US"/>
              <a:t>literal </a:t>
            </a:r>
            <a:r>
              <a:rPr lang="en-US" smtClean="0"/>
              <a:t>improvements</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Numeric literals in C# 7 can include </a:t>
            </a:r>
            <a:r>
              <a:rPr lang="en-US" sz="2000" dirty="0">
                <a:solidFill>
                  <a:srgbClr val="FF0000"/>
                </a:solidFill>
              </a:rPr>
              <a:t>underscores</a:t>
            </a:r>
            <a:r>
              <a:rPr lang="en-US" sz="2000" dirty="0"/>
              <a:t> to improve </a:t>
            </a:r>
            <a:r>
              <a:rPr lang="en-US" sz="2000" dirty="0" smtClean="0"/>
              <a:t>readability.</a:t>
            </a:r>
          </a:p>
          <a:p>
            <a:pPr marL="461963">
              <a:buFont typeface="Wingdings" panose="05000000000000000000" pitchFamily="2" charset="2"/>
              <a:buChar char="§"/>
            </a:pPr>
            <a:r>
              <a:rPr lang="en-US" sz="2000" dirty="0" smtClean="0"/>
              <a:t>These </a:t>
            </a:r>
            <a:r>
              <a:rPr lang="en-US" sz="2000" dirty="0"/>
              <a:t>are called </a:t>
            </a:r>
            <a:r>
              <a:rPr lang="en-US" sz="2000" dirty="0">
                <a:solidFill>
                  <a:srgbClr val="FF0000"/>
                </a:solidFill>
              </a:rPr>
              <a:t>digit separators</a:t>
            </a:r>
            <a:r>
              <a:rPr lang="en-US" sz="2000" dirty="0"/>
              <a:t> and are </a:t>
            </a:r>
            <a:r>
              <a:rPr lang="en-US" sz="2000" dirty="0">
                <a:solidFill>
                  <a:srgbClr val="FF0000"/>
                </a:solidFill>
              </a:rPr>
              <a:t>ignored</a:t>
            </a:r>
            <a:r>
              <a:rPr lang="en-US" sz="2000" dirty="0"/>
              <a:t> by the compiler</a:t>
            </a:r>
            <a:r>
              <a:rPr lang="en-US" sz="2000" dirty="0" smtClean="0"/>
              <a:t>:</a:t>
            </a:r>
          </a:p>
          <a:p>
            <a:pPr marL="461963">
              <a:buFont typeface="Wingdings" panose="05000000000000000000" pitchFamily="2" charset="2"/>
              <a:buChar char="§"/>
            </a:pPr>
            <a:endParaRPr lang="en-US" sz="2000" dirty="0"/>
          </a:p>
          <a:p>
            <a:pPr marL="461963">
              <a:buFont typeface="Wingdings" panose="05000000000000000000" pitchFamily="2" charset="2"/>
              <a:buChar char="§"/>
            </a:pPr>
            <a:r>
              <a:rPr lang="en-US" sz="2000" dirty="0" smtClean="0"/>
              <a:t>Binary </a:t>
            </a:r>
            <a:r>
              <a:rPr lang="en-US" sz="2000" dirty="0"/>
              <a:t>literals can be specified with the </a:t>
            </a:r>
            <a:r>
              <a:rPr lang="en-US" sz="2000" dirty="0">
                <a:solidFill>
                  <a:srgbClr val="FF0000"/>
                </a:solidFill>
              </a:rPr>
              <a:t>0b</a:t>
            </a:r>
            <a:r>
              <a:rPr lang="en-US" sz="2000" dirty="0"/>
              <a:t> prefix</a:t>
            </a:r>
            <a:r>
              <a:rPr lang="en-US" sz="2000" dirty="0" smtClean="0"/>
              <a:t>:</a:t>
            </a:r>
            <a:endParaRPr lang="en-US" sz="2000"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95932" y="2095228"/>
            <a:ext cx="2836138" cy="378152"/>
          </a:xfrm>
          <a:prstGeom prst="rect">
            <a:avLst/>
          </a:prstGeom>
          <a:ln>
            <a:solidFill>
              <a:schemeClr val="accent1"/>
            </a:solidFill>
          </a:ln>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5932" y="2924153"/>
            <a:ext cx="4487343" cy="365989"/>
          </a:xfrm>
          <a:prstGeom prst="rect">
            <a:avLst/>
          </a:prstGeom>
          <a:ln>
            <a:solidFill>
              <a:schemeClr val="accent1"/>
            </a:solidFill>
          </a:ln>
        </p:spPr>
      </p:pic>
      <p:sp>
        <p:nvSpPr>
          <p:cNvPr id="6" name="Date Placeholder 5"/>
          <p:cNvSpPr>
            <a:spLocks noGrp="1"/>
          </p:cNvSpPr>
          <p:nvPr>
            <p:ph type="dt" sz="half" idx="2"/>
          </p:nvPr>
        </p:nvSpPr>
        <p:spPr/>
        <p:txBody>
          <a:bodyPr/>
          <a:lstStyle/>
          <a:p>
            <a:r>
              <a:rPr lang="en-US" smtClean="0"/>
              <a:t>02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24</a:t>
            </a:fld>
            <a:endParaRPr lang="en-US" dirty="0"/>
          </a:p>
        </p:txBody>
      </p:sp>
    </p:spTree>
    <p:extLst>
      <p:ext uri="{BB962C8B-B14F-4D97-AF65-F5344CB8AC3E}">
        <p14:creationId xmlns:p14="http://schemas.microsoft.com/office/powerpoint/2010/main" val="3806561577"/>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a:solidFill>
                  <a:schemeClr val="bg1"/>
                </a:solidFill>
              </a:rPr>
              <a:t>Extension </a:t>
            </a:r>
            <a:r>
              <a:rPr lang="en-US" smtClean="0">
                <a:solidFill>
                  <a:schemeClr val="bg1"/>
                </a:solidFill>
              </a:rPr>
              <a:t>Methods</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240</a:t>
            </a:fld>
            <a:endParaRPr lang="en-US" dirty="0"/>
          </a:p>
        </p:txBody>
      </p:sp>
    </p:spTree>
    <p:extLst>
      <p:ext uri="{BB962C8B-B14F-4D97-AF65-F5344CB8AC3E}">
        <p14:creationId xmlns:p14="http://schemas.microsoft.com/office/powerpoint/2010/main" val="4110349155"/>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Anonymous </a:t>
            </a:r>
            <a:r>
              <a:rPr lang="en-US" dirty="0" smtClean="0">
                <a:solidFill>
                  <a:schemeClr val="bg1"/>
                </a:solidFill>
              </a:rPr>
              <a:t>Types</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241</a:t>
            </a:fld>
            <a:endParaRPr lang="en-US" dirty="0"/>
          </a:p>
        </p:txBody>
      </p:sp>
    </p:spTree>
    <p:extLst>
      <p:ext uri="{BB962C8B-B14F-4D97-AF65-F5344CB8AC3E}">
        <p14:creationId xmlns:p14="http://schemas.microsoft.com/office/powerpoint/2010/main" val="2538614747"/>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fr-FR" dirty="0">
                <a:solidFill>
                  <a:schemeClr val="bg1"/>
                </a:solidFill>
              </a:rPr>
              <a:t>Tuples (C# 7</a:t>
            </a:r>
            <a:r>
              <a:rPr lang="fr-FR" dirty="0" smtClean="0">
                <a:solidFill>
                  <a:schemeClr val="bg1"/>
                </a:solidFill>
              </a:rPr>
              <a:t>)</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242</a:t>
            </a:fld>
            <a:endParaRPr lang="en-US" dirty="0"/>
          </a:p>
        </p:txBody>
      </p:sp>
    </p:spTree>
    <p:extLst>
      <p:ext uri="{BB962C8B-B14F-4D97-AF65-F5344CB8AC3E}">
        <p14:creationId xmlns:p14="http://schemas.microsoft.com/office/powerpoint/2010/main" val="3991006759"/>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fr-FR" dirty="0" smtClean="0">
                <a:solidFill>
                  <a:schemeClr val="bg1"/>
                </a:solidFill>
              </a:rPr>
              <a:t>Attributes</a:t>
            </a:r>
            <a:endParaRPr lang="en-US" dirty="0">
              <a:solidFill>
                <a:schemeClr val="bg1"/>
              </a:solidFill>
            </a:endParaRPr>
          </a:p>
        </p:txBody>
      </p:sp>
      <p:sp>
        <p:nvSpPr>
          <p:cNvPr id="3" name="Content Placeholder 2"/>
          <p:cNvSpPr>
            <a:spLocks noGrp="1"/>
          </p:cNvSpPr>
          <p:nvPr>
            <p:ph idx="1"/>
          </p:nvPr>
        </p:nvSpPr>
        <p:spPr/>
        <p:txBody>
          <a:bodyPr/>
          <a:lstStyle/>
          <a:p>
            <a:r>
              <a:rPr lang="en-US" dirty="0"/>
              <a:t>You’re already familiar with the notion of </a:t>
            </a:r>
            <a:r>
              <a:rPr lang="en-US" dirty="0">
                <a:solidFill>
                  <a:srgbClr val="FF0000"/>
                </a:solidFill>
              </a:rPr>
              <a:t>attributing code elements</a:t>
            </a:r>
            <a:r>
              <a:rPr lang="en-US" dirty="0"/>
              <a:t> of a program with </a:t>
            </a:r>
            <a:r>
              <a:rPr lang="en-US" dirty="0">
                <a:solidFill>
                  <a:srgbClr val="FF0000"/>
                </a:solidFill>
              </a:rPr>
              <a:t>modifiers</a:t>
            </a:r>
            <a:r>
              <a:rPr lang="en-US" dirty="0"/>
              <a:t>, such </a:t>
            </a:r>
            <a:r>
              <a:rPr lang="en-US" dirty="0" smtClean="0"/>
              <a:t>as</a:t>
            </a:r>
          </a:p>
          <a:p>
            <a:pPr lvl="2"/>
            <a:r>
              <a:rPr lang="en-US" dirty="0" smtClean="0"/>
              <a:t>virtual or</a:t>
            </a:r>
          </a:p>
          <a:p>
            <a:pPr lvl="2"/>
            <a:r>
              <a:rPr lang="en-US" dirty="0" smtClean="0"/>
              <a:t>Ref</a:t>
            </a:r>
          </a:p>
          <a:p>
            <a:pPr lvl="1"/>
            <a:r>
              <a:rPr lang="en-US" dirty="0" smtClean="0"/>
              <a:t>These </a:t>
            </a:r>
            <a:r>
              <a:rPr lang="en-US" dirty="0"/>
              <a:t>constructs are </a:t>
            </a:r>
            <a:r>
              <a:rPr lang="en-US" dirty="0">
                <a:solidFill>
                  <a:srgbClr val="FF0000"/>
                </a:solidFill>
              </a:rPr>
              <a:t>built into</a:t>
            </a:r>
            <a:r>
              <a:rPr lang="en-US" dirty="0"/>
              <a:t> the </a:t>
            </a:r>
            <a:r>
              <a:rPr lang="en-US" dirty="0" smtClean="0">
                <a:solidFill>
                  <a:srgbClr val="FF0000"/>
                </a:solidFill>
              </a:rPr>
              <a:t>language</a:t>
            </a:r>
            <a:r>
              <a:rPr lang="en-US" dirty="0" smtClean="0"/>
              <a:t>.</a:t>
            </a:r>
          </a:p>
          <a:p>
            <a:pPr lvl="1"/>
            <a:r>
              <a:rPr lang="en-US" dirty="0" smtClean="0">
                <a:solidFill>
                  <a:srgbClr val="FF0000"/>
                </a:solidFill>
              </a:rPr>
              <a:t>Attributes</a:t>
            </a:r>
            <a:r>
              <a:rPr lang="en-US" dirty="0" smtClean="0"/>
              <a:t> </a:t>
            </a:r>
            <a:r>
              <a:rPr lang="en-US" dirty="0"/>
              <a:t>are an </a:t>
            </a:r>
            <a:r>
              <a:rPr lang="en-US" dirty="0">
                <a:solidFill>
                  <a:srgbClr val="FF0000"/>
                </a:solidFill>
              </a:rPr>
              <a:t>extensible mechanism</a:t>
            </a:r>
            <a:r>
              <a:rPr lang="en-US" dirty="0"/>
              <a:t> for adding </a:t>
            </a:r>
            <a:r>
              <a:rPr lang="en-US" dirty="0">
                <a:solidFill>
                  <a:srgbClr val="FF0000"/>
                </a:solidFill>
              </a:rPr>
              <a:t>custom information to code </a:t>
            </a:r>
            <a:r>
              <a:rPr lang="en-US" dirty="0" smtClean="0">
                <a:solidFill>
                  <a:srgbClr val="FF0000"/>
                </a:solidFill>
              </a:rPr>
              <a:t>elements</a:t>
            </a:r>
            <a:endParaRPr lang="en-US" dirty="0"/>
          </a:p>
          <a:p>
            <a:pPr lvl="2"/>
            <a:r>
              <a:rPr lang="en-US" dirty="0" smtClean="0"/>
              <a:t>Assemblies			Types</a:t>
            </a:r>
          </a:p>
          <a:p>
            <a:pPr lvl="2"/>
            <a:r>
              <a:rPr lang="en-US" dirty="0" smtClean="0"/>
              <a:t>Members				Return values</a:t>
            </a:r>
          </a:p>
          <a:p>
            <a:pPr lvl="2"/>
            <a:r>
              <a:rPr lang="en-US" dirty="0" smtClean="0"/>
              <a:t>Parameters</a:t>
            </a:r>
            <a:r>
              <a:rPr lang="en-US" dirty="0"/>
              <a:t>, </a:t>
            </a:r>
            <a:r>
              <a:rPr lang="en-US" dirty="0" smtClean="0"/>
              <a:t>and			Generic </a:t>
            </a:r>
            <a:r>
              <a:rPr lang="en-US" dirty="0"/>
              <a:t>type </a:t>
            </a:r>
            <a:r>
              <a:rPr lang="en-US" dirty="0" smtClean="0"/>
              <a:t>parameters</a:t>
            </a:r>
          </a:p>
          <a:p>
            <a:pPr lvl="1"/>
            <a:r>
              <a:rPr lang="en-US" dirty="0" smtClean="0"/>
              <a:t>This </a:t>
            </a:r>
            <a:r>
              <a:rPr lang="en-US" dirty="0"/>
              <a:t>extensibility is useful for </a:t>
            </a:r>
            <a:r>
              <a:rPr lang="en-US" dirty="0">
                <a:solidFill>
                  <a:srgbClr val="FF0000"/>
                </a:solidFill>
              </a:rPr>
              <a:t>services</a:t>
            </a:r>
            <a:r>
              <a:rPr lang="en-US" dirty="0"/>
              <a:t> that </a:t>
            </a:r>
            <a:r>
              <a:rPr lang="en-US" dirty="0">
                <a:solidFill>
                  <a:srgbClr val="FF0000"/>
                </a:solidFill>
              </a:rPr>
              <a:t>integrate deeply</a:t>
            </a:r>
            <a:r>
              <a:rPr lang="en-US" dirty="0"/>
              <a:t> into the </a:t>
            </a:r>
            <a:r>
              <a:rPr lang="en-US" dirty="0">
                <a:solidFill>
                  <a:srgbClr val="FF0000"/>
                </a:solidFill>
              </a:rPr>
              <a:t>type system</a:t>
            </a:r>
            <a:r>
              <a:rPr lang="en-US" dirty="0"/>
              <a:t>, without requiring special keywords or constructs in the C# </a:t>
            </a:r>
            <a:r>
              <a:rPr lang="en-US" dirty="0" smtClean="0"/>
              <a:t>language.</a:t>
            </a:r>
          </a:p>
          <a:p>
            <a:pPr lvl="1"/>
            <a:r>
              <a:rPr lang="en-US" dirty="0" smtClean="0"/>
              <a:t>A </a:t>
            </a:r>
            <a:r>
              <a:rPr lang="en-US" dirty="0"/>
              <a:t>good scenario for attributes is </a:t>
            </a:r>
            <a:r>
              <a:rPr lang="en-US" dirty="0">
                <a:solidFill>
                  <a:srgbClr val="FF0000"/>
                </a:solidFill>
              </a:rPr>
              <a:t>serialization</a:t>
            </a:r>
            <a:r>
              <a:rPr lang="en-US" dirty="0"/>
              <a:t>—the process of converting arbitrary objects to and from a particular </a:t>
            </a:r>
            <a:r>
              <a:rPr lang="en-US" dirty="0" smtClean="0"/>
              <a:t>format.</a:t>
            </a:r>
          </a:p>
          <a:p>
            <a:pPr lvl="1"/>
            <a:r>
              <a:rPr lang="en-US" dirty="0" smtClean="0"/>
              <a:t>In </a:t>
            </a:r>
            <a:r>
              <a:rPr lang="en-US" dirty="0"/>
              <a:t>this scenario, an attribute on a field can specify the translation between C#’s representation of the field and the format’s </a:t>
            </a:r>
            <a:r>
              <a:rPr lang="en-US" dirty="0" smtClean="0"/>
              <a:t>representation </a:t>
            </a:r>
            <a:r>
              <a:rPr lang="en-US" dirty="0"/>
              <a:t>of the field</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243</a:t>
            </a:fld>
            <a:endParaRPr lang="en-US" dirty="0"/>
          </a:p>
        </p:txBody>
      </p:sp>
    </p:spTree>
    <p:extLst>
      <p:ext uri="{BB962C8B-B14F-4D97-AF65-F5344CB8AC3E}">
        <p14:creationId xmlns:p14="http://schemas.microsoft.com/office/powerpoint/2010/main" val="281384569"/>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Attribute Classes</a:t>
            </a:r>
          </a:p>
        </p:txBody>
      </p:sp>
      <p:sp>
        <p:nvSpPr>
          <p:cNvPr id="7" name="Content Placeholder 6"/>
          <p:cNvSpPr>
            <a:spLocks noGrp="1"/>
          </p:cNvSpPr>
          <p:nvPr>
            <p:ph idx="1"/>
          </p:nvPr>
        </p:nvSpPr>
        <p:spPr/>
        <p:txBody>
          <a:bodyPr/>
          <a:lstStyle/>
          <a:p>
            <a:r>
              <a:rPr lang="en-US" dirty="0" smtClean="0"/>
              <a:t>An </a:t>
            </a:r>
            <a:r>
              <a:rPr lang="en-US" dirty="0"/>
              <a:t>attribute is defined by a </a:t>
            </a:r>
            <a:r>
              <a:rPr lang="en-US" dirty="0">
                <a:solidFill>
                  <a:srgbClr val="FF0000"/>
                </a:solidFill>
              </a:rPr>
              <a:t>class</a:t>
            </a:r>
            <a:r>
              <a:rPr lang="en-US" dirty="0"/>
              <a:t> that inherits (directly or indirectly) from the </a:t>
            </a:r>
            <a:r>
              <a:rPr lang="en-US" dirty="0">
                <a:solidFill>
                  <a:srgbClr val="0070C0"/>
                </a:solidFill>
              </a:rPr>
              <a:t>abstract class</a:t>
            </a:r>
            <a:r>
              <a:rPr lang="en-US" dirty="0"/>
              <a:t> </a:t>
            </a:r>
            <a:r>
              <a:rPr lang="en-US" dirty="0">
                <a:solidFill>
                  <a:srgbClr val="FF0000"/>
                </a:solidFill>
              </a:rPr>
              <a:t>System.Attribute</a:t>
            </a:r>
            <a:r>
              <a:rPr lang="en-US" dirty="0"/>
              <a:t>. </a:t>
            </a:r>
            <a:endParaRPr lang="en-US" dirty="0" smtClean="0"/>
          </a:p>
          <a:p>
            <a:pPr lvl="1"/>
            <a:r>
              <a:rPr lang="en-US" dirty="0" smtClean="0"/>
              <a:t>To </a:t>
            </a:r>
            <a:r>
              <a:rPr lang="en-US" dirty="0"/>
              <a:t>attach an attribute to a code element, specify the attribute’s type name in </a:t>
            </a:r>
            <a:r>
              <a:rPr lang="en-US" dirty="0">
                <a:solidFill>
                  <a:srgbClr val="FF0000"/>
                </a:solidFill>
              </a:rPr>
              <a:t>square brackets</a:t>
            </a:r>
            <a:r>
              <a:rPr lang="en-US" dirty="0"/>
              <a:t>, before the code </a:t>
            </a:r>
            <a:r>
              <a:rPr lang="en-US" dirty="0" smtClean="0"/>
              <a:t>element.</a:t>
            </a:r>
          </a:p>
          <a:p>
            <a:pPr lvl="1"/>
            <a:r>
              <a:rPr lang="en-US" dirty="0" smtClean="0"/>
              <a:t>For </a:t>
            </a:r>
            <a:r>
              <a:rPr lang="en-US" dirty="0"/>
              <a:t>example, the following attaches the </a:t>
            </a:r>
            <a:r>
              <a:rPr lang="en-US" dirty="0">
                <a:solidFill>
                  <a:srgbClr val="FF0000"/>
                </a:solidFill>
              </a:rPr>
              <a:t>ObsoleteAttribute</a:t>
            </a:r>
            <a:r>
              <a:rPr lang="en-US" dirty="0"/>
              <a:t> to the </a:t>
            </a:r>
            <a:r>
              <a:rPr lang="en-US" dirty="0">
                <a:solidFill>
                  <a:srgbClr val="FF0000"/>
                </a:solidFill>
              </a:rPr>
              <a:t>Foo</a:t>
            </a:r>
            <a:r>
              <a:rPr lang="en-US" dirty="0"/>
              <a:t> </a:t>
            </a:r>
            <a:r>
              <a:rPr lang="en-US" dirty="0">
                <a:solidFill>
                  <a:srgbClr val="0070C0"/>
                </a:solidFill>
              </a:rPr>
              <a:t>class</a:t>
            </a:r>
            <a:r>
              <a:rPr lang="en-US" dirty="0" smtClean="0"/>
              <a:t>:</a:t>
            </a:r>
          </a:p>
          <a:p>
            <a:pPr marL="233363" lvl="1" indent="0">
              <a:buNone/>
            </a:pPr>
            <a:endParaRPr lang="en-US" dirty="0"/>
          </a:p>
          <a:p>
            <a:pPr marL="233363" lvl="1" indent="0">
              <a:buNone/>
            </a:pPr>
            <a:endParaRPr lang="en-US" dirty="0" smtClean="0"/>
          </a:p>
          <a:p>
            <a:pPr marL="233363" lvl="1" indent="0">
              <a:buNone/>
            </a:pPr>
            <a:endParaRPr lang="en-US" dirty="0"/>
          </a:p>
          <a:p>
            <a:pPr lvl="1"/>
            <a:r>
              <a:rPr lang="en-US" dirty="0"/>
              <a:t>This attribute is recognized by the compiler and will cause </a:t>
            </a:r>
            <a:r>
              <a:rPr lang="en-US" dirty="0">
                <a:solidFill>
                  <a:srgbClr val="FF0000"/>
                </a:solidFill>
              </a:rPr>
              <a:t>compiler warnings</a:t>
            </a:r>
            <a:r>
              <a:rPr lang="en-US" dirty="0"/>
              <a:t> if a type or member marked obsolete is </a:t>
            </a:r>
            <a:r>
              <a:rPr lang="en-US" dirty="0" smtClean="0"/>
              <a:t>referenced.</a:t>
            </a:r>
          </a:p>
          <a:p>
            <a:pPr lvl="1"/>
            <a:r>
              <a:rPr lang="en-US" dirty="0" smtClean="0"/>
              <a:t>By </a:t>
            </a:r>
            <a:r>
              <a:rPr lang="en-US" dirty="0"/>
              <a:t>convention, all attribute types </a:t>
            </a:r>
            <a:r>
              <a:rPr lang="en-US" dirty="0">
                <a:solidFill>
                  <a:srgbClr val="FF0000"/>
                </a:solidFill>
              </a:rPr>
              <a:t>end</a:t>
            </a:r>
            <a:r>
              <a:rPr lang="en-US" dirty="0"/>
              <a:t> in the </a:t>
            </a:r>
            <a:r>
              <a:rPr lang="en-US" dirty="0">
                <a:solidFill>
                  <a:srgbClr val="0070C0"/>
                </a:solidFill>
              </a:rPr>
              <a:t>word</a:t>
            </a:r>
            <a:r>
              <a:rPr lang="en-US" dirty="0">
                <a:solidFill>
                  <a:srgbClr val="FF0000"/>
                </a:solidFill>
              </a:rPr>
              <a:t> </a:t>
            </a:r>
            <a:r>
              <a:rPr lang="en-US" dirty="0" smtClean="0">
                <a:solidFill>
                  <a:srgbClr val="FF0000"/>
                </a:solidFill>
              </a:rPr>
              <a:t>Attribute</a:t>
            </a:r>
            <a:r>
              <a:rPr lang="en-US" dirty="0" smtClean="0"/>
              <a:t>.</a:t>
            </a:r>
          </a:p>
          <a:p>
            <a:pPr lvl="1"/>
            <a:r>
              <a:rPr lang="en-US" dirty="0" smtClean="0"/>
              <a:t>C</a:t>
            </a:r>
            <a:r>
              <a:rPr lang="en-US" dirty="0"/>
              <a:t># recognizes this and allows you to </a:t>
            </a:r>
            <a:r>
              <a:rPr lang="en-US" dirty="0">
                <a:solidFill>
                  <a:srgbClr val="FF0000"/>
                </a:solidFill>
              </a:rPr>
              <a:t>omit the suffix</a:t>
            </a:r>
            <a:r>
              <a:rPr lang="en-US" dirty="0"/>
              <a:t> when attaching an attribute</a:t>
            </a:r>
            <a:r>
              <a:rPr lang="en-US" dirty="0" smtClean="0"/>
              <a:t>:</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244</a:t>
            </a:fld>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89542" y="2724150"/>
            <a:ext cx="2668058" cy="592902"/>
          </a:xfrm>
          <a:prstGeom prst="rect">
            <a:avLst/>
          </a:prstGeom>
          <a:ln>
            <a:solidFill>
              <a:schemeClr val="accent1"/>
            </a:solidFill>
          </a:ln>
        </p:spPr>
      </p:pic>
      <p:pic>
        <p:nvPicPr>
          <p:cNvPr id="9" name="Picture 8"/>
          <p:cNvPicPr>
            <a:picLocks noChangeAspect="1"/>
          </p:cNvPicPr>
          <p:nvPr/>
        </p:nvPicPr>
        <p:blipFill>
          <a:blip r:embed="rId3"/>
          <a:stretch>
            <a:fillRect/>
          </a:stretch>
        </p:blipFill>
        <p:spPr>
          <a:xfrm>
            <a:off x="989542" y="4978400"/>
            <a:ext cx="2838450" cy="609600"/>
          </a:xfrm>
          <a:prstGeom prst="rect">
            <a:avLst/>
          </a:prstGeom>
          <a:ln>
            <a:solidFill>
              <a:schemeClr val="accent1"/>
            </a:solidFill>
          </a:ln>
        </p:spPr>
      </p:pic>
    </p:spTree>
    <p:extLst>
      <p:ext uri="{BB962C8B-B14F-4D97-AF65-F5344CB8AC3E}">
        <p14:creationId xmlns:p14="http://schemas.microsoft.com/office/powerpoint/2010/main" val="392223956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Attribute </a:t>
            </a:r>
            <a:r>
              <a:rPr lang="en-US" dirty="0" smtClean="0"/>
              <a:t>Classes								   </a:t>
            </a:r>
            <a:r>
              <a:rPr lang="en-US" dirty="0" smtClean="0">
                <a:solidFill>
                  <a:srgbClr val="C00000"/>
                </a:solidFill>
              </a:rPr>
              <a:t>|</a:t>
            </a:r>
            <a:endParaRPr lang="en-US" dirty="0">
              <a:solidFill>
                <a:srgbClr val="C00000"/>
              </a:solidFill>
            </a:endParaRPr>
          </a:p>
        </p:txBody>
      </p:sp>
      <p:sp>
        <p:nvSpPr>
          <p:cNvPr id="7" name="Content Placeholder 6"/>
          <p:cNvSpPr>
            <a:spLocks noGrp="1"/>
          </p:cNvSpPr>
          <p:nvPr>
            <p:ph idx="1"/>
          </p:nvPr>
        </p:nvSpPr>
        <p:spPr/>
        <p:txBody>
          <a:bodyPr/>
          <a:lstStyle/>
          <a:p>
            <a:pPr lvl="1"/>
            <a:r>
              <a:rPr lang="en-US" dirty="0" smtClean="0"/>
              <a:t>ObsoleteAttribute </a:t>
            </a:r>
            <a:r>
              <a:rPr lang="en-US" dirty="0"/>
              <a:t>is a type declared in the </a:t>
            </a:r>
            <a:r>
              <a:rPr lang="en-US" dirty="0">
                <a:solidFill>
                  <a:srgbClr val="FF0000"/>
                </a:solidFill>
              </a:rPr>
              <a:t>System</a:t>
            </a:r>
            <a:r>
              <a:rPr lang="en-US" dirty="0"/>
              <a:t> </a:t>
            </a:r>
            <a:r>
              <a:rPr lang="en-US" dirty="0">
                <a:solidFill>
                  <a:srgbClr val="0070C0"/>
                </a:solidFill>
              </a:rPr>
              <a:t>namespace</a:t>
            </a:r>
            <a:r>
              <a:rPr lang="en-US" dirty="0"/>
              <a:t> as follows (</a:t>
            </a:r>
            <a:r>
              <a:rPr lang="en-US" dirty="0" smtClean="0"/>
              <a:t>simplified </a:t>
            </a:r>
            <a:r>
              <a:rPr lang="en-US" dirty="0"/>
              <a:t>for brevity</a:t>
            </a:r>
            <a:r>
              <a:rPr lang="en-US" dirty="0" smtClean="0"/>
              <a:t>):</a:t>
            </a:r>
          </a:p>
          <a:p>
            <a:pPr marL="233363" lvl="1" indent="0">
              <a:buNone/>
            </a:pPr>
            <a:endParaRPr lang="en-US" dirty="0" smtClean="0"/>
          </a:p>
          <a:p>
            <a:pPr marL="233363" lvl="1" indent="0">
              <a:buNone/>
            </a:pPr>
            <a:endParaRPr lang="en-US" dirty="0"/>
          </a:p>
          <a:p>
            <a:pPr lvl="1"/>
            <a:r>
              <a:rPr lang="en-US" dirty="0" smtClean="0"/>
              <a:t>The </a:t>
            </a:r>
            <a:r>
              <a:rPr lang="en-US" dirty="0"/>
              <a:t>C# language and the .NET Framework include a number of </a:t>
            </a:r>
            <a:r>
              <a:rPr lang="en-US" dirty="0">
                <a:solidFill>
                  <a:srgbClr val="FF0000"/>
                </a:solidFill>
              </a:rPr>
              <a:t>predefined </a:t>
            </a:r>
            <a:r>
              <a:rPr lang="en-US" dirty="0" smtClean="0">
                <a:solidFill>
                  <a:srgbClr val="FF0000"/>
                </a:solidFill>
              </a:rPr>
              <a:t>attributes</a:t>
            </a:r>
            <a:r>
              <a:rPr lang="en-US" dirty="0" smtClean="0"/>
              <a:t>.</a:t>
            </a:r>
          </a:p>
          <a:p>
            <a:pPr lvl="1"/>
            <a:r>
              <a:rPr lang="en-US" dirty="0" smtClean="0"/>
              <a:t>We </a:t>
            </a:r>
            <a:r>
              <a:rPr lang="en-US" dirty="0"/>
              <a:t>describe how to write your own attributes in Chapter 19</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245</a:t>
            </a:fld>
            <a:endParaRPr lang="en-US" dirty="0"/>
          </a:p>
        </p:txBody>
      </p:sp>
      <p:pic>
        <p:nvPicPr>
          <p:cNvPr id="2" name="Picture 1"/>
          <p:cNvPicPr>
            <a:picLocks noChangeAspect="1"/>
          </p:cNvPicPr>
          <p:nvPr/>
        </p:nvPicPr>
        <p:blipFill>
          <a:blip r:embed="rId2"/>
          <a:stretch>
            <a:fillRect/>
          </a:stretch>
        </p:blipFill>
        <p:spPr>
          <a:xfrm>
            <a:off x="845078" y="1711853"/>
            <a:ext cx="7115175" cy="352425"/>
          </a:xfrm>
          <a:prstGeom prst="rect">
            <a:avLst/>
          </a:prstGeom>
          <a:ln>
            <a:solidFill>
              <a:schemeClr val="accent1"/>
            </a:solidFill>
          </a:ln>
        </p:spPr>
      </p:pic>
    </p:spTree>
    <p:extLst>
      <p:ext uri="{BB962C8B-B14F-4D97-AF65-F5344CB8AC3E}">
        <p14:creationId xmlns:p14="http://schemas.microsoft.com/office/powerpoint/2010/main" val="412817648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Named and Positional Attribute Parameters</a:t>
            </a:r>
          </a:p>
        </p:txBody>
      </p:sp>
      <p:sp>
        <p:nvSpPr>
          <p:cNvPr id="3" name="Content Placeholder 2"/>
          <p:cNvSpPr>
            <a:spLocks noGrp="1"/>
          </p:cNvSpPr>
          <p:nvPr>
            <p:ph idx="1"/>
          </p:nvPr>
        </p:nvSpPr>
        <p:spPr/>
        <p:txBody>
          <a:bodyPr/>
          <a:lstStyle/>
          <a:p>
            <a:r>
              <a:rPr lang="en-US" dirty="0" smtClean="0"/>
              <a:t>Attributes </a:t>
            </a:r>
            <a:r>
              <a:rPr lang="en-US" dirty="0"/>
              <a:t>may have </a:t>
            </a:r>
            <a:r>
              <a:rPr lang="en-US" dirty="0" smtClean="0"/>
              <a:t>parameters.</a:t>
            </a:r>
          </a:p>
          <a:p>
            <a:pPr lvl="1"/>
            <a:r>
              <a:rPr lang="en-US" dirty="0" smtClean="0"/>
              <a:t>In </a:t>
            </a:r>
            <a:r>
              <a:rPr lang="en-US" dirty="0"/>
              <a:t>the following example, we apply </a:t>
            </a:r>
            <a:r>
              <a:rPr lang="en-US" dirty="0" smtClean="0">
                <a:solidFill>
                  <a:srgbClr val="FF0000"/>
                </a:solidFill>
              </a:rPr>
              <a:t>XmlElementAttribute</a:t>
            </a:r>
            <a:r>
              <a:rPr lang="en-US" dirty="0" smtClean="0"/>
              <a:t> </a:t>
            </a:r>
            <a:r>
              <a:rPr lang="en-US" dirty="0"/>
              <a:t>to a </a:t>
            </a:r>
            <a:r>
              <a:rPr lang="en-US" dirty="0" smtClean="0"/>
              <a:t>class.</a:t>
            </a:r>
          </a:p>
          <a:p>
            <a:pPr lvl="1"/>
            <a:r>
              <a:rPr lang="en-US" dirty="0" smtClean="0"/>
              <a:t>This </a:t>
            </a:r>
            <a:r>
              <a:rPr lang="en-US" dirty="0"/>
              <a:t>attribute tells </a:t>
            </a:r>
            <a:r>
              <a:rPr lang="en-US" dirty="0">
                <a:solidFill>
                  <a:srgbClr val="FF0000"/>
                </a:solidFill>
              </a:rPr>
              <a:t>XML serializer</a:t>
            </a:r>
            <a:r>
              <a:rPr lang="en-US" dirty="0"/>
              <a:t> (in </a:t>
            </a:r>
            <a:r>
              <a:rPr lang="en-US" dirty="0" smtClean="0"/>
              <a:t>System.Xml.Serialization</a:t>
            </a:r>
            <a:r>
              <a:rPr lang="en-US" dirty="0"/>
              <a:t>) how an object is represented in XML and accepts several </a:t>
            </a:r>
            <a:r>
              <a:rPr lang="en-US" dirty="0">
                <a:solidFill>
                  <a:srgbClr val="FF0000"/>
                </a:solidFill>
              </a:rPr>
              <a:t>attribute </a:t>
            </a:r>
            <a:r>
              <a:rPr lang="en-US" dirty="0" smtClean="0">
                <a:solidFill>
                  <a:srgbClr val="FF0000"/>
                </a:solidFill>
              </a:rPr>
              <a:t>parameters</a:t>
            </a:r>
            <a:r>
              <a:rPr lang="en-US" dirty="0" smtClean="0"/>
              <a:t>.</a:t>
            </a:r>
          </a:p>
          <a:p>
            <a:pPr lvl="1"/>
            <a:r>
              <a:rPr lang="en-US" dirty="0" smtClean="0"/>
              <a:t>The </a:t>
            </a:r>
            <a:r>
              <a:rPr lang="en-US" dirty="0"/>
              <a:t>following attribute maps the CustomerEntity class to an XML element named Customer, belonging to the </a:t>
            </a:r>
            <a:r>
              <a:rPr lang="en-US" dirty="0">
                <a:hlinkClick r:id="rId2"/>
              </a:rPr>
              <a:t>http://</a:t>
            </a:r>
            <a:r>
              <a:rPr lang="en-US" dirty="0" smtClean="0">
                <a:hlinkClick r:id="rId2"/>
              </a:rPr>
              <a:t>oreilly.com</a:t>
            </a:r>
            <a:r>
              <a:rPr lang="en-US" dirty="0" smtClean="0"/>
              <a:t> namespace: </a:t>
            </a:r>
          </a:p>
          <a:p>
            <a:pPr marL="233363" lvl="1" indent="0">
              <a:buNone/>
            </a:pPr>
            <a:endParaRPr lang="en-US" dirty="0" smtClean="0"/>
          </a:p>
          <a:p>
            <a:pPr marL="233363" lvl="1" indent="0">
              <a:buNone/>
            </a:pPr>
            <a:endParaRPr lang="en-US" dirty="0" smtClean="0"/>
          </a:p>
          <a:p>
            <a:pPr marL="233363" lvl="1" indent="0">
              <a:buNone/>
            </a:pPr>
            <a:endParaRPr lang="en-US" dirty="0"/>
          </a:p>
          <a:p>
            <a:pPr lvl="1"/>
            <a:r>
              <a:rPr lang="en-US" dirty="0" smtClean="0"/>
              <a:t>Attribute </a:t>
            </a:r>
            <a:r>
              <a:rPr lang="en-US" dirty="0"/>
              <a:t>parameters fall into one of two </a:t>
            </a:r>
            <a:r>
              <a:rPr lang="en-US" dirty="0" smtClean="0"/>
              <a:t>categories:</a:t>
            </a:r>
          </a:p>
          <a:p>
            <a:pPr lvl="2"/>
            <a:r>
              <a:rPr lang="en-US" dirty="0" smtClean="0"/>
              <a:t>Positional or</a:t>
            </a:r>
          </a:p>
          <a:p>
            <a:pPr lvl="2"/>
            <a:r>
              <a:rPr lang="en-US" dirty="0" smtClean="0"/>
              <a:t>Named</a:t>
            </a:r>
          </a:p>
          <a:p>
            <a:pPr lvl="1"/>
            <a:r>
              <a:rPr lang="en-US" dirty="0" smtClean="0"/>
              <a:t>In </a:t>
            </a:r>
            <a:r>
              <a:rPr lang="en-US" dirty="0"/>
              <a:t>the preceding example, the first argument is a positional </a:t>
            </a:r>
            <a:r>
              <a:rPr lang="en-US" dirty="0" smtClean="0"/>
              <a:t>parameter;</a:t>
            </a:r>
          </a:p>
          <a:p>
            <a:pPr lvl="2"/>
            <a:r>
              <a:rPr lang="en-US" dirty="0" smtClean="0"/>
              <a:t>the </a:t>
            </a:r>
            <a:r>
              <a:rPr lang="en-US" dirty="0"/>
              <a:t>second is a named </a:t>
            </a:r>
            <a:r>
              <a:rPr lang="en-US" dirty="0" smtClean="0"/>
              <a:t>parameter</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246</a:t>
            </a:fld>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6342" y="3340100"/>
            <a:ext cx="6562725" cy="613657"/>
          </a:xfrm>
          <a:prstGeom prst="rect">
            <a:avLst/>
          </a:prstGeom>
          <a:ln>
            <a:solidFill>
              <a:schemeClr val="accent1"/>
            </a:solidFill>
          </a:ln>
        </p:spPr>
      </p:pic>
    </p:spTree>
    <p:extLst>
      <p:ext uri="{BB962C8B-B14F-4D97-AF65-F5344CB8AC3E}">
        <p14:creationId xmlns:p14="http://schemas.microsoft.com/office/powerpoint/2010/main" val="340681322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and Positional Attribute </a:t>
            </a:r>
            <a:r>
              <a:rPr lang="en-US" dirty="0" smtClean="0"/>
              <a:t>Parameters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Positional </a:t>
            </a:r>
            <a:r>
              <a:rPr lang="en-US" dirty="0"/>
              <a:t>parameters correspond </a:t>
            </a:r>
            <a:r>
              <a:rPr lang="en-US" dirty="0" smtClean="0"/>
              <a:t>to</a:t>
            </a:r>
          </a:p>
          <a:p>
            <a:pPr lvl="2"/>
            <a:r>
              <a:rPr lang="en-US" dirty="0" smtClean="0"/>
              <a:t>parameters </a:t>
            </a:r>
            <a:r>
              <a:rPr lang="en-US" dirty="0"/>
              <a:t>of the attribute type’s </a:t>
            </a:r>
            <a:r>
              <a:rPr lang="en-US" dirty="0">
                <a:solidFill>
                  <a:srgbClr val="FF0000"/>
                </a:solidFill>
              </a:rPr>
              <a:t>public </a:t>
            </a:r>
            <a:r>
              <a:rPr lang="en-US" dirty="0" smtClean="0">
                <a:solidFill>
                  <a:srgbClr val="FF0000"/>
                </a:solidFill>
              </a:rPr>
              <a:t>constructors</a:t>
            </a:r>
            <a:endParaRPr lang="en-US" dirty="0" smtClean="0"/>
          </a:p>
          <a:p>
            <a:pPr lvl="1"/>
            <a:r>
              <a:rPr lang="en-US" dirty="0" smtClean="0"/>
              <a:t>Named </a:t>
            </a:r>
            <a:r>
              <a:rPr lang="en-US" dirty="0"/>
              <a:t>parameters correspond to </a:t>
            </a:r>
            <a:endParaRPr lang="en-US" dirty="0" smtClean="0"/>
          </a:p>
          <a:p>
            <a:pPr lvl="2"/>
            <a:r>
              <a:rPr lang="en-US" dirty="0" smtClean="0"/>
              <a:t>public </a:t>
            </a:r>
            <a:r>
              <a:rPr lang="en-US" dirty="0"/>
              <a:t>fields </a:t>
            </a:r>
            <a:r>
              <a:rPr lang="en-US" dirty="0" smtClean="0"/>
              <a:t>or</a:t>
            </a:r>
          </a:p>
          <a:p>
            <a:pPr lvl="2"/>
            <a:r>
              <a:rPr lang="en-US" dirty="0" smtClean="0"/>
              <a:t>public </a:t>
            </a:r>
            <a:r>
              <a:rPr lang="en-US" dirty="0"/>
              <a:t>properties on the attribute </a:t>
            </a:r>
            <a:r>
              <a:rPr lang="en-US" dirty="0" smtClean="0"/>
              <a:t>type</a:t>
            </a:r>
          </a:p>
          <a:p>
            <a:pPr lvl="1"/>
            <a:r>
              <a:rPr lang="en-US" dirty="0" smtClean="0"/>
              <a:t>When </a:t>
            </a:r>
            <a:r>
              <a:rPr lang="en-US" dirty="0"/>
              <a:t>specifying an attribute, you must include positional parameters that </a:t>
            </a:r>
            <a:r>
              <a:rPr lang="en-US" dirty="0" smtClean="0"/>
              <a:t>correspond </a:t>
            </a:r>
            <a:r>
              <a:rPr lang="en-US" dirty="0"/>
              <a:t>to one of the attribute’s </a:t>
            </a:r>
            <a:r>
              <a:rPr lang="en-US" dirty="0" smtClean="0"/>
              <a:t>constructors.</a:t>
            </a:r>
          </a:p>
          <a:p>
            <a:pPr lvl="1"/>
            <a:r>
              <a:rPr lang="en-US" dirty="0" smtClean="0">
                <a:solidFill>
                  <a:srgbClr val="FF0000"/>
                </a:solidFill>
              </a:rPr>
              <a:t>Named </a:t>
            </a:r>
            <a:r>
              <a:rPr lang="en-US" dirty="0">
                <a:solidFill>
                  <a:srgbClr val="FF0000"/>
                </a:solidFill>
              </a:rPr>
              <a:t>parameters </a:t>
            </a:r>
            <a:r>
              <a:rPr lang="en-US" dirty="0"/>
              <a:t>are </a:t>
            </a:r>
            <a:r>
              <a:rPr lang="en-US" dirty="0">
                <a:solidFill>
                  <a:srgbClr val="FF0000"/>
                </a:solidFill>
              </a:rPr>
              <a:t>optional</a:t>
            </a:r>
            <a:r>
              <a:rPr lang="en-US" dirty="0" smtClean="0"/>
              <a:t>.</a:t>
            </a:r>
          </a:p>
          <a:p>
            <a:pPr lvl="1"/>
            <a:r>
              <a:rPr lang="en-US" dirty="0"/>
              <a:t>In Chapter 19, we </a:t>
            </a:r>
            <a:r>
              <a:rPr lang="en-US" dirty="0" smtClean="0"/>
              <a:t>describe</a:t>
            </a:r>
          </a:p>
          <a:p>
            <a:pPr lvl="2"/>
            <a:r>
              <a:rPr lang="en-US" dirty="0" smtClean="0"/>
              <a:t>the </a:t>
            </a:r>
            <a:r>
              <a:rPr lang="en-US" dirty="0"/>
              <a:t>valid parameter types </a:t>
            </a:r>
            <a:r>
              <a:rPr lang="en-US" dirty="0" smtClean="0"/>
              <a:t>and</a:t>
            </a:r>
          </a:p>
          <a:p>
            <a:pPr lvl="2"/>
            <a:r>
              <a:rPr lang="en-US" dirty="0" smtClean="0"/>
              <a:t>rules </a:t>
            </a:r>
            <a:r>
              <a:rPr lang="en-US" dirty="0"/>
              <a:t>for their </a:t>
            </a:r>
            <a:r>
              <a:rPr lang="en-US" dirty="0" smtClean="0"/>
              <a:t>evaluation</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247</a:t>
            </a:fld>
            <a:endParaRPr lang="en-US" dirty="0"/>
          </a:p>
        </p:txBody>
      </p:sp>
    </p:spTree>
    <p:extLst>
      <p:ext uri="{BB962C8B-B14F-4D97-AF65-F5344CB8AC3E}">
        <p14:creationId xmlns:p14="http://schemas.microsoft.com/office/powerpoint/2010/main" val="24790593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Attribute Targets</a:t>
            </a:r>
          </a:p>
        </p:txBody>
      </p:sp>
      <p:sp>
        <p:nvSpPr>
          <p:cNvPr id="3" name="Content Placeholder 2"/>
          <p:cNvSpPr>
            <a:spLocks noGrp="1"/>
          </p:cNvSpPr>
          <p:nvPr>
            <p:ph idx="1"/>
          </p:nvPr>
        </p:nvSpPr>
        <p:spPr/>
        <p:txBody>
          <a:bodyPr/>
          <a:lstStyle/>
          <a:p>
            <a:r>
              <a:rPr lang="en-US" dirty="0" smtClean="0"/>
              <a:t>Implicitly</a:t>
            </a:r>
            <a:r>
              <a:rPr lang="en-US" dirty="0"/>
              <a:t>, the target of an attribute is the code element it immediately precedes, which is </a:t>
            </a:r>
            <a:r>
              <a:rPr lang="en-US" dirty="0" smtClean="0"/>
              <a:t>typically</a:t>
            </a:r>
          </a:p>
          <a:p>
            <a:pPr lvl="2"/>
            <a:r>
              <a:rPr lang="en-US" dirty="0" smtClean="0"/>
              <a:t>a </a:t>
            </a:r>
            <a:r>
              <a:rPr lang="en-US" dirty="0"/>
              <a:t>type </a:t>
            </a:r>
            <a:r>
              <a:rPr lang="en-US" dirty="0" smtClean="0"/>
              <a:t>or</a:t>
            </a:r>
          </a:p>
          <a:p>
            <a:pPr lvl="2"/>
            <a:r>
              <a:rPr lang="en-US" dirty="0" smtClean="0"/>
              <a:t>type member</a:t>
            </a:r>
          </a:p>
          <a:p>
            <a:pPr lvl="1"/>
            <a:r>
              <a:rPr lang="en-US" dirty="0" smtClean="0"/>
              <a:t>You </a:t>
            </a:r>
            <a:r>
              <a:rPr lang="en-US" dirty="0"/>
              <a:t>can also </a:t>
            </a:r>
            <a:r>
              <a:rPr lang="en-US" dirty="0">
                <a:solidFill>
                  <a:srgbClr val="0070C0"/>
                </a:solidFill>
              </a:rPr>
              <a:t>attach</a:t>
            </a:r>
            <a:r>
              <a:rPr lang="en-US" dirty="0">
                <a:solidFill>
                  <a:srgbClr val="FF0000"/>
                </a:solidFill>
              </a:rPr>
              <a:t> attributes</a:t>
            </a:r>
            <a:r>
              <a:rPr lang="en-US" dirty="0"/>
              <a:t>, however, to an </a:t>
            </a:r>
            <a:r>
              <a:rPr lang="en-US" dirty="0" smtClean="0">
                <a:solidFill>
                  <a:srgbClr val="FF0000"/>
                </a:solidFill>
              </a:rPr>
              <a:t>assembly</a:t>
            </a:r>
            <a:r>
              <a:rPr lang="en-US" dirty="0" smtClean="0"/>
              <a:t>.</a:t>
            </a:r>
          </a:p>
          <a:p>
            <a:pPr lvl="1"/>
            <a:r>
              <a:rPr lang="en-US" dirty="0" smtClean="0"/>
              <a:t>This </a:t>
            </a:r>
            <a:r>
              <a:rPr lang="en-US" dirty="0"/>
              <a:t>requires that you </a:t>
            </a:r>
            <a:r>
              <a:rPr lang="en-US" dirty="0">
                <a:solidFill>
                  <a:srgbClr val="FF0000"/>
                </a:solidFill>
              </a:rPr>
              <a:t>explicitly</a:t>
            </a:r>
            <a:r>
              <a:rPr lang="en-US" dirty="0"/>
              <a:t> specify the </a:t>
            </a:r>
            <a:r>
              <a:rPr lang="en-US" dirty="0">
                <a:solidFill>
                  <a:srgbClr val="FF0000"/>
                </a:solidFill>
              </a:rPr>
              <a:t>attribute’s </a:t>
            </a:r>
            <a:r>
              <a:rPr lang="en-US" dirty="0" smtClean="0">
                <a:solidFill>
                  <a:srgbClr val="FF0000"/>
                </a:solidFill>
              </a:rPr>
              <a:t>target</a:t>
            </a:r>
            <a:r>
              <a:rPr lang="en-US" dirty="0" smtClean="0"/>
              <a:t>.</a:t>
            </a:r>
          </a:p>
          <a:p>
            <a:pPr lvl="1"/>
            <a:r>
              <a:rPr lang="en-US" dirty="0" smtClean="0"/>
              <a:t>Here </a:t>
            </a:r>
            <a:r>
              <a:rPr lang="en-US" dirty="0"/>
              <a:t>is an example of using the </a:t>
            </a:r>
            <a:r>
              <a:rPr lang="en-US" dirty="0">
                <a:solidFill>
                  <a:srgbClr val="FF0000"/>
                </a:solidFill>
              </a:rPr>
              <a:t>CLSCompliant</a:t>
            </a:r>
            <a:r>
              <a:rPr lang="en-US" dirty="0"/>
              <a:t> </a:t>
            </a:r>
            <a:r>
              <a:rPr lang="en-US" dirty="0">
                <a:solidFill>
                  <a:srgbClr val="0070C0"/>
                </a:solidFill>
              </a:rPr>
              <a:t>attribute</a:t>
            </a:r>
            <a:r>
              <a:rPr lang="en-US" dirty="0"/>
              <a:t> to specify </a:t>
            </a:r>
            <a:r>
              <a:rPr lang="en-US" dirty="0">
                <a:solidFill>
                  <a:srgbClr val="FF0000"/>
                </a:solidFill>
              </a:rPr>
              <a:t>CLS compliance</a:t>
            </a:r>
            <a:r>
              <a:rPr lang="en-US" dirty="0"/>
              <a:t> for an entire assembly</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248</a:t>
            </a:fld>
            <a:endParaRPr lang="en-US" dirty="0"/>
          </a:p>
        </p:txBody>
      </p:sp>
      <p:pic>
        <p:nvPicPr>
          <p:cNvPr id="6" name="Picture 5"/>
          <p:cNvPicPr>
            <a:picLocks noChangeAspect="1"/>
          </p:cNvPicPr>
          <p:nvPr/>
        </p:nvPicPr>
        <p:blipFill>
          <a:blip r:embed="rId2"/>
          <a:stretch>
            <a:fillRect/>
          </a:stretch>
        </p:blipFill>
        <p:spPr>
          <a:xfrm>
            <a:off x="723900" y="3490988"/>
            <a:ext cx="3733800" cy="381000"/>
          </a:xfrm>
          <a:prstGeom prst="rect">
            <a:avLst/>
          </a:prstGeom>
          <a:ln>
            <a:solidFill>
              <a:schemeClr val="accent1"/>
            </a:solidFill>
          </a:ln>
        </p:spPr>
      </p:pic>
    </p:spTree>
    <p:extLst>
      <p:ext uri="{BB962C8B-B14F-4D97-AF65-F5344CB8AC3E}">
        <p14:creationId xmlns:p14="http://schemas.microsoft.com/office/powerpoint/2010/main" val="161303665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Specifying Multiple Attributes</a:t>
            </a:r>
          </a:p>
        </p:txBody>
      </p:sp>
      <p:sp>
        <p:nvSpPr>
          <p:cNvPr id="3" name="Content Placeholder 2"/>
          <p:cNvSpPr>
            <a:spLocks noGrp="1"/>
          </p:cNvSpPr>
          <p:nvPr>
            <p:ph idx="1"/>
          </p:nvPr>
        </p:nvSpPr>
        <p:spPr/>
        <p:txBody>
          <a:bodyPr/>
          <a:lstStyle/>
          <a:p>
            <a:r>
              <a:rPr lang="en-US" dirty="0" smtClean="0"/>
              <a:t>Multiple </a:t>
            </a:r>
            <a:r>
              <a:rPr lang="en-US" dirty="0"/>
              <a:t>attributes can be specified for a single code </a:t>
            </a:r>
            <a:r>
              <a:rPr lang="en-US" dirty="0" smtClean="0"/>
              <a:t>element.</a:t>
            </a:r>
          </a:p>
          <a:p>
            <a:pPr lvl="1"/>
            <a:r>
              <a:rPr lang="en-US" dirty="0" smtClean="0"/>
              <a:t>Each </a:t>
            </a:r>
            <a:r>
              <a:rPr lang="en-US" dirty="0"/>
              <a:t>attribute can be listed </a:t>
            </a:r>
            <a:r>
              <a:rPr lang="en-US" dirty="0" smtClean="0"/>
              <a:t>either</a:t>
            </a:r>
          </a:p>
          <a:p>
            <a:pPr lvl="2"/>
            <a:r>
              <a:rPr lang="en-US" dirty="0" smtClean="0"/>
              <a:t>within </a:t>
            </a:r>
            <a:r>
              <a:rPr lang="en-US" dirty="0"/>
              <a:t>the same pair of square brackets (separated by a comma) </a:t>
            </a:r>
            <a:r>
              <a:rPr lang="en-US" dirty="0" smtClean="0"/>
              <a:t>or</a:t>
            </a:r>
          </a:p>
          <a:p>
            <a:pPr lvl="2"/>
            <a:r>
              <a:rPr lang="en-US" dirty="0" smtClean="0"/>
              <a:t>in </a:t>
            </a:r>
            <a:r>
              <a:rPr lang="en-US" dirty="0"/>
              <a:t>separate pairs of square brackets (or a combination of the </a:t>
            </a:r>
            <a:r>
              <a:rPr lang="en-US" dirty="0" smtClean="0"/>
              <a:t>two)</a:t>
            </a:r>
          </a:p>
          <a:p>
            <a:pPr lvl="1"/>
            <a:r>
              <a:rPr lang="en-US" dirty="0" smtClean="0"/>
              <a:t>The </a:t>
            </a:r>
            <a:r>
              <a:rPr lang="en-US" dirty="0"/>
              <a:t>following three examples are semantically identical</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249</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5000" y="3209187"/>
            <a:ext cx="5334528" cy="2452366"/>
          </a:xfrm>
          <a:prstGeom prst="rect">
            <a:avLst/>
          </a:prstGeom>
          <a:ln>
            <a:solidFill>
              <a:schemeClr val="accent1"/>
            </a:solidFill>
          </a:ln>
        </p:spPr>
      </p:pic>
    </p:spTree>
    <p:extLst>
      <p:ext uri="{BB962C8B-B14F-4D97-AF65-F5344CB8AC3E}">
        <p14:creationId xmlns:p14="http://schemas.microsoft.com/office/powerpoint/2010/main" val="1943497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a:t>Out variables and </a:t>
            </a:r>
            <a:r>
              <a:rPr lang="en-US" smtClean="0"/>
              <a:t>discards</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C# 7 makes it easier to call methods that contain </a:t>
            </a:r>
            <a:r>
              <a:rPr lang="en-US" sz="2000" dirty="0">
                <a:solidFill>
                  <a:srgbClr val="FF0000"/>
                </a:solidFill>
              </a:rPr>
              <a:t>out</a:t>
            </a:r>
            <a:r>
              <a:rPr lang="en-US" sz="2000" dirty="0"/>
              <a:t> </a:t>
            </a:r>
            <a:r>
              <a:rPr lang="en-US" sz="2000" dirty="0" smtClean="0"/>
              <a:t>parameters.</a:t>
            </a:r>
          </a:p>
          <a:p>
            <a:pPr marL="461963">
              <a:buFont typeface="Wingdings" panose="05000000000000000000" pitchFamily="2" charset="2"/>
              <a:buChar char="§"/>
            </a:pPr>
            <a:r>
              <a:rPr lang="en-US" sz="2000" dirty="0" smtClean="0"/>
              <a:t>First</a:t>
            </a:r>
            <a:r>
              <a:rPr lang="en-US" sz="2000" dirty="0"/>
              <a:t>, you can now declare </a:t>
            </a:r>
            <a:r>
              <a:rPr lang="en-US" sz="2000" dirty="0">
                <a:solidFill>
                  <a:srgbClr val="FF0000"/>
                </a:solidFill>
              </a:rPr>
              <a:t>out variables </a:t>
            </a:r>
            <a:r>
              <a:rPr lang="en-US" sz="2000" dirty="0">
                <a:solidFill>
                  <a:srgbClr val="0070C0"/>
                </a:solidFill>
              </a:rPr>
              <a:t>on the fly</a:t>
            </a:r>
            <a:r>
              <a:rPr lang="en-US" sz="2000" dirty="0" smtClean="0"/>
              <a:t>:</a:t>
            </a:r>
          </a:p>
          <a:p>
            <a:pPr marL="461963">
              <a:buFont typeface="Wingdings" panose="05000000000000000000" pitchFamily="2" charset="2"/>
              <a:buChar char="§"/>
            </a:pPr>
            <a:endParaRPr lang="en-US" sz="2000" dirty="0"/>
          </a:p>
          <a:p>
            <a:pPr marL="461963">
              <a:buFont typeface="Wingdings" panose="05000000000000000000" pitchFamily="2" charset="2"/>
              <a:buChar char="§"/>
            </a:pPr>
            <a:endParaRPr lang="en-US" sz="2000" dirty="0"/>
          </a:p>
          <a:p>
            <a:pPr marL="461963">
              <a:buFont typeface="Wingdings" panose="05000000000000000000" pitchFamily="2" charset="2"/>
              <a:buChar char="§"/>
            </a:pPr>
            <a:r>
              <a:rPr lang="en-US" sz="2000" dirty="0" smtClean="0"/>
              <a:t>And </a:t>
            </a:r>
            <a:r>
              <a:rPr lang="en-US" sz="2000" dirty="0"/>
              <a:t>when calling a method with multiple out parameters, you can </a:t>
            </a:r>
            <a:r>
              <a:rPr lang="en-US" sz="2000" dirty="0">
                <a:solidFill>
                  <a:srgbClr val="FF0000"/>
                </a:solidFill>
              </a:rPr>
              <a:t>discard</a:t>
            </a:r>
            <a:r>
              <a:rPr lang="en-US" sz="2000" dirty="0"/>
              <a:t> ones you’re uninterested in with the </a:t>
            </a:r>
            <a:r>
              <a:rPr lang="en-US" sz="2000" dirty="0">
                <a:solidFill>
                  <a:srgbClr val="FF0000"/>
                </a:solidFill>
              </a:rPr>
              <a:t>underscore character</a:t>
            </a:r>
            <a:r>
              <a:rPr lang="en-US" sz="2000" dirty="0" smtClean="0"/>
              <a:t>:</a:t>
            </a:r>
            <a:endParaRPr lang="en-US" sz="2000"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2148" y="2170275"/>
            <a:ext cx="6464072" cy="567618"/>
          </a:xfrm>
          <a:prstGeom prst="rect">
            <a:avLst/>
          </a:prstGeom>
          <a:ln>
            <a:solidFill>
              <a:schemeClr val="accent1"/>
            </a:solidFill>
          </a:ln>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2148" y="3598337"/>
            <a:ext cx="7495711" cy="515578"/>
          </a:xfrm>
          <a:prstGeom prst="rect">
            <a:avLst/>
          </a:prstGeom>
          <a:ln>
            <a:solidFill>
              <a:schemeClr val="accent1"/>
            </a:solidFill>
          </a:ln>
        </p:spPr>
      </p:pic>
      <p:sp>
        <p:nvSpPr>
          <p:cNvPr id="6" name="Date Placeholder 5"/>
          <p:cNvSpPr>
            <a:spLocks noGrp="1"/>
          </p:cNvSpPr>
          <p:nvPr>
            <p:ph type="dt" sz="half" idx="2"/>
          </p:nvPr>
        </p:nvSpPr>
        <p:spPr/>
        <p:txBody>
          <a:bodyPr/>
          <a:lstStyle/>
          <a:p>
            <a:r>
              <a:rPr lang="en-US" smtClean="0"/>
              <a:t>02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25</a:t>
            </a:fld>
            <a:endParaRPr lang="en-US" dirty="0"/>
          </a:p>
        </p:txBody>
      </p:sp>
    </p:spTree>
    <p:extLst>
      <p:ext uri="{BB962C8B-B14F-4D97-AF65-F5344CB8AC3E}">
        <p14:creationId xmlns:p14="http://schemas.microsoft.com/office/powerpoint/2010/main" val="115524035"/>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fr-FR" dirty="0">
                <a:solidFill>
                  <a:schemeClr val="bg1"/>
                </a:solidFill>
              </a:rPr>
              <a:t>Caller Info </a:t>
            </a:r>
            <a:r>
              <a:rPr lang="fr-FR" dirty="0" smtClean="0">
                <a:solidFill>
                  <a:schemeClr val="bg1"/>
                </a:solidFill>
              </a:rPr>
              <a:t>Attributes</a:t>
            </a:r>
            <a:endParaRPr lang="en-US" dirty="0">
              <a:solidFill>
                <a:schemeClr val="bg1"/>
              </a:solidFill>
            </a:endParaRPr>
          </a:p>
        </p:txBody>
      </p:sp>
      <p:sp>
        <p:nvSpPr>
          <p:cNvPr id="6" name="Content Placeholder 5"/>
          <p:cNvSpPr>
            <a:spLocks noGrp="1"/>
          </p:cNvSpPr>
          <p:nvPr>
            <p:ph idx="1"/>
          </p:nvPr>
        </p:nvSpPr>
        <p:spPr/>
        <p:txBody>
          <a:bodyPr/>
          <a:lstStyle/>
          <a:p>
            <a:r>
              <a:rPr lang="en-US" dirty="0"/>
              <a:t>From C# 5, you can </a:t>
            </a:r>
            <a:r>
              <a:rPr lang="en-US" dirty="0">
                <a:solidFill>
                  <a:srgbClr val="FF0000"/>
                </a:solidFill>
              </a:rPr>
              <a:t>tag optional parameters</a:t>
            </a:r>
            <a:r>
              <a:rPr lang="en-US" dirty="0"/>
              <a:t> with one of three caller info attributes, which instruct the compiler to feed information obtained from the caller’s source code into the parameter’s default value:</a:t>
            </a:r>
          </a:p>
          <a:p>
            <a:pPr lvl="2"/>
            <a:r>
              <a:rPr lang="en-US" dirty="0"/>
              <a:t>[CallerMemberName] applies the caller’s member </a:t>
            </a:r>
            <a:r>
              <a:rPr lang="en-US" dirty="0" smtClean="0"/>
              <a:t>name</a:t>
            </a:r>
          </a:p>
          <a:p>
            <a:pPr lvl="2"/>
            <a:r>
              <a:rPr lang="en-US" dirty="0" smtClean="0"/>
              <a:t>[CallerFilePath</a:t>
            </a:r>
            <a:r>
              <a:rPr lang="en-US" dirty="0"/>
              <a:t>] applies the path to caller’s source code </a:t>
            </a:r>
            <a:r>
              <a:rPr lang="en-US" dirty="0" smtClean="0"/>
              <a:t>file</a:t>
            </a:r>
          </a:p>
          <a:p>
            <a:pPr lvl="2"/>
            <a:r>
              <a:rPr lang="en-US" dirty="0" smtClean="0"/>
              <a:t>[CallerLineNumber</a:t>
            </a:r>
            <a:r>
              <a:rPr lang="en-US" dirty="0"/>
              <a:t>] applies the line number in caller’s source code </a:t>
            </a:r>
            <a:r>
              <a:rPr lang="en-US" dirty="0" smtClean="0"/>
              <a:t>file</a:t>
            </a:r>
          </a:p>
          <a:p>
            <a:pPr lvl="1"/>
            <a:r>
              <a:rPr lang="en-US" dirty="0" smtClean="0"/>
              <a:t>The </a:t>
            </a:r>
            <a:r>
              <a:rPr lang="en-US" dirty="0"/>
              <a:t>Foo method in the following program demonstrates all </a:t>
            </a:r>
            <a:r>
              <a:rPr lang="en-US"/>
              <a:t>three</a:t>
            </a:r>
            <a:r>
              <a:rPr lang="en-US" smtClean="0"/>
              <a:t>:</a:t>
            </a:r>
          </a:p>
          <a:p>
            <a:pPr lvl="1"/>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250</a:t>
            </a:fld>
            <a:endParaRPr lang="en-US" dirty="0"/>
          </a:p>
        </p:txBody>
      </p:sp>
    </p:spTree>
    <p:extLst>
      <p:ext uri="{BB962C8B-B14F-4D97-AF65-F5344CB8AC3E}">
        <p14:creationId xmlns:p14="http://schemas.microsoft.com/office/powerpoint/2010/main" val="1304140431"/>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fr-FR" dirty="0">
                <a:solidFill>
                  <a:schemeClr val="bg1"/>
                </a:solidFill>
              </a:rPr>
              <a:t>Dynamic </a:t>
            </a:r>
            <a:r>
              <a:rPr lang="fr-FR" dirty="0" smtClean="0">
                <a:solidFill>
                  <a:schemeClr val="bg1"/>
                </a:solidFill>
              </a:rPr>
              <a:t>Binding</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251</a:t>
            </a:fld>
            <a:endParaRPr lang="en-US" dirty="0"/>
          </a:p>
        </p:txBody>
      </p:sp>
    </p:spTree>
    <p:extLst>
      <p:ext uri="{BB962C8B-B14F-4D97-AF65-F5344CB8AC3E}">
        <p14:creationId xmlns:p14="http://schemas.microsoft.com/office/powerpoint/2010/main" val="2563013326"/>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fr-FR" dirty="0">
                <a:solidFill>
                  <a:schemeClr val="bg1"/>
                </a:solidFill>
              </a:rPr>
              <a:t>Operator </a:t>
            </a:r>
            <a:r>
              <a:rPr lang="fr-FR" dirty="0" smtClean="0">
                <a:solidFill>
                  <a:schemeClr val="bg1"/>
                </a:solidFill>
              </a:rPr>
              <a:t>Overloading</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252</a:t>
            </a:fld>
            <a:endParaRPr lang="en-US" dirty="0"/>
          </a:p>
        </p:txBody>
      </p:sp>
    </p:spTree>
    <p:extLst>
      <p:ext uri="{BB962C8B-B14F-4D97-AF65-F5344CB8AC3E}">
        <p14:creationId xmlns:p14="http://schemas.microsoft.com/office/powerpoint/2010/main" val="347594228"/>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fr-FR" dirty="0">
                <a:solidFill>
                  <a:schemeClr val="bg1"/>
                </a:solidFill>
              </a:rPr>
              <a:t>Unsafe Code and </a:t>
            </a:r>
            <a:r>
              <a:rPr lang="fr-FR" dirty="0" smtClean="0">
                <a:solidFill>
                  <a:schemeClr val="bg1"/>
                </a:solidFill>
              </a:rPr>
              <a:t>Pointers</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253</a:t>
            </a:fld>
            <a:endParaRPr lang="en-US" dirty="0"/>
          </a:p>
        </p:txBody>
      </p:sp>
    </p:spTree>
    <p:extLst>
      <p:ext uri="{BB962C8B-B14F-4D97-AF65-F5344CB8AC3E}">
        <p14:creationId xmlns:p14="http://schemas.microsoft.com/office/powerpoint/2010/main" val="1776793131"/>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fr-FR" dirty="0">
                <a:solidFill>
                  <a:schemeClr val="bg1"/>
                </a:solidFill>
              </a:rPr>
              <a:t>Preprocessor </a:t>
            </a:r>
            <a:r>
              <a:rPr lang="fr-FR" dirty="0" smtClean="0">
                <a:solidFill>
                  <a:schemeClr val="bg1"/>
                </a:solidFill>
              </a:rPr>
              <a:t>Directives</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254</a:t>
            </a:fld>
            <a:endParaRPr lang="en-US" dirty="0"/>
          </a:p>
        </p:txBody>
      </p:sp>
    </p:spTree>
    <p:extLst>
      <p:ext uri="{BB962C8B-B14F-4D97-AF65-F5344CB8AC3E}">
        <p14:creationId xmlns:p14="http://schemas.microsoft.com/office/powerpoint/2010/main" val="1084181101"/>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fr-FR" smtClean="0">
                <a:solidFill>
                  <a:schemeClr val="bg1"/>
                </a:solidFill>
              </a:rPr>
              <a:t>XML Documentation</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255</a:t>
            </a:fld>
            <a:endParaRPr lang="en-US" dirty="0"/>
          </a:p>
        </p:txBody>
      </p:sp>
    </p:spTree>
    <p:extLst>
      <p:ext uri="{BB962C8B-B14F-4D97-AF65-F5344CB8AC3E}">
        <p14:creationId xmlns:p14="http://schemas.microsoft.com/office/powerpoint/2010/main" val="573145587"/>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smtClean="0"/>
              <a:t>Framework Overview</a:t>
            </a:r>
            <a:endParaRPr lang="en-US" dirty="0"/>
          </a:p>
        </p:txBody>
      </p:sp>
      <p:sp>
        <p:nvSpPr>
          <p:cNvPr id="7" name="Text Placeholder 6"/>
          <p:cNvSpPr>
            <a:spLocks noGrp="1"/>
          </p:cNvSpPr>
          <p:nvPr>
            <p:ph type="body" sz="quarter" idx="16"/>
          </p:nvPr>
        </p:nvSpPr>
        <p:spPr/>
        <p:txBody>
          <a:bodyPr/>
          <a:lstStyle/>
          <a:p>
            <a:r>
              <a:rPr lang="en-US" dirty="0" smtClean="0"/>
              <a:t>5</a:t>
            </a:r>
            <a:endParaRPr lang="en-US" dirty="0"/>
          </a:p>
        </p:txBody>
      </p:sp>
      <p:pic>
        <p:nvPicPr>
          <p:cNvPr id="3" name="Picture 2"/>
          <p:cNvPicPr>
            <a:picLocks noChangeAspect="1"/>
          </p:cNvPicPr>
          <p:nvPr/>
        </p:nvPicPr>
        <p:blipFill>
          <a:blip r:embed="rId2"/>
          <a:stretch>
            <a:fillRect/>
          </a:stretch>
        </p:blipFill>
        <p:spPr>
          <a:xfrm>
            <a:off x="9696450" y="5059946"/>
            <a:ext cx="2162175" cy="1447800"/>
          </a:xfrm>
          <a:prstGeom prst="rect">
            <a:avLst/>
          </a:prstGeom>
          <a:ln>
            <a:solidFill>
              <a:schemeClr val="accent1"/>
            </a:solidFill>
          </a:ln>
        </p:spPr>
      </p:pic>
      <p:sp>
        <p:nvSpPr>
          <p:cNvPr id="2" name="Date Placeholder 1"/>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256</a:t>
            </a:fld>
            <a:endParaRPr lang="en-US" dirty="0"/>
          </a:p>
        </p:txBody>
      </p:sp>
    </p:spTree>
    <p:extLst>
      <p:ext uri="{BB962C8B-B14F-4D97-AF65-F5344CB8AC3E}">
        <p14:creationId xmlns:p14="http://schemas.microsoft.com/office/powerpoint/2010/main" val="865467352"/>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Intro</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Almost </a:t>
            </a:r>
            <a:r>
              <a:rPr lang="en-US" sz="2000" dirty="0"/>
              <a:t>all the capabilities of the .NET Framework are exposed via a vast set of </a:t>
            </a:r>
            <a:r>
              <a:rPr lang="en-US" sz="2000" dirty="0" smtClean="0">
                <a:solidFill>
                  <a:srgbClr val="FF0000"/>
                </a:solidFill>
              </a:rPr>
              <a:t>managed </a:t>
            </a:r>
            <a:r>
              <a:rPr lang="en-US" sz="2000" dirty="0">
                <a:solidFill>
                  <a:srgbClr val="FF0000"/>
                </a:solidFill>
              </a:rPr>
              <a:t>types</a:t>
            </a:r>
            <a:r>
              <a:rPr lang="en-US" sz="2000" dirty="0"/>
              <a:t>. </a:t>
            </a:r>
            <a:endParaRPr lang="en-US" sz="2000" dirty="0" smtClean="0"/>
          </a:p>
          <a:p>
            <a:pPr marL="461963">
              <a:buFont typeface="Wingdings" panose="05000000000000000000" pitchFamily="2" charset="2"/>
              <a:buChar char="§"/>
            </a:pPr>
            <a:r>
              <a:rPr lang="en-US" sz="2000" dirty="0" smtClean="0"/>
              <a:t>These </a:t>
            </a:r>
            <a:r>
              <a:rPr lang="en-US" sz="2000" dirty="0"/>
              <a:t>types are organized into hierarchical namespaces and packaged into a set of </a:t>
            </a:r>
            <a:r>
              <a:rPr lang="en-US" sz="2000" dirty="0">
                <a:solidFill>
                  <a:srgbClr val="FF0000"/>
                </a:solidFill>
              </a:rPr>
              <a:t>assemblies</a:t>
            </a:r>
            <a:r>
              <a:rPr lang="en-US" sz="2000" dirty="0"/>
              <a:t>, which together with the CLR (Common Language </a:t>
            </a:r>
            <a:r>
              <a:rPr lang="en-US" sz="2000" dirty="0" smtClean="0"/>
              <a:t>Runtime</a:t>
            </a:r>
            <a:r>
              <a:rPr lang="en-US" sz="2000" dirty="0"/>
              <a:t>) comprise the </a:t>
            </a:r>
            <a:r>
              <a:rPr lang="en-US" sz="2000" dirty="0">
                <a:solidFill>
                  <a:srgbClr val="FF0000"/>
                </a:solidFill>
              </a:rPr>
              <a:t>.NET platform</a:t>
            </a:r>
            <a:r>
              <a:rPr lang="en-US" sz="2000" dirty="0" smtClean="0"/>
              <a:t>.</a:t>
            </a:r>
          </a:p>
          <a:p>
            <a:pPr marL="461963">
              <a:buFont typeface="Wingdings" panose="05000000000000000000" pitchFamily="2" charset="2"/>
              <a:buChar char="§"/>
            </a:pPr>
            <a:r>
              <a:rPr lang="en-US" sz="2000" dirty="0"/>
              <a:t>Some of the .NET types are used directly by the CLR and are essential for the </a:t>
            </a:r>
            <a:r>
              <a:rPr lang="en-US" sz="2000" dirty="0" smtClean="0">
                <a:solidFill>
                  <a:srgbClr val="FF0000"/>
                </a:solidFill>
              </a:rPr>
              <a:t>managed </a:t>
            </a:r>
            <a:r>
              <a:rPr lang="en-US" sz="2000" dirty="0">
                <a:solidFill>
                  <a:srgbClr val="FF0000"/>
                </a:solidFill>
              </a:rPr>
              <a:t>hosting environment</a:t>
            </a:r>
            <a:r>
              <a:rPr lang="en-US" sz="2000" dirty="0"/>
              <a:t>. </a:t>
            </a:r>
            <a:endParaRPr lang="en-US" sz="2000" dirty="0" smtClean="0"/>
          </a:p>
          <a:p>
            <a:pPr marL="461963">
              <a:buFont typeface="Wingdings" panose="05000000000000000000" pitchFamily="2" charset="2"/>
              <a:buChar char="§"/>
            </a:pPr>
            <a:r>
              <a:rPr lang="en-US" sz="2000" dirty="0" smtClean="0"/>
              <a:t>These </a:t>
            </a:r>
            <a:r>
              <a:rPr lang="en-US" sz="2000" dirty="0"/>
              <a:t>types reside in an assembly called </a:t>
            </a:r>
            <a:r>
              <a:rPr lang="en-US" sz="2000" dirty="0">
                <a:solidFill>
                  <a:srgbClr val="FF0000"/>
                </a:solidFill>
              </a:rPr>
              <a:t>mscorlib.dll</a:t>
            </a:r>
            <a:r>
              <a:rPr lang="en-US" sz="2000" dirty="0"/>
              <a:t> and include C#’s built-in types, as well as the basic collection classes, types for stream processing, serialization, reflection, threading, and native </a:t>
            </a:r>
            <a:r>
              <a:rPr lang="en-US" sz="2000" dirty="0" smtClean="0"/>
              <a:t>interoperability.</a:t>
            </a:r>
            <a:endParaRPr lang="en-US" sz="2000" dirty="0"/>
          </a:p>
          <a:p>
            <a:pPr marL="461963">
              <a:buFont typeface="Wingdings" panose="05000000000000000000" pitchFamily="2" charset="2"/>
              <a:buChar char="§"/>
            </a:pPr>
            <a:r>
              <a:rPr lang="en-US" sz="2000" dirty="0" smtClean="0"/>
              <a:t>mscorlib</a:t>
            </a:r>
            <a:r>
              <a:rPr lang="en-US" sz="2000" dirty="0"/>
              <a:t>” is an abbreviation for “</a:t>
            </a:r>
            <a:r>
              <a:rPr lang="en-US" sz="2000" dirty="0">
                <a:solidFill>
                  <a:srgbClr val="0070C0"/>
                </a:solidFill>
              </a:rPr>
              <a:t>Multi-language Standard Common Object Runtime Library</a:t>
            </a:r>
            <a:r>
              <a:rPr lang="en-US" sz="2000" dirty="0" smtClean="0"/>
              <a:t>”.</a:t>
            </a:r>
            <a:endParaRPr lang="en-US" sz="2000" dirty="0"/>
          </a:p>
          <a:p>
            <a:pPr marL="461963">
              <a:buFont typeface="Wingdings" panose="05000000000000000000" pitchFamily="2" charset="2"/>
              <a:buChar char="§"/>
            </a:pPr>
            <a:r>
              <a:rPr lang="en-US" sz="2000" dirty="0"/>
              <a:t>At a level above this are </a:t>
            </a:r>
            <a:r>
              <a:rPr lang="en-US" sz="2000" dirty="0">
                <a:solidFill>
                  <a:srgbClr val="FF0000"/>
                </a:solidFill>
              </a:rPr>
              <a:t>additional types</a:t>
            </a:r>
            <a:r>
              <a:rPr lang="en-US" sz="2000" dirty="0"/>
              <a:t> that “flesh out” the CLR-level functionality, providing features such </a:t>
            </a:r>
            <a:r>
              <a:rPr lang="en-US" sz="2000" dirty="0" smtClean="0"/>
              <a:t>as	</a:t>
            </a:r>
            <a:r>
              <a:rPr lang="en-US" sz="2000" dirty="0" smtClean="0">
                <a:solidFill>
                  <a:srgbClr val="0070C0"/>
                </a:solidFill>
              </a:rPr>
              <a:t>	XML			Networking		LINQ</a:t>
            </a:r>
          </a:p>
          <a:p>
            <a:pPr marL="461963">
              <a:buFont typeface="Wingdings" panose="05000000000000000000" pitchFamily="2" charset="2"/>
              <a:buChar char="§"/>
            </a:pPr>
            <a:r>
              <a:rPr lang="en-US" sz="2000" dirty="0" smtClean="0"/>
              <a:t>These </a:t>
            </a:r>
            <a:r>
              <a:rPr lang="en-US" sz="2000" dirty="0"/>
              <a:t>reside in </a:t>
            </a:r>
            <a:r>
              <a:rPr lang="en-US" sz="2000" dirty="0">
                <a:solidFill>
                  <a:srgbClr val="FF0000"/>
                </a:solidFill>
              </a:rPr>
              <a:t>System.dll</a:t>
            </a:r>
            <a:r>
              <a:rPr lang="en-US" sz="2000" dirty="0"/>
              <a:t>, </a:t>
            </a:r>
            <a:r>
              <a:rPr lang="en-US" sz="2000" dirty="0">
                <a:solidFill>
                  <a:srgbClr val="FF0000"/>
                </a:solidFill>
              </a:rPr>
              <a:t>System.Xml.dll</a:t>
            </a:r>
            <a:r>
              <a:rPr lang="en-US" sz="2000" dirty="0"/>
              <a:t>, and </a:t>
            </a:r>
            <a:r>
              <a:rPr lang="en-US" sz="2000" dirty="0">
                <a:solidFill>
                  <a:srgbClr val="FF0000"/>
                </a:solidFill>
              </a:rPr>
              <a:t>System.Core.dll</a:t>
            </a:r>
            <a:r>
              <a:rPr lang="en-US" sz="2000" dirty="0"/>
              <a:t>, and together with mscorlib, </a:t>
            </a:r>
            <a:r>
              <a:rPr lang="en-US" sz="2000" dirty="0" smtClean="0"/>
              <a:t>they </a:t>
            </a:r>
            <a:r>
              <a:rPr lang="en-US" sz="2000" dirty="0"/>
              <a:t>provide a rich programming environment upon which the rest of the Framework is built.</a:t>
            </a:r>
          </a:p>
          <a:p>
            <a:pPr marL="461963">
              <a:buFont typeface="Wingdings" panose="05000000000000000000" pitchFamily="2" charset="2"/>
              <a:buChar char="§"/>
            </a:pPr>
            <a:r>
              <a:rPr lang="en-US" sz="2000" dirty="0"/>
              <a:t>The remainder of the .NET Framework consists of </a:t>
            </a:r>
            <a:r>
              <a:rPr lang="en-US" sz="2000" dirty="0">
                <a:solidFill>
                  <a:srgbClr val="FF0000"/>
                </a:solidFill>
              </a:rPr>
              <a:t>applied APIs,</a:t>
            </a:r>
            <a:r>
              <a:rPr lang="en-US" sz="2000" dirty="0"/>
              <a:t> most of which cover three areas of functionality: </a:t>
            </a:r>
            <a:r>
              <a:rPr lang="en-US" sz="2000" dirty="0" smtClean="0"/>
              <a:t>	</a:t>
            </a:r>
            <a:r>
              <a:rPr lang="en-US" sz="2000" dirty="0" smtClean="0">
                <a:solidFill>
                  <a:srgbClr val="0070C0"/>
                </a:solidFill>
              </a:rPr>
              <a:t>User-interface technologies	Backend technologies	 Distributed </a:t>
            </a:r>
            <a:r>
              <a:rPr lang="en-US" sz="2000" dirty="0">
                <a:solidFill>
                  <a:srgbClr val="0070C0"/>
                </a:solidFill>
              </a:rPr>
              <a:t>system </a:t>
            </a:r>
            <a:r>
              <a:rPr lang="en-US" sz="2000" dirty="0" smtClean="0">
                <a:solidFill>
                  <a:srgbClr val="0070C0"/>
                </a:solidFill>
              </a:rPr>
              <a:t>technologies</a:t>
            </a:r>
          </a:p>
          <a:p>
            <a:pPr marL="461963">
              <a:buFont typeface="Wingdings" panose="05000000000000000000" pitchFamily="2" charset="2"/>
              <a:buChar char="§"/>
            </a:pPr>
            <a:r>
              <a:rPr lang="en-US" sz="2000" dirty="0" smtClean="0">
                <a:solidFill>
                  <a:srgbClr val="FF0000"/>
                </a:solidFill>
              </a:rPr>
              <a:t>Table 5-1</a:t>
            </a:r>
            <a:r>
              <a:rPr lang="en-US" sz="2000" dirty="0" smtClean="0"/>
              <a:t> shows the history of compatibility between each version of C#, the CLR, and the .NET Framework.</a:t>
            </a: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257</a:t>
            </a:fld>
            <a:endParaRPr lang="en-US" dirty="0"/>
          </a:p>
        </p:txBody>
      </p:sp>
    </p:spTree>
    <p:extLst>
      <p:ext uri="{BB962C8B-B14F-4D97-AF65-F5344CB8AC3E}">
        <p14:creationId xmlns:p14="http://schemas.microsoft.com/office/powerpoint/2010/main" val="358939223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5-1</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5680867" cy="4186325"/>
          </a:xfrm>
          <a:prstGeom prst="rect">
            <a:avLst/>
          </a:prstGeom>
          <a:ln>
            <a:solidFill>
              <a:schemeClr val="accent1"/>
            </a:solidFill>
          </a:ln>
        </p:spPr>
      </p:pic>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258</a:t>
            </a:fld>
            <a:endParaRPr lang="en-US" dirty="0"/>
          </a:p>
        </p:txBody>
      </p:sp>
    </p:spTree>
    <p:extLst>
      <p:ext uri="{BB962C8B-B14F-4D97-AF65-F5344CB8AC3E}">
        <p14:creationId xmlns:p14="http://schemas.microsoft.com/office/powerpoint/2010/main" val="313387637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What’s New in .NET Framework </a:t>
            </a:r>
            <a:r>
              <a:rPr lang="en-US" dirty="0" smtClean="0"/>
              <a:t>4.6</a:t>
            </a:r>
            <a:endParaRPr lang="en-US" dirty="0"/>
          </a:p>
        </p:txBody>
      </p:sp>
      <p:sp>
        <p:nvSpPr>
          <p:cNvPr id="6"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Garbage Collector (GC) offers more control over when (not) to collect via new methods on the GC class. There are also more fine-tuning options when calling </a:t>
            </a:r>
            <a:r>
              <a:rPr lang="en-US" sz="2000" dirty="0" smtClean="0"/>
              <a:t>GC.Collect.</a:t>
            </a:r>
          </a:p>
          <a:p>
            <a:pPr marL="461963">
              <a:buFont typeface="Wingdings" panose="05000000000000000000" pitchFamily="2" charset="2"/>
              <a:buChar char="§"/>
            </a:pPr>
            <a:r>
              <a:rPr lang="en-US" sz="2000" dirty="0" smtClean="0"/>
              <a:t>There’s </a:t>
            </a:r>
            <a:r>
              <a:rPr lang="en-US" sz="2000" dirty="0"/>
              <a:t>a brand-new faster 64-bit JIT </a:t>
            </a:r>
            <a:r>
              <a:rPr lang="en-US" sz="2000" dirty="0" smtClean="0"/>
              <a:t>compiler.</a:t>
            </a:r>
          </a:p>
          <a:p>
            <a:pPr marL="461963">
              <a:buFont typeface="Wingdings" panose="05000000000000000000" pitchFamily="2" charset="2"/>
              <a:buChar char="§"/>
            </a:pPr>
            <a:r>
              <a:rPr lang="en-US" sz="2000" dirty="0" smtClean="0"/>
              <a:t>The </a:t>
            </a:r>
            <a:r>
              <a:rPr lang="en-US" sz="2000" dirty="0"/>
              <a:t>System.Numerics namespace now includes hardware-accelerated matrix, vector types, BigInteger and </a:t>
            </a:r>
            <a:r>
              <a:rPr lang="en-US" sz="2000" dirty="0" smtClean="0"/>
              <a:t>Complex.</a:t>
            </a:r>
          </a:p>
          <a:p>
            <a:pPr marL="461963">
              <a:buFont typeface="Wingdings" panose="05000000000000000000" pitchFamily="2" charset="2"/>
              <a:buChar char="§"/>
            </a:pPr>
            <a:r>
              <a:rPr lang="en-US" sz="2000" dirty="0" smtClean="0"/>
              <a:t>There’s </a:t>
            </a:r>
            <a:r>
              <a:rPr lang="en-US" sz="2000" dirty="0"/>
              <a:t>a new System.AppContext class, designed to give library authors a </a:t>
            </a:r>
            <a:r>
              <a:rPr lang="en-US" sz="2000" dirty="0" smtClean="0"/>
              <a:t>consistent </a:t>
            </a:r>
            <a:r>
              <a:rPr lang="en-US" sz="2000" dirty="0"/>
              <a:t>mechanism for letting consumers switch new API features in or </a:t>
            </a:r>
            <a:r>
              <a:rPr lang="en-US" sz="2000" dirty="0" smtClean="0"/>
              <a:t>out.</a:t>
            </a:r>
          </a:p>
          <a:p>
            <a:pPr marL="461963">
              <a:buFont typeface="Wingdings" panose="05000000000000000000" pitchFamily="2" charset="2"/>
              <a:buChar char="§"/>
            </a:pPr>
            <a:r>
              <a:rPr lang="en-US" sz="2000" dirty="0" smtClean="0"/>
              <a:t>Tasks </a:t>
            </a:r>
            <a:r>
              <a:rPr lang="en-US" sz="2000" dirty="0"/>
              <a:t>now pick up the current thread’s culture and UI culture when </a:t>
            </a:r>
            <a:r>
              <a:rPr lang="en-US" sz="2000" dirty="0" smtClean="0"/>
              <a:t>created.</a:t>
            </a:r>
          </a:p>
          <a:p>
            <a:pPr marL="461963">
              <a:buFont typeface="Wingdings" panose="05000000000000000000" pitchFamily="2" charset="2"/>
              <a:buChar char="§"/>
            </a:pPr>
            <a:r>
              <a:rPr lang="en-US" sz="2000" dirty="0" smtClean="0"/>
              <a:t>More </a:t>
            </a:r>
            <a:r>
              <a:rPr lang="en-US" sz="2000" dirty="0"/>
              <a:t>collection types now implement </a:t>
            </a:r>
            <a:r>
              <a:rPr lang="en-US" sz="2000" dirty="0">
                <a:solidFill>
                  <a:srgbClr val="FF0000"/>
                </a:solidFill>
              </a:rPr>
              <a:t>IReadOnlyCollection&lt;T</a:t>
            </a:r>
            <a:r>
              <a:rPr lang="en-US" sz="2000" dirty="0" smtClean="0">
                <a:solidFill>
                  <a:srgbClr val="FF0000"/>
                </a:solidFill>
              </a:rPr>
              <a:t>&gt;</a:t>
            </a:r>
            <a:r>
              <a:rPr lang="en-US" sz="2000" dirty="0" smtClean="0"/>
              <a:t>.</a:t>
            </a:r>
          </a:p>
          <a:p>
            <a:pPr marL="461963">
              <a:buFont typeface="Wingdings" panose="05000000000000000000" pitchFamily="2" charset="2"/>
              <a:buChar char="§"/>
            </a:pPr>
            <a:r>
              <a:rPr lang="en-US" sz="2000" dirty="0" smtClean="0"/>
              <a:t>WPF </a:t>
            </a:r>
            <a:r>
              <a:rPr lang="en-US" sz="2000" dirty="0"/>
              <a:t>has further improvements, including better touch and </a:t>
            </a:r>
            <a:r>
              <a:rPr lang="en-US" sz="2000" dirty="0">
                <a:solidFill>
                  <a:srgbClr val="FF0000"/>
                </a:solidFill>
              </a:rPr>
              <a:t>high-DPI </a:t>
            </a:r>
            <a:r>
              <a:rPr lang="en-US" sz="2000" dirty="0" smtClean="0">
                <a:solidFill>
                  <a:srgbClr val="FF0000"/>
                </a:solidFill>
              </a:rPr>
              <a:t>handling</a:t>
            </a:r>
            <a:r>
              <a:rPr lang="en-US" sz="2000" dirty="0"/>
              <a:t>. </a:t>
            </a:r>
          </a:p>
          <a:p>
            <a:pPr marL="461963">
              <a:buFont typeface="Wingdings" panose="05000000000000000000" pitchFamily="2" charset="2"/>
              <a:buChar char="§"/>
            </a:pPr>
            <a:r>
              <a:rPr lang="en-US" sz="2000" dirty="0" smtClean="0"/>
              <a:t>ASP.NET </a:t>
            </a:r>
            <a:r>
              <a:rPr lang="en-US" sz="2000" dirty="0"/>
              <a:t>now supports </a:t>
            </a:r>
            <a:r>
              <a:rPr lang="en-US" sz="2000" dirty="0">
                <a:solidFill>
                  <a:srgbClr val="FF0000"/>
                </a:solidFill>
              </a:rPr>
              <a:t>HTTP/2</a:t>
            </a:r>
            <a:r>
              <a:rPr lang="en-US" sz="2000" dirty="0"/>
              <a:t> and the </a:t>
            </a:r>
            <a:r>
              <a:rPr lang="en-US" sz="2000" dirty="0">
                <a:solidFill>
                  <a:srgbClr val="FF0000"/>
                </a:solidFill>
              </a:rPr>
              <a:t>Token Binding Protocol</a:t>
            </a:r>
            <a:r>
              <a:rPr lang="en-US" sz="2000" dirty="0"/>
              <a:t> in </a:t>
            </a:r>
            <a:r>
              <a:rPr lang="en-US" sz="2000" dirty="0" smtClean="0"/>
              <a:t>Windows </a:t>
            </a:r>
            <a:r>
              <a:rPr lang="en-US" sz="2000" dirty="0"/>
              <a:t>10</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259</a:t>
            </a:fld>
            <a:endParaRPr lang="en-US" dirty="0"/>
          </a:p>
        </p:txBody>
      </p:sp>
    </p:spTree>
    <p:extLst>
      <p:ext uri="{BB962C8B-B14F-4D97-AF65-F5344CB8AC3E}">
        <p14:creationId xmlns:p14="http://schemas.microsoft.com/office/powerpoint/2010/main" val="2327792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Patterns</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You can also introduce variables on the fly with the </a:t>
            </a:r>
            <a:r>
              <a:rPr lang="en-US" sz="2000" dirty="0">
                <a:solidFill>
                  <a:srgbClr val="FF0000"/>
                </a:solidFill>
              </a:rPr>
              <a:t>is</a:t>
            </a:r>
            <a:r>
              <a:rPr lang="en-US" sz="2000" dirty="0"/>
              <a:t> </a:t>
            </a:r>
            <a:r>
              <a:rPr lang="en-US" sz="2000" dirty="0" smtClean="0">
                <a:solidFill>
                  <a:srgbClr val="FF0000"/>
                </a:solidFill>
              </a:rPr>
              <a:t>operator</a:t>
            </a:r>
            <a:r>
              <a:rPr lang="en-US" sz="2000" dirty="0" smtClean="0"/>
              <a:t>.</a:t>
            </a:r>
          </a:p>
          <a:p>
            <a:pPr marL="461963">
              <a:buFont typeface="Wingdings" panose="05000000000000000000" pitchFamily="2" charset="2"/>
              <a:buChar char="§"/>
            </a:pPr>
            <a:r>
              <a:rPr lang="en-US" sz="2000" dirty="0" smtClean="0"/>
              <a:t>These </a:t>
            </a:r>
            <a:r>
              <a:rPr lang="en-US" sz="2000" dirty="0"/>
              <a:t>are called </a:t>
            </a:r>
            <a:r>
              <a:rPr lang="en-US" sz="2000" dirty="0">
                <a:solidFill>
                  <a:srgbClr val="FF0000"/>
                </a:solidFill>
              </a:rPr>
              <a:t>pattern </a:t>
            </a:r>
            <a:r>
              <a:rPr lang="en-US" sz="2000" dirty="0" smtClean="0">
                <a:solidFill>
                  <a:srgbClr val="FF0000"/>
                </a:solidFill>
              </a:rPr>
              <a:t>variables</a:t>
            </a:r>
            <a:r>
              <a:rPr lang="en-US" sz="2000" dirty="0" smtClean="0"/>
              <a:t>.</a:t>
            </a:r>
          </a:p>
          <a:p>
            <a:pPr marL="461963">
              <a:buFont typeface="Wingdings" panose="05000000000000000000" pitchFamily="2" charset="2"/>
              <a:buChar char="§"/>
            </a:pPr>
            <a:endParaRPr lang="en-US" sz="2000" dirty="0" smtClean="0"/>
          </a:p>
          <a:p>
            <a:pPr marL="461963">
              <a:buFont typeface="Wingdings" panose="05000000000000000000" pitchFamily="2" charset="2"/>
              <a:buChar char="§"/>
            </a:pPr>
            <a:endParaRPr lang="en-US" sz="2000" dirty="0"/>
          </a:p>
          <a:p>
            <a:pPr marL="461963">
              <a:buFont typeface="Wingdings" panose="05000000000000000000" pitchFamily="2" charset="2"/>
              <a:buChar char="§"/>
            </a:pPr>
            <a:endParaRPr lang="en-US" sz="2000" dirty="0" smtClean="0"/>
          </a:p>
          <a:p>
            <a:pPr marL="461963">
              <a:buFont typeface="Wingdings" panose="05000000000000000000" pitchFamily="2" charset="2"/>
              <a:buChar char="§"/>
            </a:pPr>
            <a:r>
              <a:rPr lang="en-US" sz="2000" dirty="0"/>
              <a:t>The </a:t>
            </a:r>
            <a:r>
              <a:rPr lang="en-US" sz="2000" dirty="0">
                <a:solidFill>
                  <a:srgbClr val="FF0000"/>
                </a:solidFill>
              </a:rPr>
              <a:t>switch</a:t>
            </a:r>
            <a:r>
              <a:rPr lang="en-US" sz="2000" dirty="0"/>
              <a:t> statement also supports </a:t>
            </a:r>
            <a:r>
              <a:rPr lang="en-US" sz="2000" dirty="0">
                <a:solidFill>
                  <a:srgbClr val="FF0000"/>
                </a:solidFill>
              </a:rPr>
              <a:t>patterns</a:t>
            </a:r>
            <a:r>
              <a:rPr lang="en-US" sz="2000" dirty="0"/>
              <a:t>, so you can switch on type as well as </a:t>
            </a:r>
            <a:r>
              <a:rPr lang="en-US" sz="2000" dirty="0" smtClean="0"/>
              <a:t>constants.</a:t>
            </a:r>
          </a:p>
          <a:p>
            <a:pPr marL="461963">
              <a:buFont typeface="Wingdings" panose="05000000000000000000" pitchFamily="2" charset="2"/>
              <a:buChar char="§"/>
            </a:pPr>
            <a:r>
              <a:rPr lang="en-US" sz="2000" dirty="0" smtClean="0"/>
              <a:t>You </a:t>
            </a:r>
            <a:r>
              <a:rPr lang="en-US" sz="2000" dirty="0"/>
              <a:t>can specify conditions with a </a:t>
            </a:r>
            <a:r>
              <a:rPr lang="en-US" sz="2000" dirty="0">
                <a:solidFill>
                  <a:srgbClr val="FF0000"/>
                </a:solidFill>
              </a:rPr>
              <a:t>when clause</a:t>
            </a:r>
            <a:r>
              <a:rPr lang="en-US" sz="2000" dirty="0"/>
              <a:t>, and also switch on the null </a:t>
            </a:r>
            <a:r>
              <a:rPr lang="en-US" sz="2000" dirty="0" smtClean="0"/>
              <a:t>value : </a:t>
            </a:r>
            <a:r>
              <a:rPr lang="en-US" sz="2000" dirty="0" smtClean="0">
                <a:solidFill>
                  <a:srgbClr val="FF0000"/>
                </a:solidFill>
              </a:rPr>
              <a:t>Listing 1-1</a:t>
            </a:r>
            <a:endParaRPr lang="en-US" sz="2000" dirty="0">
              <a:solidFill>
                <a:srgbClr val="FF0000"/>
              </a:solidFill>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2480" y="2115834"/>
            <a:ext cx="3030583" cy="1064273"/>
          </a:xfrm>
          <a:prstGeom prst="rect">
            <a:avLst/>
          </a:prstGeom>
          <a:ln>
            <a:solidFill>
              <a:schemeClr val="accent1"/>
            </a:solidFill>
          </a:ln>
        </p:spPr>
      </p:pic>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26</a:t>
            </a:fld>
            <a:endParaRPr lang="en-US" dirty="0"/>
          </a:p>
        </p:txBody>
      </p:sp>
    </p:spTree>
    <p:extLst>
      <p:ext uri="{BB962C8B-B14F-4D97-AF65-F5344CB8AC3E}">
        <p14:creationId xmlns:p14="http://schemas.microsoft.com/office/powerpoint/2010/main" val="2311188452"/>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Tip</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Assemblies and namespaces in the .NET Framework </a:t>
            </a:r>
            <a:r>
              <a:rPr lang="en-US" sz="2000" dirty="0" smtClean="0"/>
              <a:t>cross-cut.</a:t>
            </a:r>
          </a:p>
          <a:p>
            <a:pPr marL="461963">
              <a:buFont typeface="Wingdings" panose="05000000000000000000" pitchFamily="2" charset="2"/>
              <a:buChar char="§"/>
            </a:pPr>
            <a:r>
              <a:rPr lang="en-US" sz="2000" dirty="0" smtClean="0"/>
              <a:t>The </a:t>
            </a:r>
            <a:r>
              <a:rPr lang="en-US" sz="2000" dirty="0"/>
              <a:t>most extreme examples are </a:t>
            </a:r>
            <a:r>
              <a:rPr lang="en-US" sz="2000" dirty="0">
                <a:solidFill>
                  <a:srgbClr val="FF0000"/>
                </a:solidFill>
              </a:rPr>
              <a:t>mscorlib.dll</a:t>
            </a:r>
            <a:r>
              <a:rPr lang="en-US" sz="2000" dirty="0"/>
              <a:t> and </a:t>
            </a:r>
            <a:r>
              <a:rPr lang="en-US" sz="2000" dirty="0" smtClean="0">
                <a:solidFill>
                  <a:srgbClr val="FF0000"/>
                </a:solidFill>
              </a:rPr>
              <a:t>System.Core.dll</a:t>
            </a:r>
            <a:r>
              <a:rPr lang="en-US" sz="2000" dirty="0"/>
              <a:t>, both defining types in dozens of namespaces, none of which is prefixed with mscorlib or </a:t>
            </a:r>
            <a:r>
              <a:rPr lang="en-US" sz="2000" dirty="0" smtClean="0"/>
              <a:t>System.Core.</a:t>
            </a:r>
          </a:p>
          <a:p>
            <a:pPr marL="461963">
              <a:buFont typeface="Wingdings" panose="05000000000000000000" pitchFamily="2" charset="2"/>
              <a:buChar char="§"/>
            </a:pPr>
            <a:r>
              <a:rPr lang="en-US" sz="2000" dirty="0" smtClean="0"/>
              <a:t>The </a:t>
            </a:r>
            <a:r>
              <a:rPr lang="en-US" sz="2000" dirty="0"/>
              <a:t>less obvious cases are the more confusing ones, however, such as the types in </a:t>
            </a:r>
            <a:r>
              <a:rPr lang="en-US" sz="2000" dirty="0" smtClean="0">
                <a:solidFill>
                  <a:srgbClr val="FF0000"/>
                </a:solidFill>
              </a:rPr>
              <a:t>System.Security.Cryptography</a:t>
            </a:r>
            <a:r>
              <a:rPr lang="en-US" sz="2000" dirty="0" smtClean="0"/>
              <a:t>.</a:t>
            </a:r>
          </a:p>
          <a:p>
            <a:pPr marL="461963">
              <a:buFont typeface="Wingdings" panose="05000000000000000000" pitchFamily="2" charset="2"/>
              <a:buChar char="§"/>
            </a:pPr>
            <a:r>
              <a:rPr lang="en-US" sz="2000" dirty="0" smtClean="0"/>
              <a:t>Most </a:t>
            </a:r>
            <a:r>
              <a:rPr lang="en-US" sz="2000" dirty="0"/>
              <a:t>types in this namespace reside in </a:t>
            </a:r>
            <a:r>
              <a:rPr lang="en-US" sz="2000" dirty="0">
                <a:solidFill>
                  <a:srgbClr val="FF0000"/>
                </a:solidFill>
              </a:rPr>
              <a:t>System.dll</a:t>
            </a:r>
            <a:r>
              <a:rPr lang="en-US" sz="2000" dirty="0"/>
              <a:t>, except for a handful, which reside in </a:t>
            </a:r>
            <a:r>
              <a:rPr lang="en-US" sz="2000" dirty="0">
                <a:solidFill>
                  <a:srgbClr val="FF0000"/>
                </a:solidFill>
              </a:rPr>
              <a:t>System.Security.dll</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260</a:t>
            </a:fld>
            <a:endParaRPr lang="en-US" dirty="0"/>
          </a:p>
        </p:txBody>
      </p:sp>
    </p:spTree>
    <p:extLst>
      <p:ext uri="{BB962C8B-B14F-4D97-AF65-F5344CB8AC3E}">
        <p14:creationId xmlns:p14="http://schemas.microsoft.com/office/powerpoint/2010/main" val="102313720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Core Types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Many of the core types are defined in the following assemblies</a:t>
            </a:r>
            <a:r>
              <a:rPr lang="en-US" sz="2000" dirty="0" smtClean="0"/>
              <a:t>:</a:t>
            </a:r>
          </a:p>
          <a:p>
            <a:pPr marL="687388" indent="-225425">
              <a:buFont typeface="Wingdings" panose="05000000000000000000" pitchFamily="2" charset="2"/>
              <a:buChar char="ü"/>
            </a:pPr>
            <a:r>
              <a:rPr lang="en-US" sz="2000" dirty="0" smtClean="0"/>
              <a:t>mscorlib.dll</a:t>
            </a:r>
          </a:p>
          <a:p>
            <a:pPr marL="687388" indent="-225425">
              <a:buFont typeface="Wingdings" panose="05000000000000000000" pitchFamily="2" charset="2"/>
              <a:buChar char="ü"/>
            </a:pPr>
            <a:r>
              <a:rPr lang="en-US" sz="2000" dirty="0" smtClean="0"/>
              <a:t>System.dll</a:t>
            </a:r>
          </a:p>
          <a:p>
            <a:pPr marL="687388" indent="-225425">
              <a:buFont typeface="Wingdings" panose="05000000000000000000" pitchFamily="2" charset="2"/>
              <a:buChar char="ü"/>
            </a:pPr>
            <a:r>
              <a:rPr lang="en-US" sz="2000" dirty="0" smtClean="0"/>
              <a:t>System.Core.dll</a:t>
            </a:r>
          </a:p>
          <a:p>
            <a:pPr marL="461963">
              <a:buFont typeface="Wingdings" panose="05000000000000000000" pitchFamily="2" charset="2"/>
              <a:buChar char="§"/>
            </a:pPr>
            <a:r>
              <a:rPr lang="en-US" sz="2000" dirty="0" smtClean="0"/>
              <a:t>The </a:t>
            </a:r>
            <a:r>
              <a:rPr lang="en-US" sz="2000" dirty="0"/>
              <a:t>first of these, </a:t>
            </a:r>
            <a:r>
              <a:rPr lang="en-US" sz="2000" dirty="0">
                <a:solidFill>
                  <a:srgbClr val="FF0000"/>
                </a:solidFill>
              </a:rPr>
              <a:t>mscorlib.dll</a:t>
            </a:r>
            <a:r>
              <a:rPr lang="en-US" sz="2000" dirty="0"/>
              <a:t>, comprises the types required by the </a:t>
            </a:r>
            <a:r>
              <a:rPr lang="en-US" sz="2000" dirty="0">
                <a:solidFill>
                  <a:srgbClr val="0070C0"/>
                </a:solidFill>
              </a:rPr>
              <a:t>runtime environment itself</a:t>
            </a:r>
            <a:r>
              <a:rPr lang="en-US" sz="2000" dirty="0"/>
              <a:t>; </a:t>
            </a:r>
            <a:r>
              <a:rPr lang="en-US" sz="2000" dirty="0">
                <a:solidFill>
                  <a:srgbClr val="FF0000"/>
                </a:solidFill>
              </a:rPr>
              <a:t>System.dll</a:t>
            </a:r>
            <a:r>
              <a:rPr lang="en-US" sz="2000" dirty="0"/>
              <a:t> and </a:t>
            </a:r>
            <a:r>
              <a:rPr lang="en-US" sz="2000" dirty="0">
                <a:solidFill>
                  <a:srgbClr val="FF0000"/>
                </a:solidFill>
              </a:rPr>
              <a:t>System.Core.dll</a:t>
            </a:r>
            <a:r>
              <a:rPr lang="en-US" sz="2000" dirty="0"/>
              <a:t> contain </a:t>
            </a:r>
            <a:r>
              <a:rPr lang="en-US" sz="2000" dirty="0">
                <a:solidFill>
                  <a:srgbClr val="0070C0"/>
                </a:solidFill>
              </a:rPr>
              <a:t>additional core types</a:t>
            </a:r>
            <a:r>
              <a:rPr lang="en-US" sz="2000" dirty="0"/>
              <a:t> required by you as a </a:t>
            </a:r>
            <a:r>
              <a:rPr lang="en-US" sz="2000" dirty="0" smtClean="0"/>
              <a:t>programmer.</a:t>
            </a:r>
          </a:p>
          <a:p>
            <a:pPr marL="461963">
              <a:buFont typeface="Wingdings" panose="05000000000000000000" pitchFamily="2" charset="2"/>
              <a:buChar char="§"/>
            </a:pPr>
            <a:r>
              <a:rPr lang="en-US" sz="2000" dirty="0" smtClean="0"/>
              <a:t>The </a:t>
            </a:r>
            <a:r>
              <a:rPr lang="en-US" sz="2000" dirty="0"/>
              <a:t>reason the latter two are separate is historical: when Microsoft introduced Framework 3.5, they made it additive insofar as it ran as a layer over the existing CLR </a:t>
            </a:r>
            <a:r>
              <a:rPr lang="en-US" sz="2000" dirty="0" smtClean="0"/>
              <a:t>2.0.</a:t>
            </a:r>
          </a:p>
          <a:p>
            <a:pPr marL="461963">
              <a:buFont typeface="Wingdings" panose="05000000000000000000" pitchFamily="2" charset="2"/>
              <a:buChar char="§"/>
            </a:pPr>
            <a:r>
              <a:rPr lang="en-US" sz="2000" dirty="0" smtClean="0"/>
              <a:t>Therefore</a:t>
            </a:r>
            <a:r>
              <a:rPr lang="en-US" sz="2000" dirty="0"/>
              <a:t>, almost all new core types (such as the classes supporting LINQ) went into a new assembly that Microsoft called System.Core.dll</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261</a:t>
            </a:fld>
            <a:endParaRPr lang="en-US" dirty="0"/>
          </a:p>
        </p:txBody>
      </p:sp>
    </p:spTree>
    <p:extLst>
      <p:ext uri="{BB962C8B-B14F-4D97-AF65-F5344CB8AC3E}">
        <p14:creationId xmlns:p14="http://schemas.microsoft.com/office/powerpoint/2010/main" val="242247896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What’s New in .NET Framework </a:t>
            </a:r>
            <a:r>
              <a:rPr lang="en-US" dirty="0" smtClean="0"/>
              <a:t>4.7</a:t>
            </a:r>
            <a:endParaRPr lang="en-US" dirty="0"/>
          </a:p>
        </p:txBody>
      </p:sp>
      <p:sp>
        <p:nvSpPr>
          <p:cNvPr id="6" name="Content Placeholder 3"/>
          <p:cNvSpPr>
            <a:spLocks noGrp="1"/>
          </p:cNvSpPr>
          <p:nvPr>
            <p:ph idx="1"/>
          </p:nvPr>
        </p:nvSpPr>
        <p:spPr/>
        <p:txBody>
          <a:bodyPr>
            <a:normAutofit/>
          </a:bodyPr>
          <a:lstStyle/>
          <a:p>
            <a:pPr>
              <a:buFont typeface="Wingdings" panose="05000000000000000000" pitchFamily="2" charset="2"/>
              <a:buChar char="v"/>
            </a:pPr>
            <a:r>
              <a:rPr lang="en-US" sz="2000" dirty="0"/>
              <a:t>Framework 4.7 is more of a </a:t>
            </a:r>
            <a:r>
              <a:rPr lang="en-US" sz="2000" dirty="0">
                <a:solidFill>
                  <a:srgbClr val="FF0000"/>
                </a:solidFill>
              </a:rPr>
              <a:t>maintenance release</a:t>
            </a:r>
            <a:r>
              <a:rPr lang="en-US" sz="2000" dirty="0"/>
              <a:t> than a new-feature release, with numerous bug fixes and minor improvements. Additionally: </a:t>
            </a:r>
          </a:p>
          <a:p>
            <a:pPr marL="461963">
              <a:buFont typeface="Wingdings" panose="05000000000000000000" pitchFamily="2" charset="2"/>
              <a:buChar char="§"/>
            </a:pPr>
            <a:r>
              <a:rPr lang="en-US" sz="2000" dirty="0" smtClean="0"/>
              <a:t>The </a:t>
            </a:r>
            <a:r>
              <a:rPr lang="en-US" sz="2000" dirty="0">
                <a:solidFill>
                  <a:srgbClr val="FF0000"/>
                </a:solidFill>
              </a:rPr>
              <a:t>System.ValueTuple</a:t>
            </a:r>
            <a:r>
              <a:rPr lang="en-US" sz="2000" dirty="0"/>
              <a:t> struct is part of Framework 4.7, so you can use tuples in C# 7 without referencing the </a:t>
            </a:r>
            <a:r>
              <a:rPr lang="en-US" sz="2000" dirty="0">
                <a:solidFill>
                  <a:srgbClr val="FF0000"/>
                </a:solidFill>
              </a:rPr>
              <a:t>System.ValueTuple.dll</a:t>
            </a:r>
            <a:r>
              <a:rPr lang="en-US" sz="2000" dirty="0"/>
              <a:t> assembly. </a:t>
            </a:r>
          </a:p>
          <a:p>
            <a:pPr marL="461963">
              <a:buFont typeface="Wingdings" panose="05000000000000000000" pitchFamily="2" charset="2"/>
              <a:buChar char="§"/>
            </a:pPr>
            <a:r>
              <a:rPr lang="en-US" sz="2000" dirty="0" smtClean="0"/>
              <a:t>WPF </a:t>
            </a:r>
            <a:r>
              <a:rPr lang="en-US" sz="2000" dirty="0"/>
              <a:t>has </a:t>
            </a:r>
            <a:r>
              <a:rPr lang="en-US" sz="2000" dirty="0">
                <a:solidFill>
                  <a:srgbClr val="FF0000"/>
                </a:solidFill>
              </a:rPr>
              <a:t>better touch support</a:t>
            </a:r>
            <a:r>
              <a:rPr lang="en-US" sz="2000" dirty="0"/>
              <a:t>. </a:t>
            </a:r>
          </a:p>
          <a:p>
            <a:pPr marL="461963">
              <a:buFont typeface="Wingdings" panose="05000000000000000000" pitchFamily="2" charset="2"/>
              <a:buChar char="§"/>
            </a:pPr>
            <a:r>
              <a:rPr lang="en-US" sz="2000" dirty="0" smtClean="0"/>
              <a:t>Windows </a:t>
            </a:r>
            <a:r>
              <a:rPr lang="en-US" sz="2000" dirty="0"/>
              <a:t>Forms has better support for </a:t>
            </a:r>
            <a:r>
              <a:rPr lang="en-US" sz="2000" dirty="0">
                <a:solidFill>
                  <a:srgbClr val="FF0000"/>
                </a:solidFill>
              </a:rPr>
              <a:t>high-DPI</a:t>
            </a:r>
            <a:r>
              <a:rPr lang="en-US" sz="2000" dirty="0"/>
              <a:t> </a:t>
            </a:r>
            <a:r>
              <a:rPr lang="en-US" sz="2000" dirty="0">
                <a:solidFill>
                  <a:srgbClr val="FF0000"/>
                </a:solidFill>
              </a:rPr>
              <a:t>monitors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262</a:t>
            </a:fld>
            <a:endParaRPr lang="en-US" dirty="0"/>
          </a:p>
        </p:txBody>
      </p:sp>
    </p:spTree>
    <p:extLst>
      <p:ext uri="{BB962C8B-B14F-4D97-AF65-F5344CB8AC3E}">
        <p14:creationId xmlns:p14="http://schemas.microsoft.com/office/powerpoint/2010/main" val="153120459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.NET Standard 2.0</a:t>
            </a:r>
          </a:p>
        </p:txBody>
      </p:sp>
      <p:sp>
        <p:nvSpPr>
          <p:cNvPr id="7" name="Content Placeholder 3"/>
          <p:cNvSpPr>
            <a:spLocks noGrp="1"/>
          </p:cNvSpPr>
          <p:nvPr>
            <p:ph idx="1"/>
          </p:nvPr>
        </p:nvSpPr>
        <p:spPr/>
        <p:txBody>
          <a:bodyPr>
            <a:normAutofit/>
          </a:bodyPr>
          <a:lstStyle/>
          <a:p>
            <a:pPr>
              <a:spcBef>
                <a:spcPct val="30000"/>
              </a:spcBef>
              <a:buFont typeface="Wingdings" panose="05000000000000000000" pitchFamily="2" charset="2"/>
              <a:buChar char="v"/>
            </a:pPr>
            <a:r>
              <a:rPr lang="en-US" sz="2000" dirty="0" smtClean="0">
                <a:solidFill>
                  <a:prstClr val="black"/>
                </a:solidFill>
              </a:rPr>
              <a:t>There are three main alternatives to the .NET Framework for cross-platform development: </a:t>
            </a:r>
          </a:p>
          <a:p>
            <a:pPr marL="687388" indent="-225425">
              <a:spcBef>
                <a:spcPct val="30000"/>
              </a:spcBef>
              <a:buFont typeface="Wingdings" panose="05000000000000000000" pitchFamily="2" charset="2"/>
              <a:buChar char="ü"/>
            </a:pPr>
            <a:r>
              <a:rPr lang="en-US" sz="2000" dirty="0" smtClean="0">
                <a:solidFill>
                  <a:prstClr val="black"/>
                </a:solidFill>
              </a:rPr>
              <a:t>UWP for Windows 10 devices/desktop</a:t>
            </a:r>
          </a:p>
          <a:p>
            <a:pPr marL="687388" indent="-225425">
              <a:spcBef>
                <a:spcPct val="30000"/>
              </a:spcBef>
              <a:buFont typeface="Wingdings" panose="05000000000000000000" pitchFamily="2" charset="2"/>
              <a:buChar char="ü"/>
            </a:pPr>
            <a:r>
              <a:rPr lang="en-US" sz="2000" dirty="0" smtClean="0">
                <a:solidFill>
                  <a:prstClr val="black"/>
                </a:solidFill>
              </a:rPr>
              <a:t>.NET Core/ASP.NET Core for Windows, Linux, and MacOS</a:t>
            </a:r>
          </a:p>
          <a:p>
            <a:pPr marL="687388" indent="-225425">
              <a:spcBef>
                <a:spcPct val="30000"/>
              </a:spcBef>
              <a:buFont typeface="Wingdings" panose="05000000000000000000" pitchFamily="2" charset="2"/>
              <a:buChar char="ü"/>
            </a:pPr>
            <a:r>
              <a:rPr lang="en-US" sz="2000" dirty="0" smtClean="0">
                <a:solidFill>
                  <a:prstClr val="black"/>
                </a:solidFill>
              </a:rPr>
              <a:t>Xamarin for mobile devices (iOS, Android, and Windows 10 devices)</a:t>
            </a:r>
          </a:p>
          <a:p>
            <a:pPr marL="461963">
              <a:spcBef>
                <a:spcPct val="30000"/>
              </a:spcBef>
              <a:buFont typeface="Wingdings" panose="05000000000000000000" pitchFamily="2" charset="2"/>
              <a:buChar char="§"/>
            </a:pPr>
            <a:r>
              <a:rPr lang="en-US" sz="2000" dirty="0" smtClean="0">
                <a:solidFill>
                  <a:prstClr val="black"/>
                </a:solidFill>
              </a:rPr>
              <a:t>As of .NET Core 2.0, these frameworks—along with .NET Framework 4.6.1 and later—have </a:t>
            </a:r>
            <a:r>
              <a:rPr lang="en-US" sz="2000" dirty="0" smtClean="0">
                <a:solidFill>
                  <a:srgbClr val="FF0000"/>
                </a:solidFill>
              </a:rPr>
              <a:t>converged</a:t>
            </a:r>
            <a:r>
              <a:rPr lang="en-US" sz="2000" dirty="0" smtClean="0">
                <a:solidFill>
                  <a:prstClr val="black"/>
                </a:solidFill>
              </a:rPr>
              <a:t> in their core functionality, and now all offer a base class library (</a:t>
            </a:r>
            <a:r>
              <a:rPr lang="en-US" sz="2000" dirty="0" smtClean="0">
                <a:solidFill>
                  <a:srgbClr val="FF0000"/>
                </a:solidFill>
              </a:rPr>
              <a:t>BCL</a:t>
            </a:r>
            <a:r>
              <a:rPr lang="en-US" sz="2000" dirty="0" smtClean="0">
                <a:solidFill>
                  <a:prstClr val="black"/>
                </a:solidFill>
              </a:rPr>
              <a:t>) with similar types and members.</a:t>
            </a:r>
          </a:p>
          <a:p>
            <a:pPr marL="461963">
              <a:spcBef>
                <a:spcPct val="30000"/>
              </a:spcBef>
              <a:buFont typeface="Wingdings" panose="05000000000000000000" pitchFamily="2" charset="2"/>
              <a:buChar char="§"/>
            </a:pPr>
            <a:r>
              <a:rPr lang="en-US" sz="2000" dirty="0" smtClean="0">
                <a:solidFill>
                  <a:prstClr val="black"/>
                </a:solidFill>
              </a:rPr>
              <a:t>This commonality has been formalized into a standard called </a:t>
            </a:r>
            <a:r>
              <a:rPr lang="en-US" sz="2000" dirty="0" smtClean="0">
                <a:solidFill>
                  <a:srgbClr val="FF0000"/>
                </a:solidFill>
              </a:rPr>
              <a:t>.NET Standard 2.0</a:t>
            </a:r>
            <a:r>
              <a:rPr lang="en-US" sz="2000" dirty="0" smtClean="0">
                <a:solidFill>
                  <a:prstClr val="black"/>
                </a:solidFill>
              </a:rPr>
              <a:t>.</a:t>
            </a:r>
          </a:p>
          <a:p>
            <a:pPr marL="461963">
              <a:spcBef>
                <a:spcPct val="30000"/>
              </a:spcBef>
              <a:buFont typeface="Wingdings" panose="05000000000000000000" pitchFamily="2" charset="2"/>
              <a:buChar char="§"/>
            </a:pPr>
            <a:r>
              <a:rPr lang="en-US" sz="2000" dirty="0" smtClean="0">
                <a:solidFill>
                  <a:prstClr val="black"/>
                </a:solidFill>
              </a:rPr>
              <a:t>When you </a:t>
            </a:r>
            <a:r>
              <a:rPr lang="en-US" sz="2000" dirty="0" smtClean="0">
                <a:solidFill>
                  <a:srgbClr val="FF0000"/>
                </a:solidFill>
              </a:rPr>
              <a:t>write a library</a:t>
            </a:r>
            <a:r>
              <a:rPr lang="en-US" sz="2000" dirty="0" smtClean="0">
                <a:solidFill>
                  <a:prstClr val="black"/>
                </a:solidFill>
              </a:rPr>
              <a:t> in Visual Studio 2017, you can choose to </a:t>
            </a:r>
            <a:r>
              <a:rPr lang="en-US" sz="2000" dirty="0" smtClean="0">
                <a:solidFill>
                  <a:srgbClr val="FF0000"/>
                </a:solidFill>
              </a:rPr>
              <a:t>target</a:t>
            </a:r>
            <a:r>
              <a:rPr lang="en-US" sz="2000" dirty="0" smtClean="0">
                <a:solidFill>
                  <a:prstClr val="black"/>
                </a:solidFill>
              </a:rPr>
              <a:t> .NET Standard 2.0 instead of a specific framework.</a:t>
            </a:r>
          </a:p>
          <a:p>
            <a:pPr marL="461963">
              <a:spcBef>
                <a:spcPct val="30000"/>
              </a:spcBef>
              <a:buFont typeface="Wingdings" panose="05000000000000000000" pitchFamily="2" charset="2"/>
              <a:buChar char="§"/>
            </a:pPr>
            <a:r>
              <a:rPr lang="en-US" sz="2000" dirty="0" smtClean="0">
                <a:solidFill>
                  <a:prstClr val="black"/>
                </a:solidFill>
              </a:rPr>
              <a:t>Your library is then portable, and the same assembly will run without modification on (modern versions of) all four frameworks.</a:t>
            </a:r>
          </a:p>
          <a:p>
            <a:pPr marL="461963">
              <a:spcBef>
                <a:spcPct val="30000"/>
              </a:spcBef>
              <a:buFont typeface="Wingdings" panose="05000000000000000000" pitchFamily="2" charset="2"/>
              <a:buChar char="§"/>
            </a:pPr>
            <a:r>
              <a:rPr lang="en-US" sz="2000" dirty="0" smtClean="0">
                <a:solidFill>
                  <a:srgbClr val="0070C0"/>
                </a:solidFill>
              </a:rPr>
              <a:t>.NET Standard is not a Framework</a:t>
            </a:r>
            <a:r>
              <a:rPr lang="en-US" sz="2000" dirty="0" smtClean="0">
                <a:solidFill>
                  <a:prstClr val="black"/>
                </a:solidFill>
              </a:rPr>
              <a:t>; it’s merely a </a:t>
            </a:r>
            <a:r>
              <a:rPr lang="en-US" sz="2000" dirty="0" smtClean="0">
                <a:solidFill>
                  <a:srgbClr val="FF0000"/>
                </a:solidFill>
              </a:rPr>
              <a:t>specification</a:t>
            </a:r>
            <a:r>
              <a:rPr lang="en-US" sz="2000" dirty="0" smtClean="0">
                <a:solidFill>
                  <a:prstClr val="black"/>
                </a:solidFill>
              </a:rPr>
              <a:t> describing a </a:t>
            </a:r>
            <a:r>
              <a:rPr lang="en-US" sz="2000" dirty="0" smtClean="0">
                <a:solidFill>
                  <a:srgbClr val="FF0000"/>
                </a:solidFill>
              </a:rPr>
              <a:t>minimum baseline</a:t>
            </a:r>
            <a:r>
              <a:rPr lang="en-US" sz="2000" dirty="0" smtClean="0">
                <a:solidFill>
                  <a:prstClr val="black"/>
                </a:solidFill>
              </a:rPr>
              <a:t> of functionality (types and members), which guarantees compatibility with a certain set of frameworks.</a:t>
            </a:r>
          </a:p>
          <a:p>
            <a:pPr marL="461963">
              <a:spcBef>
                <a:spcPct val="30000"/>
              </a:spcBef>
              <a:buFont typeface="Wingdings" panose="05000000000000000000" pitchFamily="2" charset="2"/>
              <a:buChar char="§"/>
            </a:pPr>
            <a:r>
              <a:rPr lang="en-US" sz="2000" dirty="0" smtClean="0">
                <a:solidFill>
                  <a:prstClr val="black"/>
                </a:solidFill>
              </a:rPr>
              <a:t>The concept is similar to C# interfaces: .NET Standard is like an interface that concrete types (frameworks) can implement.</a:t>
            </a:r>
          </a:p>
          <a:p>
            <a:pPr>
              <a:spcBef>
                <a:spcPct val="30000"/>
              </a:spcBef>
              <a:buFont typeface="Wingdings" panose="05000000000000000000" pitchFamily="2" charset="2"/>
              <a:buChar char="v"/>
            </a:pPr>
            <a:endParaRPr lang="en-US" sz="2000" dirty="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263</a:t>
            </a:fld>
            <a:endParaRPr lang="en-US" dirty="0"/>
          </a:p>
        </p:txBody>
      </p:sp>
    </p:spTree>
    <p:extLst>
      <p:ext uri="{BB962C8B-B14F-4D97-AF65-F5344CB8AC3E}">
        <p14:creationId xmlns:p14="http://schemas.microsoft.com/office/powerpoint/2010/main" val="189536599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Older .NET Standards</a:t>
            </a: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There are also older .NET Standards in use, most notably 1.1, 1.2, 1.3, and </a:t>
            </a:r>
            <a:r>
              <a:rPr lang="en-US" sz="2000" dirty="0" smtClean="0"/>
              <a:t>1.6.</a:t>
            </a:r>
          </a:p>
          <a:p>
            <a:pPr marL="461963" indent="-234950">
              <a:buFont typeface="Wingdings" panose="05000000000000000000" pitchFamily="2" charset="2"/>
              <a:buChar char="§"/>
            </a:pPr>
            <a:r>
              <a:rPr lang="en-US" sz="2000" dirty="0" smtClean="0"/>
              <a:t>A </a:t>
            </a:r>
            <a:r>
              <a:rPr lang="en-US" sz="2000" dirty="0">
                <a:solidFill>
                  <a:srgbClr val="FF0000"/>
                </a:solidFill>
              </a:rPr>
              <a:t>higher-numbered</a:t>
            </a:r>
            <a:r>
              <a:rPr lang="en-US" sz="2000" dirty="0"/>
              <a:t> </a:t>
            </a:r>
            <a:r>
              <a:rPr lang="en-US" sz="2000" dirty="0">
                <a:solidFill>
                  <a:srgbClr val="FF0000"/>
                </a:solidFill>
              </a:rPr>
              <a:t>standard</a:t>
            </a:r>
            <a:r>
              <a:rPr lang="en-US" sz="2000" dirty="0"/>
              <a:t> is always a strict </a:t>
            </a:r>
            <a:r>
              <a:rPr lang="en-US" sz="2000" dirty="0">
                <a:solidFill>
                  <a:srgbClr val="FF0000"/>
                </a:solidFill>
              </a:rPr>
              <a:t>superset</a:t>
            </a:r>
            <a:r>
              <a:rPr lang="en-US" sz="2000" dirty="0"/>
              <a:t> of a </a:t>
            </a:r>
            <a:r>
              <a:rPr lang="en-US" sz="2000" dirty="0">
                <a:solidFill>
                  <a:srgbClr val="FF0000"/>
                </a:solidFill>
              </a:rPr>
              <a:t>lower-numbered</a:t>
            </a:r>
            <a:r>
              <a:rPr lang="en-US" sz="2000" dirty="0"/>
              <a:t> </a:t>
            </a:r>
            <a:r>
              <a:rPr lang="en-US" sz="2000" dirty="0" smtClean="0">
                <a:solidFill>
                  <a:srgbClr val="FF0000"/>
                </a:solidFill>
              </a:rPr>
              <a:t>standard</a:t>
            </a:r>
            <a:r>
              <a:rPr lang="en-US" sz="2000" dirty="0" smtClean="0"/>
              <a:t>.</a:t>
            </a:r>
          </a:p>
          <a:p>
            <a:pPr marL="461963" indent="-234950">
              <a:buFont typeface="Wingdings" panose="05000000000000000000" pitchFamily="2" charset="2"/>
              <a:buChar char="§"/>
            </a:pPr>
            <a:r>
              <a:rPr lang="en-US" sz="2000" dirty="0" smtClean="0"/>
              <a:t>For </a:t>
            </a:r>
            <a:r>
              <a:rPr lang="en-US" sz="2000" dirty="0"/>
              <a:t>instance, if you write a library that targets .NET Standard 1.6, you will support not only recent versions of the four major frameworks, but also .NET Core </a:t>
            </a:r>
            <a:r>
              <a:rPr lang="en-US" sz="2000" dirty="0" smtClean="0"/>
              <a:t>1.0.</a:t>
            </a:r>
          </a:p>
          <a:p>
            <a:pPr marL="461963" indent="-234950">
              <a:buFont typeface="Wingdings" panose="05000000000000000000" pitchFamily="2" charset="2"/>
              <a:buChar char="§"/>
            </a:pPr>
            <a:r>
              <a:rPr lang="en-US" sz="2000" dirty="0" smtClean="0"/>
              <a:t>And </a:t>
            </a:r>
            <a:r>
              <a:rPr lang="en-US" sz="2000" dirty="0"/>
              <a:t>if you target .NET Standard 1.3, you support everything we’ve already mentioned plus .NET Framework 4.6.0 (see </a:t>
            </a:r>
            <a:r>
              <a:rPr lang="en-US" sz="2000" dirty="0">
                <a:solidFill>
                  <a:srgbClr val="FF0000"/>
                </a:solidFill>
              </a:rPr>
              <a:t>Table 5-2</a:t>
            </a:r>
            <a:r>
              <a:rPr lang="en-US" sz="2000" dirty="0" smtClean="0"/>
              <a:t>).</a:t>
            </a:r>
          </a:p>
          <a:p>
            <a:pPr marL="461963" indent="-234950">
              <a:buFont typeface="Wingdings" panose="05000000000000000000" pitchFamily="2" charset="2"/>
              <a:buChar char="§"/>
            </a:pPr>
            <a:r>
              <a:rPr lang="en-US" sz="2000" dirty="0" smtClean="0"/>
              <a:t>You </a:t>
            </a:r>
            <a:r>
              <a:rPr lang="en-US" sz="2000" dirty="0"/>
              <a:t>can also think of .NET Standard as a lowest common </a:t>
            </a:r>
            <a:r>
              <a:rPr lang="en-US" sz="2000" dirty="0" smtClean="0"/>
              <a:t>denominator.</a:t>
            </a:r>
          </a:p>
          <a:p>
            <a:pPr marL="461963">
              <a:buFont typeface="Wingdings" panose="05000000000000000000" pitchFamily="2" charset="2"/>
              <a:buChar char="§"/>
            </a:pPr>
            <a:r>
              <a:rPr lang="en-US" sz="2000" dirty="0" smtClean="0"/>
              <a:t>In </a:t>
            </a:r>
            <a:r>
              <a:rPr lang="en-US" sz="2000" dirty="0"/>
              <a:t>the case of .NET Standard 2.0, the four frameworks that implement it have a similar Base Class Library, so the lowest common denominator is big and </a:t>
            </a:r>
            <a:r>
              <a:rPr lang="en-US" sz="2000" dirty="0" smtClean="0"/>
              <a:t>useful.</a:t>
            </a:r>
          </a:p>
          <a:p>
            <a:pPr marL="461963">
              <a:buFont typeface="Wingdings" panose="05000000000000000000" pitchFamily="2" charset="2"/>
              <a:buChar char="§"/>
            </a:pPr>
            <a:r>
              <a:rPr lang="en-US" sz="2000" dirty="0" smtClean="0"/>
              <a:t>However</a:t>
            </a:r>
            <a:r>
              <a:rPr lang="en-US" sz="2000" dirty="0"/>
              <a:t>, if you also want compatibility with .NET Core 1.0 (with its significantly cut-down BCL), the lowest common denominator—.NET Standard 1.x—becomes much smaller and less useful.</a:t>
            </a:r>
          </a:p>
          <a:p>
            <a:pPr>
              <a:buFont typeface="Wingdings" panose="05000000000000000000" pitchFamily="2" charset="2"/>
              <a:buChar char="v"/>
            </a:pP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264</a:t>
            </a:fld>
            <a:endParaRPr lang="en-US" dirty="0"/>
          </a:p>
        </p:txBody>
      </p:sp>
    </p:spTree>
    <p:extLst>
      <p:ext uri="{BB962C8B-B14F-4D97-AF65-F5344CB8AC3E}">
        <p14:creationId xmlns:p14="http://schemas.microsoft.com/office/powerpoint/2010/main" val="53947389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5-2</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7707444" cy="2781767"/>
          </a:xfrm>
          <a:prstGeom prst="rect">
            <a:avLst/>
          </a:prstGeom>
          <a:ln>
            <a:solidFill>
              <a:schemeClr val="accent1"/>
            </a:solidFill>
          </a:ln>
        </p:spPr>
      </p:pic>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265</a:t>
            </a:fld>
            <a:endParaRPr lang="en-US" dirty="0"/>
          </a:p>
        </p:txBody>
      </p:sp>
    </p:spTree>
    <p:extLst>
      <p:ext uri="{BB962C8B-B14F-4D97-AF65-F5344CB8AC3E}">
        <p14:creationId xmlns:p14="http://schemas.microsoft.com/office/powerpoint/2010/main" val="36439977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.NET 1.x Standards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The </a:t>
            </a:r>
            <a:r>
              <a:rPr lang="en-US" sz="2000" dirty="0"/>
              <a:t>1.x standards lack thousands of APIs that are present in </a:t>
            </a:r>
            <a:r>
              <a:rPr lang="en-US" sz="2000" dirty="0" smtClean="0"/>
              <a:t>2.0.</a:t>
            </a:r>
          </a:p>
          <a:p>
            <a:pPr marL="461963">
              <a:buFont typeface="Wingdings" panose="05000000000000000000" pitchFamily="2" charset="2"/>
              <a:buChar char="§"/>
            </a:pPr>
            <a:r>
              <a:rPr lang="en-US" sz="2000" dirty="0" smtClean="0"/>
              <a:t>This </a:t>
            </a:r>
            <a:r>
              <a:rPr lang="en-US" sz="2000" dirty="0"/>
              <a:t>can make targeting a 1.x standard significantly more </a:t>
            </a:r>
            <a:r>
              <a:rPr lang="en-US" sz="2000" dirty="0" smtClean="0"/>
              <a:t>challenging</a:t>
            </a:r>
            <a:r>
              <a:rPr lang="en-US" sz="2000" dirty="0"/>
              <a:t>, especially if you need to integrate existing code or </a:t>
            </a:r>
            <a:r>
              <a:rPr lang="en-US" sz="2000" dirty="0" smtClean="0"/>
              <a:t>libraries.</a:t>
            </a:r>
          </a:p>
          <a:p>
            <a:pPr marL="461963">
              <a:buFont typeface="Wingdings" panose="05000000000000000000" pitchFamily="2" charset="2"/>
              <a:buChar char="§"/>
            </a:pPr>
            <a:r>
              <a:rPr lang="en-US" sz="2000" dirty="0" smtClean="0"/>
              <a:t>If </a:t>
            </a:r>
            <a:r>
              <a:rPr lang="en-US" sz="2000" dirty="0"/>
              <a:t>you need to support older frameworks but don’t need </a:t>
            </a:r>
            <a:r>
              <a:rPr lang="en-US" sz="2000" dirty="0" smtClean="0"/>
              <a:t>cross-platform </a:t>
            </a:r>
            <a:r>
              <a:rPr lang="en-US" sz="2000" dirty="0"/>
              <a:t>compatibility, a better option is to target an older version of a specific </a:t>
            </a:r>
            <a:r>
              <a:rPr lang="en-US" sz="2000" dirty="0" smtClean="0"/>
              <a:t>framework.</a:t>
            </a:r>
          </a:p>
          <a:p>
            <a:pPr marL="461963">
              <a:buFont typeface="Wingdings" panose="05000000000000000000" pitchFamily="2" charset="2"/>
              <a:buChar char="§"/>
            </a:pPr>
            <a:r>
              <a:rPr lang="en-US" sz="2000" dirty="0" smtClean="0"/>
              <a:t>In </a:t>
            </a:r>
            <a:r>
              <a:rPr lang="en-US" sz="2000" dirty="0"/>
              <a:t>the case of Windows, a good choice is .NET Framework 4.5 because it’s widely deployed (pre-installed on all machines running Windows 8 and later), and it contains most of what’s in .NET </a:t>
            </a:r>
            <a:r>
              <a:rPr lang="en-US" sz="2000" dirty="0" smtClean="0"/>
              <a:t>Framework </a:t>
            </a:r>
            <a:r>
              <a:rPr lang="en-US" sz="2000" dirty="0"/>
              <a:t>4.7.</a:t>
            </a:r>
          </a:p>
          <a:p>
            <a:pPr>
              <a:buFont typeface="Wingdings" panose="05000000000000000000" pitchFamily="2" charset="2"/>
              <a:buChar char="v"/>
            </a:pP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266</a:t>
            </a:fld>
            <a:endParaRPr lang="en-US" dirty="0"/>
          </a:p>
        </p:txBody>
      </p:sp>
    </p:spTree>
    <p:extLst>
      <p:ext uri="{BB962C8B-B14F-4D97-AF65-F5344CB8AC3E}">
        <p14:creationId xmlns:p14="http://schemas.microsoft.com/office/powerpoint/2010/main" val="99459724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Reference Assemblies</a:t>
            </a:r>
          </a:p>
        </p:txBody>
      </p:sp>
      <p:sp>
        <p:nvSpPr>
          <p:cNvPr id="7" name="Content Placeholder 3"/>
          <p:cNvSpPr>
            <a:spLocks noGrp="1"/>
          </p:cNvSpPr>
          <p:nvPr>
            <p:ph idx="1"/>
          </p:nvPr>
        </p:nvSpPr>
        <p:spPr/>
        <p:txBody>
          <a:bodyPr>
            <a:normAutofit/>
          </a:bodyPr>
          <a:lstStyle/>
          <a:p>
            <a:pPr>
              <a:spcBef>
                <a:spcPct val="30000"/>
              </a:spcBef>
              <a:buFont typeface="Wingdings" panose="05000000000000000000" pitchFamily="2" charset="2"/>
              <a:buChar char="v"/>
            </a:pPr>
            <a:r>
              <a:rPr lang="en-US" sz="2000" dirty="0">
                <a:solidFill>
                  <a:prstClr val="black"/>
                </a:solidFill>
              </a:rPr>
              <a:t>When compiling a program, you must reference the assemblies that contain the portions of the framework that your program </a:t>
            </a:r>
            <a:r>
              <a:rPr lang="en-US" sz="2000" dirty="0" smtClean="0">
                <a:solidFill>
                  <a:prstClr val="black"/>
                </a:solidFill>
              </a:rPr>
              <a:t>consumes.</a:t>
            </a:r>
          </a:p>
          <a:p>
            <a:pPr marL="461963">
              <a:spcBef>
                <a:spcPct val="30000"/>
              </a:spcBef>
              <a:buFont typeface="Wingdings" panose="05000000000000000000" pitchFamily="2" charset="2"/>
              <a:buChar char="§"/>
            </a:pPr>
            <a:r>
              <a:rPr lang="en-US" sz="2000" dirty="0" smtClean="0">
                <a:solidFill>
                  <a:prstClr val="black"/>
                </a:solidFill>
              </a:rPr>
              <a:t>For </a:t>
            </a:r>
            <a:r>
              <a:rPr lang="en-US" sz="2000" dirty="0">
                <a:solidFill>
                  <a:prstClr val="black"/>
                </a:solidFill>
              </a:rPr>
              <a:t>instance, a simple Console program for .NET Framework that includes a LINQ-to-XML query would </a:t>
            </a:r>
            <a:r>
              <a:rPr lang="en-US" sz="2000" dirty="0" smtClean="0">
                <a:solidFill>
                  <a:prstClr val="black"/>
                </a:solidFill>
              </a:rPr>
              <a:t>require</a:t>
            </a:r>
          </a:p>
          <a:p>
            <a:pPr marL="687388" indent="-225425">
              <a:spcBef>
                <a:spcPct val="30000"/>
              </a:spcBef>
              <a:buFont typeface="Wingdings" panose="05000000000000000000" pitchFamily="2" charset="2"/>
              <a:buChar char="ü"/>
            </a:pPr>
            <a:r>
              <a:rPr lang="en-US" sz="2000" dirty="0" smtClean="0">
                <a:solidFill>
                  <a:prstClr val="black"/>
                </a:solidFill>
              </a:rPr>
              <a:t>mscorlib.dll		System.dll</a:t>
            </a:r>
          </a:p>
          <a:p>
            <a:pPr marL="687388" indent="-225425">
              <a:spcBef>
                <a:spcPct val="30000"/>
              </a:spcBef>
              <a:buFont typeface="Wingdings" panose="05000000000000000000" pitchFamily="2" charset="2"/>
              <a:buChar char="ü"/>
            </a:pPr>
            <a:r>
              <a:rPr lang="en-US" sz="2000" dirty="0" smtClean="0">
                <a:solidFill>
                  <a:prstClr val="black"/>
                </a:solidFill>
              </a:rPr>
              <a:t>System.Xml.dll		System.Xml.Linq.dll</a:t>
            </a:r>
          </a:p>
          <a:p>
            <a:pPr marL="687388" indent="-225425">
              <a:spcBef>
                <a:spcPct val="30000"/>
              </a:spcBef>
              <a:buFont typeface="Wingdings" panose="05000000000000000000" pitchFamily="2" charset="2"/>
              <a:buChar char="ü"/>
            </a:pPr>
            <a:r>
              <a:rPr lang="en-US" sz="2000" dirty="0" smtClean="0">
                <a:solidFill>
                  <a:prstClr val="black"/>
                </a:solidFill>
              </a:rPr>
              <a:t>System.Core.dll</a:t>
            </a:r>
          </a:p>
          <a:p>
            <a:pPr marL="461963">
              <a:spcBef>
                <a:spcPct val="30000"/>
              </a:spcBef>
              <a:buFont typeface="Wingdings" panose="05000000000000000000" pitchFamily="2" charset="2"/>
              <a:buChar char="§"/>
            </a:pPr>
            <a:r>
              <a:rPr lang="en-US" sz="2000" dirty="0" smtClean="0">
                <a:solidFill>
                  <a:prstClr val="black"/>
                </a:solidFill>
              </a:rPr>
              <a:t>In </a:t>
            </a:r>
            <a:r>
              <a:rPr lang="en-US" sz="2000" dirty="0">
                <a:solidFill>
                  <a:prstClr val="black"/>
                </a:solidFill>
              </a:rPr>
              <a:t>Visual Studio, this is done by adding references to the project (the ones we just listed are added automatically when creating projects that target .NET Framework 4.x</a:t>
            </a:r>
            <a:r>
              <a:rPr lang="en-US" sz="2000" dirty="0" smtClean="0">
                <a:solidFill>
                  <a:prstClr val="black"/>
                </a:solidFill>
              </a:rPr>
              <a:t>).</a:t>
            </a:r>
          </a:p>
          <a:p>
            <a:pPr marL="461963">
              <a:spcBef>
                <a:spcPct val="30000"/>
              </a:spcBef>
              <a:buFont typeface="Wingdings" panose="05000000000000000000" pitchFamily="2" charset="2"/>
              <a:buChar char="§"/>
            </a:pPr>
            <a:r>
              <a:rPr lang="en-US" sz="2000" dirty="0" smtClean="0">
                <a:solidFill>
                  <a:prstClr val="black"/>
                </a:solidFill>
              </a:rPr>
              <a:t>The </a:t>
            </a:r>
            <a:r>
              <a:rPr lang="en-US" sz="2000" dirty="0">
                <a:solidFill>
                  <a:prstClr val="black"/>
                </a:solidFill>
              </a:rPr>
              <a:t>assemblies that you reference, however, only need exist for the </a:t>
            </a:r>
            <a:r>
              <a:rPr lang="en-US" sz="2000" dirty="0">
                <a:solidFill>
                  <a:srgbClr val="0070C0"/>
                </a:solidFill>
              </a:rPr>
              <a:t>benefit of the</a:t>
            </a:r>
            <a:r>
              <a:rPr lang="en-US" sz="2000" dirty="0">
                <a:solidFill>
                  <a:srgbClr val="FF0000"/>
                </a:solidFill>
              </a:rPr>
              <a:t> compiler</a:t>
            </a:r>
            <a:r>
              <a:rPr lang="en-US" sz="2000" dirty="0">
                <a:solidFill>
                  <a:prstClr val="black"/>
                </a:solidFill>
              </a:rPr>
              <a:t>, and don’t need to be the same ones that are used at </a:t>
            </a:r>
            <a:r>
              <a:rPr lang="en-US" sz="2000" dirty="0" smtClean="0">
                <a:solidFill>
                  <a:prstClr val="black"/>
                </a:solidFill>
              </a:rPr>
              <a:t>runtime.</a:t>
            </a:r>
          </a:p>
          <a:p>
            <a:pPr marL="461963">
              <a:spcBef>
                <a:spcPct val="30000"/>
              </a:spcBef>
              <a:buFont typeface="Wingdings" panose="05000000000000000000" pitchFamily="2" charset="2"/>
              <a:buChar char="§"/>
            </a:pPr>
            <a:r>
              <a:rPr lang="en-US" sz="2000" dirty="0" smtClean="0">
                <a:solidFill>
                  <a:prstClr val="black"/>
                </a:solidFill>
              </a:rPr>
              <a:t>Hence</a:t>
            </a:r>
            <a:r>
              <a:rPr lang="en-US" sz="2000" dirty="0">
                <a:solidFill>
                  <a:prstClr val="black"/>
                </a:solidFill>
              </a:rPr>
              <a:t>, it’s permissible to use </a:t>
            </a:r>
            <a:r>
              <a:rPr lang="en-US" sz="2000" dirty="0">
                <a:solidFill>
                  <a:srgbClr val="FF0000"/>
                </a:solidFill>
              </a:rPr>
              <a:t>special reference assemblies</a:t>
            </a:r>
            <a:r>
              <a:rPr lang="en-US" sz="2000" dirty="0">
                <a:solidFill>
                  <a:prstClr val="black"/>
                </a:solidFill>
              </a:rPr>
              <a:t> that exist as </a:t>
            </a:r>
            <a:r>
              <a:rPr lang="en-US" sz="2000" dirty="0">
                <a:solidFill>
                  <a:srgbClr val="FF0000"/>
                </a:solidFill>
              </a:rPr>
              <a:t>empty shells</a:t>
            </a:r>
            <a:r>
              <a:rPr lang="en-US" sz="2000" dirty="0">
                <a:solidFill>
                  <a:prstClr val="black"/>
                </a:solidFill>
              </a:rPr>
              <a:t>, without any compiled </a:t>
            </a:r>
            <a:r>
              <a:rPr lang="en-US" sz="2000" dirty="0" smtClean="0">
                <a:solidFill>
                  <a:prstClr val="black"/>
                </a:solidFill>
              </a:rPr>
              <a:t>code.</a:t>
            </a:r>
          </a:p>
          <a:p>
            <a:pPr marL="461963">
              <a:spcBef>
                <a:spcPct val="30000"/>
              </a:spcBef>
              <a:buFont typeface="Wingdings" panose="05000000000000000000" pitchFamily="2" charset="2"/>
              <a:buChar char="§"/>
            </a:pPr>
            <a:r>
              <a:rPr lang="en-US" sz="2000" dirty="0" smtClean="0">
                <a:solidFill>
                  <a:prstClr val="black"/>
                </a:solidFill>
              </a:rPr>
              <a:t>This is how </a:t>
            </a:r>
            <a:r>
              <a:rPr lang="en-US" sz="2000" dirty="0" smtClean="0">
                <a:solidFill>
                  <a:srgbClr val="FF0000"/>
                </a:solidFill>
              </a:rPr>
              <a:t>.NET Standard works</a:t>
            </a:r>
            <a:r>
              <a:rPr lang="en-US" sz="2000" dirty="0" smtClean="0">
                <a:solidFill>
                  <a:prstClr val="black"/>
                </a:solidFill>
              </a:rPr>
              <a:t>: You add a reference assembly called </a:t>
            </a:r>
            <a:r>
              <a:rPr lang="en-US" sz="2000" dirty="0" smtClean="0">
                <a:solidFill>
                  <a:srgbClr val="FF0000"/>
                </a:solidFill>
              </a:rPr>
              <a:t>netstandard.dll</a:t>
            </a:r>
            <a:r>
              <a:rPr lang="en-US" sz="2000" dirty="0" smtClean="0">
                <a:solidFill>
                  <a:prstClr val="black"/>
                </a:solidFill>
              </a:rPr>
              <a:t>, which contains all of the allowable types and members in .NET Standard 2.0 (but no actual compiled code).</a:t>
            </a:r>
            <a:endParaRPr lang="en-US" sz="2000" dirty="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267</a:t>
            </a:fld>
            <a:endParaRPr lang="en-US" dirty="0"/>
          </a:p>
        </p:txBody>
      </p:sp>
    </p:spTree>
    <p:extLst>
      <p:ext uri="{BB962C8B-B14F-4D97-AF65-F5344CB8AC3E}">
        <p14:creationId xmlns:p14="http://schemas.microsoft.com/office/powerpoint/2010/main" val="227473218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Reference </a:t>
            </a:r>
            <a:r>
              <a:rPr lang="en-US" dirty="0" smtClean="0"/>
              <a:t>Assemblies						</a:t>
            </a:r>
            <a:r>
              <a:rPr lang="en-US" dirty="0"/>
              <a:t> </a:t>
            </a:r>
            <a:r>
              <a:rPr lang="en-US" dirty="0" smtClean="0"/>
              <a:t>  </a:t>
            </a:r>
            <a:r>
              <a:rPr lang="en-US" dirty="0" smtClean="0">
                <a:solidFill>
                  <a:srgbClr val="C00000"/>
                </a:solidFill>
              </a:rPr>
              <a:t>|</a:t>
            </a:r>
            <a:endParaRPr lang="en-US" dirty="0">
              <a:solidFill>
                <a:srgbClr val="C00000"/>
              </a:solidFill>
            </a:endParaRPr>
          </a:p>
        </p:txBody>
      </p:sp>
      <p:sp>
        <p:nvSpPr>
          <p:cNvPr id="7" name="Content Placeholder 3"/>
          <p:cNvSpPr>
            <a:spLocks noGrp="1"/>
          </p:cNvSpPr>
          <p:nvPr>
            <p:ph idx="1"/>
          </p:nvPr>
        </p:nvSpPr>
        <p:spPr/>
        <p:txBody>
          <a:bodyPr>
            <a:normAutofit/>
          </a:bodyPr>
          <a:lstStyle/>
          <a:p>
            <a:pPr marL="461963">
              <a:spcBef>
                <a:spcPct val="30000"/>
              </a:spcBef>
              <a:buFont typeface="Wingdings" panose="05000000000000000000" pitchFamily="2" charset="2"/>
              <a:buChar char="§"/>
            </a:pPr>
            <a:r>
              <a:rPr lang="en-US" sz="2000" dirty="0">
                <a:solidFill>
                  <a:prstClr val="black"/>
                </a:solidFill>
              </a:rPr>
              <a:t>Then, through </a:t>
            </a:r>
            <a:r>
              <a:rPr lang="en-US" sz="2000" dirty="0">
                <a:solidFill>
                  <a:srgbClr val="FF0000"/>
                </a:solidFill>
              </a:rPr>
              <a:t>assembly redirection attributes</a:t>
            </a:r>
            <a:r>
              <a:rPr lang="en-US" sz="2000" dirty="0">
                <a:solidFill>
                  <a:prstClr val="black"/>
                </a:solidFill>
              </a:rPr>
              <a:t>, the “real” assemblies are loaded at runtime. (The choice of “real” assemblies will depend on which framework the assembly eventually runs on.)</a:t>
            </a:r>
          </a:p>
          <a:p>
            <a:pPr marL="461963">
              <a:spcBef>
                <a:spcPct val="30000"/>
              </a:spcBef>
              <a:buFont typeface="Wingdings" panose="05000000000000000000" pitchFamily="2" charset="2"/>
              <a:buChar char="§"/>
            </a:pPr>
            <a:r>
              <a:rPr lang="en-US" sz="2000" dirty="0">
                <a:solidFill>
                  <a:srgbClr val="FF0000"/>
                </a:solidFill>
              </a:rPr>
              <a:t>Reference assemblies</a:t>
            </a:r>
            <a:r>
              <a:rPr lang="en-US" sz="2000" dirty="0">
                <a:solidFill>
                  <a:prstClr val="black"/>
                </a:solidFill>
              </a:rPr>
              <a:t> also allow you to target a lower Framework version than is installed on your machine. </a:t>
            </a:r>
          </a:p>
          <a:p>
            <a:pPr marL="461963">
              <a:spcBef>
                <a:spcPct val="30000"/>
              </a:spcBef>
              <a:buFont typeface="Wingdings" panose="05000000000000000000" pitchFamily="2" charset="2"/>
              <a:buChar char="§"/>
            </a:pPr>
            <a:r>
              <a:rPr lang="en-US" sz="2000" dirty="0">
                <a:solidFill>
                  <a:prstClr val="black"/>
                </a:solidFill>
              </a:rPr>
              <a:t>For instance, if you’ve installed .NET Framework 4.7 along with Visual Studio 2017, you can still tell your project to target .NET Framework 4.0.</a:t>
            </a:r>
          </a:p>
          <a:p>
            <a:pPr marL="461963">
              <a:spcBef>
                <a:spcPct val="30000"/>
              </a:spcBef>
              <a:buFont typeface="Wingdings" panose="05000000000000000000" pitchFamily="2" charset="2"/>
              <a:buChar char="§"/>
            </a:pPr>
            <a:r>
              <a:rPr lang="en-US" sz="2000" dirty="0">
                <a:solidFill>
                  <a:prstClr val="black"/>
                </a:solidFill>
              </a:rPr>
              <a:t>Thanks to a set of Framework 4.0 reference assemblies, your project will only be able to see the types/members of Framework 4.0</a:t>
            </a:r>
            <a:r>
              <a:rPr lang="en-US" sz="2000" dirty="0" smtClean="0">
                <a:solidFill>
                  <a:prstClr val="black"/>
                </a:solidFill>
              </a:rPr>
              <a:t>.</a:t>
            </a:r>
            <a:endParaRPr lang="en-US" sz="2000" dirty="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268</a:t>
            </a:fld>
            <a:endParaRPr lang="en-US" dirty="0"/>
          </a:p>
        </p:txBody>
      </p:sp>
    </p:spTree>
    <p:extLst>
      <p:ext uri="{BB962C8B-B14F-4D97-AF65-F5344CB8AC3E}">
        <p14:creationId xmlns:p14="http://schemas.microsoft.com/office/powerpoint/2010/main" val="428396578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The CLR and Core </a:t>
            </a:r>
            <a:r>
              <a:rPr lang="en-US" dirty="0" smtClean="0">
                <a:solidFill>
                  <a:schemeClr val="bg1"/>
                </a:solidFill>
              </a:rPr>
              <a:t>Framework</a:t>
            </a:r>
            <a:endParaRPr lang="en-US" dirty="0">
              <a:solidFill>
                <a:schemeClr val="bg1"/>
              </a:solidFill>
            </a:endParaRPr>
          </a:p>
        </p:txBody>
      </p:sp>
      <p:sp>
        <p:nvSpPr>
          <p:cNvPr id="7" name="Content Placeholder 3"/>
          <p:cNvSpPr>
            <a:spLocks noGrp="1"/>
          </p:cNvSpPr>
          <p:nvPr>
            <p:ph idx="1"/>
          </p:nvPr>
        </p:nvSpPr>
        <p:spPr/>
        <p:txBody>
          <a:bodyPr>
            <a:normAutofit/>
          </a:bodyPr>
          <a:lstStyle/>
          <a:p>
            <a:pPr>
              <a:spcBef>
                <a:spcPct val="30000"/>
              </a:spcBef>
              <a:buFont typeface="Wingdings" panose="05000000000000000000" pitchFamily="2" charset="2"/>
              <a:buChar char="v"/>
            </a:pPr>
            <a:r>
              <a:rPr lang="en-US" sz="2000" dirty="0" smtClean="0">
                <a:solidFill>
                  <a:prstClr val="black"/>
                </a:solidFill>
              </a:rPr>
              <a:t>This study of this topics involves the following sub-topics:</a:t>
            </a:r>
          </a:p>
          <a:p>
            <a:pPr marL="461963">
              <a:spcBef>
                <a:spcPct val="30000"/>
              </a:spcBef>
              <a:buFont typeface="Wingdings" panose="05000000000000000000" pitchFamily="2" charset="2"/>
              <a:buChar char="§"/>
            </a:pPr>
            <a:r>
              <a:rPr lang="en-US" sz="2000" dirty="0" smtClean="0">
                <a:solidFill>
                  <a:prstClr val="black"/>
                </a:solidFill>
              </a:rPr>
              <a:t>System Types					Text Processing</a:t>
            </a:r>
          </a:p>
          <a:p>
            <a:pPr marL="461963">
              <a:spcBef>
                <a:spcPct val="30000"/>
              </a:spcBef>
              <a:buFont typeface="Wingdings" panose="05000000000000000000" pitchFamily="2" charset="2"/>
              <a:buChar char="§"/>
            </a:pPr>
            <a:r>
              <a:rPr lang="en-US" sz="2000" dirty="0" smtClean="0">
                <a:solidFill>
                  <a:prstClr val="black"/>
                </a:solidFill>
              </a:rPr>
              <a:t>Collections					Queries</a:t>
            </a:r>
          </a:p>
          <a:p>
            <a:pPr marL="461963">
              <a:spcBef>
                <a:spcPct val="30000"/>
              </a:spcBef>
              <a:buFont typeface="Wingdings" panose="05000000000000000000" pitchFamily="2" charset="2"/>
              <a:buChar char="§"/>
            </a:pPr>
            <a:r>
              <a:rPr lang="en-US" sz="2000" dirty="0" smtClean="0">
                <a:solidFill>
                  <a:prstClr val="black"/>
                </a:solidFill>
              </a:rPr>
              <a:t>XML					Diagnostics</a:t>
            </a:r>
          </a:p>
          <a:p>
            <a:pPr marL="461963">
              <a:spcBef>
                <a:spcPct val="30000"/>
              </a:spcBef>
              <a:buFont typeface="Wingdings" panose="05000000000000000000" pitchFamily="2" charset="2"/>
              <a:buChar char="§"/>
            </a:pPr>
            <a:r>
              <a:rPr lang="en-US" sz="2000" dirty="0" smtClean="0">
                <a:solidFill>
                  <a:prstClr val="black"/>
                </a:solidFill>
              </a:rPr>
              <a:t>Concurrency and Asynchrony			Streams and I/O</a:t>
            </a:r>
          </a:p>
          <a:p>
            <a:pPr marL="461963">
              <a:spcBef>
                <a:spcPct val="30000"/>
              </a:spcBef>
              <a:buFont typeface="Wingdings" panose="05000000000000000000" pitchFamily="2" charset="2"/>
              <a:buChar char="§"/>
            </a:pPr>
            <a:r>
              <a:rPr lang="en-US" sz="2000" dirty="0" smtClean="0">
                <a:solidFill>
                  <a:prstClr val="black"/>
                </a:solidFill>
              </a:rPr>
              <a:t>Networking					Serialization</a:t>
            </a:r>
          </a:p>
          <a:p>
            <a:pPr marL="461963">
              <a:spcBef>
                <a:spcPct val="30000"/>
              </a:spcBef>
              <a:buFont typeface="Wingdings" panose="05000000000000000000" pitchFamily="2" charset="2"/>
              <a:buChar char="§"/>
            </a:pPr>
            <a:r>
              <a:rPr lang="en-US" sz="2000" dirty="0" smtClean="0">
                <a:solidFill>
                  <a:prstClr val="black"/>
                </a:solidFill>
              </a:rPr>
              <a:t>Dynamic Programming			Security</a:t>
            </a:r>
          </a:p>
          <a:p>
            <a:pPr marL="461963">
              <a:spcBef>
                <a:spcPct val="30000"/>
              </a:spcBef>
              <a:buFont typeface="Wingdings" panose="05000000000000000000" pitchFamily="2" charset="2"/>
              <a:buChar char="§"/>
            </a:pPr>
            <a:r>
              <a:rPr lang="en-US" sz="2000" dirty="0" smtClean="0">
                <a:solidFill>
                  <a:prstClr val="black"/>
                </a:solidFill>
              </a:rPr>
              <a:t>Advanced Threading				Parallel Programming</a:t>
            </a:r>
          </a:p>
          <a:p>
            <a:pPr marL="460376" lvl="1" indent="-227013"/>
            <a:r>
              <a:rPr lang="en-US" dirty="0">
                <a:solidFill>
                  <a:prstClr val="black"/>
                </a:solidFill>
              </a:rPr>
              <a:t>Application </a:t>
            </a:r>
            <a:r>
              <a:rPr lang="en-US" dirty="0" smtClean="0">
                <a:solidFill>
                  <a:prstClr val="black"/>
                </a:solidFill>
              </a:rPr>
              <a:t>Domains				Native </a:t>
            </a:r>
            <a:r>
              <a:rPr lang="en-US" dirty="0">
                <a:solidFill>
                  <a:prstClr val="black"/>
                </a:solidFill>
              </a:rPr>
              <a:t>and COM </a:t>
            </a:r>
            <a:r>
              <a:rPr lang="en-US" dirty="0" smtClean="0">
                <a:solidFill>
                  <a:prstClr val="black"/>
                </a:solidFill>
              </a:rPr>
              <a:t>Interoperability</a:t>
            </a:r>
            <a:endParaRPr lang="en-US" dirty="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269</a:t>
            </a:fld>
            <a:endParaRPr lang="en-US" dirty="0"/>
          </a:p>
        </p:txBody>
      </p:sp>
    </p:spTree>
    <p:extLst>
      <p:ext uri="{BB962C8B-B14F-4D97-AF65-F5344CB8AC3E}">
        <p14:creationId xmlns:p14="http://schemas.microsoft.com/office/powerpoint/2010/main" val="3314995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1-1</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6776884" cy="3969421"/>
          </a:xfrm>
          <a:prstGeom prst="rect">
            <a:avLst/>
          </a:prstGeom>
          <a:ln>
            <a:solidFill>
              <a:schemeClr val="accent1"/>
            </a:solidFill>
          </a:ln>
        </p:spPr>
      </p:pic>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27</a:t>
            </a:fld>
            <a:endParaRPr lang="en-US" dirty="0"/>
          </a:p>
        </p:txBody>
      </p:sp>
    </p:spTree>
    <p:extLst>
      <p:ext uri="{BB962C8B-B14F-4D97-AF65-F5344CB8AC3E}">
        <p14:creationId xmlns:p14="http://schemas.microsoft.com/office/powerpoint/2010/main" val="354689173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System Types</a:t>
            </a:r>
            <a:endParaRPr lang="en-US" dirty="0"/>
          </a:p>
        </p:txBody>
      </p:sp>
      <p:sp>
        <p:nvSpPr>
          <p:cNvPr id="7" name="Content Placeholder 3"/>
          <p:cNvSpPr>
            <a:spLocks noGrp="1"/>
          </p:cNvSpPr>
          <p:nvPr>
            <p:ph idx="1"/>
          </p:nvPr>
        </p:nvSpPr>
        <p:spPr/>
        <p:txBody>
          <a:bodyPr>
            <a:normAutofit/>
          </a:bodyPr>
          <a:lstStyle/>
          <a:p>
            <a:pPr>
              <a:spcBef>
                <a:spcPct val="30000"/>
              </a:spcBef>
              <a:buFont typeface="Wingdings" panose="05000000000000000000" pitchFamily="2" charset="2"/>
              <a:buChar char="v"/>
            </a:pPr>
            <a:r>
              <a:rPr lang="en-US" sz="2000" dirty="0">
                <a:solidFill>
                  <a:prstClr val="black"/>
                </a:solidFill>
              </a:rPr>
              <a:t>The most fundamental types live directly in the </a:t>
            </a:r>
            <a:r>
              <a:rPr lang="en-US" sz="2000" dirty="0">
                <a:solidFill>
                  <a:srgbClr val="FF0000"/>
                </a:solidFill>
              </a:rPr>
              <a:t>System</a:t>
            </a:r>
            <a:r>
              <a:rPr lang="en-US" sz="2000" dirty="0">
                <a:solidFill>
                  <a:prstClr val="black"/>
                </a:solidFill>
              </a:rPr>
              <a:t> </a:t>
            </a:r>
            <a:r>
              <a:rPr lang="en-US" sz="2000" dirty="0" smtClean="0">
                <a:solidFill>
                  <a:srgbClr val="FF0000"/>
                </a:solidFill>
              </a:rPr>
              <a:t>namespace</a:t>
            </a:r>
            <a:r>
              <a:rPr lang="en-US" sz="2000" dirty="0" smtClean="0">
                <a:solidFill>
                  <a:prstClr val="black"/>
                </a:solidFill>
              </a:rPr>
              <a:t>.</a:t>
            </a:r>
          </a:p>
          <a:p>
            <a:pPr marL="461963">
              <a:spcBef>
                <a:spcPct val="30000"/>
              </a:spcBef>
              <a:buFont typeface="Wingdings" panose="05000000000000000000" pitchFamily="2" charset="2"/>
              <a:buChar char="§"/>
            </a:pPr>
            <a:r>
              <a:rPr lang="en-US" sz="2000" dirty="0" smtClean="0">
                <a:solidFill>
                  <a:prstClr val="black"/>
                </a:solidFill>
              </a:rPr>
              <a:t>These </a:t>
            </a:r>
            <a:r>
              <a:rPr lang="en-US" sz="2000" dirty="0">
                <a:solidFill>
                  <a:prstClr val="black"/>
                </a:solidFill>
              </a:rPr>
              <a:t>include C#’s built-in types, the Exception base class, the Enum, Array, and Delegate base classes, and Nullable, Type, DateTime, TimeSpan, and </a:t>
            </a:r>
            <a:r>
              <a:rPr lang="en-US" sz="2000" dirty="0" smtClean="0">
                <a:solidFill>
                  <a:prstClr val="black"/>
                </a:solidFill>
              </a:rPr>
              <a:t>Guid.</a:t>
            </a:r>
          </a:p>
          <a:p>
            <a:pPr marL="461963">
              <a:spcBef>
                <a:spcPct val="30000"/>
              </a:spcBef>
              <a:buFont typeface="Wingdings" panose="05000000000000000000" pitchFamily="2" charset="2"/>
              <a:buChar char="§"/>
            </a:pPr>
            <a:r>
              <a:rPr lang="en-US" sz="2000" dirty="0" smtClean="0">
                <a:solidFill>
                  <a:prstClr val="black"/>
                </a:solidFill>
              </a:rPr>
              <a:t>The </a:t>
            </a:r>
            <a:r>
              <a:rPr lang="en-US" sz="2000" dirty="0">
                <a:solidFill>
                  <a:prstClr val="black"/>
                </a:solidFill>
              </a:rPr>
              <a:t>System namespace also includes types for performing mathematical functions (</a:t>
            </a:r>
            <a:r>
              <a:rPr lang="en-US" sz="2000" dirty="0">
                <a:solidFill>
                  <a:srgbClr val="FF0000"/>
                </a:solidFill>
              </a:rPr>
              <a:t>Math</a:t>
            </a:r>
            <a:r>
              <a:rPr lang="en-US" sz="2000" dirty="0">
                <a:solidFill>
                  <a:prstClr val="black"/>
                </a:solidFill>
              </a:rPr>
              <a:t>), generating </a:t>
            </a:r>
            <a:r>
              <a:rPr lang="en-US" sz="2000" dirty="0" smtClean="0">
                <a:solidFill>
                  <a:prstClr val="black"/>
                </a:solidFill>
              </a:rPr>
              <a:t>random </a:t>
            </a:r>
            <a:r>
              <a:rPr lang="en-US" sz="2000" dirty="0">
                <a:solidFill>
                  <a:prstClr val="black"/>
                </a:solidFill>
              </a:rPr>
              <a:t>numbers (</a:t>
            </a:r>
            <a:r>
              <a:rPr lang="en-US" sz="2000" dirty="0">
                <a:solidFill>
                  <a:srgbClr val="FF0000"/>
                </a:solidFill>
              </a:rPr>
              <a:t>Random</a:t>
            </a:r>
            <a:r>
              <a:rPr lang="en-US" sz="2000" dirty="0">
                <a:solidFill>
                  <a:prstClr val="black"/>
                </a:solidFill>
              </a:rPr>
              <a:t>), and converting between various types (</a:t>
            </a:r>
            <a:r>
              <a:rPr lang="en-US" sz="2000" dirty="0">
                <a:solidFill>
                  <a:srgbClr val="FF0000"/>
                </a:solidFill>
              </a:rPr>
              <a:t>Convert and Bit Converter</a:t>
            </a:r>
            <a:r>
              <a:rPr lang="en-US" sz="2000" dirty="0" smtClean="0">
                <a:solidFill>
                  <a:prstClr val="black"/>
                </a:solidFill>
              </a:rPr>
              <a:t>).</a:t>
            </a:r>
          </a:p>
          <a:p>
            <a:pPr marL="461963">
              <a:spcBef>
                <a:spcPct val="30000"/>
              </a:spcBef>
              <a:buFont typeface="Wingdings" panose="05000000000000000000" pitchFamily="2" charset="2"/>
              <a:buChar char="§"/>
            </a:pPr>
            <a:r>
              <a:rPr lang="en-US" sz="2000" dirty="0" smtClean="0">
                <a:solidFill>
                  <a:prstClr val="black"/>
                </a:solidFill>
              </a:rPr>
              <a:t>Chapter </a:t>
            </a:r>
            <a:r>
              <a:rPr lang="en-US" sz="2000" dirty="0">
                <a:solidFill>
                  <a:prstClr val="black"/>
                </a:solidFill>
              </a:rPr>
              <a:t>6 describes these types—as well as the interfaces that define standard </a:t>
            </a:r>
            <a:r>
              <a:rPr lang="en-US" sz="2000" dirty="0" smtClean="0">
                <a:solidFill>
                  <a:prstClr val="black"/>
                </a:solidFill>
              </a:rPr>
              <a:t>protocols </a:t>
            </a:r>
            <a:r>
              <a:rPr lang="en-US" sz="2000" dirty="0">
                <a:solidFill>
                  <a:prstClr val="black"/>
                </a:solidFill>
              </a:rPr>
              <a:t>used across the .NET Framework for such tasks as formatting (</a:t>
            </a:r>
            <a:r>
              <a:rPr lang="en-US" sz="2000" dirty="0" smtClean="0">
                <a:solidFill>
                  <a:srgbClr val="FF0000"/>
                </a:solidFill>
              </a:rPr>
              <a:t>IFormattable</a:t>
            </a:r>
            <a:r>
              <a:rPr lang="en-US" sz="2000" dirty="0">
                <a:solidFill>
                  <a:prstClr val="black"/>
                </a:solidFill>
              </a:rPr>
              <a:t>) and order comparison (</a:t>
            </a:r>
            <a:r>
              <a:rPr lang="en-US" sz="2000" dirty="0">
                <a:solidFill>
                  <a:srgbClr val="FF0000"/>
                </a:solidFill>
              </a:rPr>
              <a:t>IComparable</a:t>
            </a:r>
            <a:r>
              <a:rPr lang="en-US" sz="2000" dirty="0" smtClean="0">
                <a:solidFill>
                  <a:prstClr val="black"/>
                </a:solidFill>
              </a:rPr>
              <a:t>).</a:t>
            </a:r>
          </a:p>
          <a:p>
            <a:pPr marL="461963">
              <a:spcBef>
                <a:spcPct val="30000"/>
              </a:spcBef>
              <a:buFont typeface="Wingdings" panose="05000000000000000000" pitchFamily="2" charset="2"/>
              <a:buChar char="§"/>
            </a:pPr>
            <a:r>
              <a:rPr lang="en-US" sz="2000" dirty="0" smtClean="0">
                <a:solidFill>
                  <a:prstClr val="black"/>
                </a:solidFill>
              </a:rPr>
              <a:t>The </a:t>
            </a:r>
            <a:r>
              <a:rPr lang="en-US" sz="2000" dirty="0">
                <a:solidFill>
                  <a:prstClr val="black"/>
                </a:solidFill>
              </a:rPr>
              <a:t>System namespace also defines the </a:t>
            </a:r>
            <a:r>
              <a:rPr lang="en-US" sz="2000" dirty="0">
                <a:solidFill>
                  <a:srgbClr val="FF0000"/>
                </a:solidFill>
              </a:rPr>
              <a:t>IDisposable</a:t>
            </a:r>
            <a:r>
              <a:rPr lang="en-US" sz="2000" dirty="0">
                <a:solidFill>
                  <a:prstClr val="black"/>
                </a:solidFill>
              </a:rPr>
              <a:t> interface and the </a:t>
            </a:r>
            <a:r>
              <a:rPr lang="en-US" sz="2000" dirty="0">
                <a:solidFill>
                  <a:srgbClr val="FF0000"/>
                </a:solidFill>
              </a:rPr>
              <a:t>GC class</a:t>
            </a:r>
            <a:r>
              <a:rPr lang="en-US" sz="2000" dirty="0">
                <a:solidFill>
                  <a:prstClr val="black"/>
                </a:solidFill>
              </a:rPr>
              <a:t> for interacting with the garbage collector. These topics are saved for Chapter 12</a:t>
            </a:r>
            <a:r>
              <a:rPr lang="en-US" sz="2000" dirty="0" smtClean="0">
                <a:solidFill>
                  <a:prstClr val="black"/>
                </a:solidFill>
              </a:rPr>
              <a:t>.</a:t>
            </a:r>
            <a:endParaRPr lang="en-US" sz="2000" dirty="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270</a:t>
            </a:fld>
            <a:endParaRPr lang="en-US" dirty="0"/>
          </a:p>
        </p:txBody>
      </p:sp>
    </p:spTree>
    <p:extLst>
      <p:ext uri="{BB962C8B-B14F-4D97-AF65-F5344CB8AC3E}">
        <p14:creationId xmlns:p14="http://schemas.microsoft.com/office/powerpoint/2010/main" val="184807683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Text Processing</a:t>
            </a:r>
            <a:endParaRPr lang="en-US" dirty="0"/>
          </a:p>
        </p:txBody>
      </p:sp>
      <p:sp>
        <p:nvSpPr>
          <p:cNvPr id="7" name="Content Placeholder 3"/>
          <p:cNvSpPr>
            <a:spLocks noGrp="1"/>
          </p:cNvSpPr>
          <p:nvPr>
            <p:ph idx="1"/>
          </p:nvPr>
        </p:nvSpPr>
        <p:spPr/>
        <p:txBody>
          <a:bodyPr>
            <a:normAutofit/>
          </a:bodyPr>
          <a:lstStyle/>
          <a:p>
            <a:pPr>
              <a:spcBef>
                <a:spcPct val="30000"/>
              </a:spcBef>
              <a:buFont typeface="Wingdings" panose="05000000000000000000" pitchFamily="2" charset="2"/>
              <a:buChar char="v"/>
            </a:pPr>
            <a:r>
              <a:rPr lang="en-US" sz="2000" dirty="0">
                <a:solidFill>
                  <a:prstClr val="black"/>
                </a:solidFill>
              </a:rPr>
              <a:t>The System.Text namespace contains the </a:t>
            </a:r>
            <a:r>
              <a:rPr lang="en-US" sz="2000" dirty="0">
                <a:solidFill>
                  <a:srgbClr val="FF0000"/>
                </a:solidFill>
              </a:rPr>
              <a:t>StringBuilder</a:t>
            </a:r>
            <a:r>
              <a:rPr lang="en-US" sz="2000" dirty="0">
                <a:solidFill>
                  <a:prstClr val="black"/>
                </a:solidFill>
              </a:rPr>
              <a:t> </a:t>
            </a:r>
            <a:r>
              <a:rPr lang="en-US" sz="2000" dirty="0">
                <a:solidFill>
                  <a:srgbClr val="FF0000"/>
                </a:solidFill>
              </a:rPr>
              <a:t>class</a:t>
            </a:r>
            <a:r>
              <a:rPr lang="en-US" sz="2000" dirty="0">
                <a:solidFill>
                  <a:prstClr val="black"/>
                </a:solidFill>
              </a:rPr>
              <a:t> (the editable or mutable cousin of string), and the types for working with text encodings, such as UTF-8 (Encoding and its subtypes</a:t>
            </a:r>
            <a:r>
              <a:rPr lang="en-US" sz="2000" dirty="0" smtClean="0">
                <a:solidFill>
                  <a:prstClr val="black"/>
                </a:solidFill>
              </a:rPr>
              <a:t>).</a:t>
            </a:r>
          </a:p>
          <a:p>
            <a:pPr marL="461963">
              <a:spcBef>
                <a:spcPct val="30000"/>
              </a:spcBef>
              <a:buFont typeface="Wingdings" panose="05000000000000000000" pitchFamily="2" charset="2"/>
              <a:buChar char="§"/>
            </a:pPr>
            <a:r>
              <a:rPr lang="en-US" sz="2000" dirty="0" smtClean="0">
                <a:solidFill>
                  <a:prstClr val="black"/>
                </a:solidFill>
              </a:rPr>
              <a:t>We </a:t>
            </a:r>
            <a:r>
              <a:rPr lang="en-US" sz="2000" dirty="0">
                <a:solidFill>
                  <a:prstClr val="black"/>
                </a:solidFill>
              </a:rPr>
              <a:t>cover this in Chapter </a:t>
            </a:r>
            <a:r>
              <a:rPr lang="en-US" sz="2000" dirty="0" smtClean="0">
                <a:solidFill>
                  <a:prstClr val="black"/>
                </a:solidFill>
              </a:rPr>
              <a:t>6.</a:t>
            </a:r>
          </a:p>
          <a:p>
            <a:pPr marL="461963">
              <a:spcBef>
                <a:spcPct val="30000"/>
              </a:spcBef>
              <a:buFont typeface="Wingdings" panose="05000000000000000000" pitchFamily="2" charset="2"/>
              <a:buChar char="§"/>
            </a:pPr>
            <a:r>
              <a:rPr lang="en-US" sz="2000" dirty="0" smtClean="0">
                <a:solidFill>
                  <a:prstClr val="black"/>
                </a:solidFill>
              </a:rPr>
              <a:t>The </a:t>
            </a:r>
            <a:r>
              <a:rPr lang="en-US" sz="2000" dirty="0">
                <a:solidFill>
                  <a:srgbClr val="FF0000"/>
                </a:solidFill>
              </a:rPr>
              <a:t>System.Text.RegularExpressions</a:t>
            </a:r>
            <a:r>
              <a:rPr lang="en-US" sz="2000" dirty="0">
                <a:solidFill>
                  <a:prstClr val="black"/>
                </a:solidFill>
              </a:rPr>
              <a:t> </a:t>
            </a:r>
            <a:r>
              <a:rPr lang="en-US" sz="2000" dirty="0">
                <a:solidFill>
                  <a:srgbClr val="0070C0"/>
                </a:solidFill>
              </a:rPr>
              <a:t>namespace</a:t>
            </a:r>
            <a:r>
              <a:rPr lang="en-US" sz="2000" dirty="0">
                <a:solidFill>
                  <a:prstClr val="black"/>
                </a:solidFill>
              </a:rPr>
              <a:t> contains types that perform advanced pattern-based search-and-replace operations; these are described in Chapter 26</a:t>
            </a:r>
            <a:r>
              <a:rPr lang="en-US" sz="2000" dirty="0" smtClean="0">
                <a:solidFill>
                  <a:prstClr val="black"/>
                </a:solidFill>
              </a:rPr>
              <a:t>.</a:t>
            </a:r>
            <a:endParaRPr lang="en-US" sz="2000" dirty="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271</a:t>
            </a:fld>
            <a:endParaRPr lang="en-US" dirty="0"/>
          </a:p>
        </p:txBody>
      </p:sp>
    </p:spTree>
    <p:extLst>
      <p:ext uri="{BB962C8B-B14F-4D97-AF65-F5344CB8AC3E}">
        <p14:creationId xmlns:p14="http://schemas.microsoft.com/office/powerpoint/2010/main" val="2865800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Collections</a:t>
            </a:r>
            <a:endParaRPr lang="en-US" dirty="0"/>
          </a:p>
        </p:txBody>
      </p:sp>
      <p:sp>
        <p:nvSpPr>
          <p:cNvPr id="7" name="Content Placeholder 3"/>
          <p:cNvSpPr>
            <a:spLocks noGrp="1"/>
          </p:cNvSpPr>
          <p:nvPr>
            <p:ph idx="1"/>
          </p:nvPr>
        </p:nvSpPr>
        <p:spPr/>
        <p:txBody>
          <a:bodyPr>
            <a:normAutofit/>
          </a:bodyPr>
          <a:lstStyle/>
          <a:p>
            <a:pPr>
              <a:spcBef>
                <a:spcPct val="30000"/>
              </a:spcBef>
              <a:buFont typeface="Wingdings" panose="05000000000000000000" pitchFamily="2" charset="2"/>
              <a:buChar char="v"/>
            </a:pPr>
            <a:r>
              <a:rPr lang="en-US" sz="2000" dirty="0">
                <a:solidFill>
                  <a:prstClr val="black"/>
                </a:solidFill>
              </a:rPr>
              <a:t>The .NET Framework offers a variety of classes for managing </a:t>
            </a:r>
            <a:r>
              <a:rPr lang="en-US" sz="2000" dirty="0">
                <a:solidFill>
                  <a:srgbClr val="0070C0"/>
                </a:solidFill>
              </a:rPr>
              <a:t>collections of </a:t>
            </a:r>
            <a:r>
              <a:rPr lang="en-US" sz="2000" dirty="0" smtClean="0">
                <a:solidFill>
                  <a:srgbClr val="0070C0"/>
                </a:solidFill>
              </a:rPr>
              <a:t>items</a:t>
            </a:r>
            <a:r>
              <a:rPr lang="en-US" sz="2000" dirty="0" smtClean="0">
                <a:solidFill>
                  <a:prstClr val="black"/>
                </a:solidFill>
              </a:rPr>
              <a:t>.</a:t>
            </a:r>
          </a:p>
          <a:p>
            <a:pPr marL="461963">
              <a:spcBef>
                <a:spcPct val="30000"/>
              </a:spcBef>
              <a:buFont typeface="Wingdings" panose="05000000000000000000" pitchFamily="2" charset="2"/>
              <a:buChar char="§"/>
            </a:pPr>
            <a:r>
              <a:rPr lang="en-US" sz="2000" dirty="0" smtClean="0">
                <a:solidFill>
                  <a:prstClr val="black"/>
                </a:solidFill>
              </a:rPr>
              <a:t>These </a:t>
            </a:r>
            <a:r>
              <a:rPr lang="en-US" sz="2000" dirty="0">
                <a:solidFill>
                  <a:prstClr val="black"/>
                </a:solidFill>
              </a:rPr>
              <a:t>include both </a:t>
            </a:r>
            <a:r>
              <a:rPr lang="en-US" sz="2000" dirty="0">
                <a:solidFill>
                  <a:srgbClr val="FF0000"/>
                </a:solidFill>
              </a:rPr>
              <a:t>list-</a:t>
            </a:r>
            <a:r>
              <a:rPr lang="en-US" sz="2000" dirty="0">
                <a:solidFill>
                  <a:prstClr val="black"/>
                </a:solidFill>
              </a:rPr>
              <a:t> and </a:t>
            </a:r>
            <a:r>
              <a:rPr lang="en-US" sz="2000" dirty="0">
                <a:solidFill>
                  <a:srgbClr val="FF0000"/>
                </a:solidFill>
              </a:rPr>
              <a:t>dictionary-based</a:t>
            </a:r>
            <a:r>
              <a:rPr lang="en-US" sz="2000" dirty="0">
                <a:solidFill>
                  <a:prstClr val="black"/>
                </a:solidFill>
              </a:rPr>
              <a:t> structures, and work in conjunction with a set of standard interfaces that unify their common </a:t>
            </a:r>
            <a:r>
              <a:rPr lang="en-US" sz="2000" dirty="0" smtClean="0">
                <a:solidFill>
                  <a:prstClr val="black"/>
                </a:solidFill>
              </a:rPr>
              <a:t>characteristics.</a:t>
            </a:r>
          </a:p>
          <a:p>
            <a:pPr marL="461963">
              <a:spcBef>
                <a:spcPct val="30000"/>
              </a:spcBef>
              <a:buFont typeface="Wingdings" panose="05000000000000000000" pitchFamily="2" charset="2"/>
              <a:buChar char="§"/>
            </a:pPr>
            <a:r>
              <a:rPr lang="en-US" sz="2000" dirty="0" smtClean="0">
                <a:solidFill>
                  <a:prstClr val="black"/>
                </a:solidFill>
              </a:rPr>
              <a:t>All collection </a:t>
            </a:r>
            <a:r>
              <a:rPr lang="en-US" sz="2000" dirty="0">
                <a:solidFill>
                  <a:prstClr val="black"/>
                </a:solidFill>
              </a:rPr>
              <a:t>types are defined in the following namespaces, covered in Chapter 7</a:t>
            </a:r>
            <a:r>
              <a:rPr lang="en-US" sz="2000" dirty="0" smtClean="0">
                <a:solidFill>
                  <a:prstClr val="black"/>
                </a:solidFill>
              </a:rPr>
              <a:t>:</a:t>
            </a:r>
            <a:endParaRPr lang="en-US" sz="2000" dirty="0">
              <a:solidFill>
                <a:prstClr val="black"/>
              </a:solidFill>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2703" y="2724805"/>
            <a:ext cx="8069904" cy="1335763"/>
          </a:xfrm>
          <a:prstGeom prst="rect">
            <a:avLst/>
          </a:prstGeom>
          <a:ln>
            <a:solidFill>
              <a:schemeClr val="accent1"/>
            </a:solidFill>
          </a:ln>
        </p:spPr>
      </p:pic>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272</a:t>
            </a:fld>
            <a:endParaRPr lang="en-US" dirty="0"/>
          </a:p>
        </p:txBody>
      </p:sp>
    </p:spTree>
    <p:extLst>
      <p:ext uri="{BB962C8B-B14F-4D97-AF65-F5344CB8AC3E}">
        <p14:creationId xmlns:p14="http://schemas.microsoft.com/office/powerpoint/2010/main" val="391519142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Queries</a:t>
            </a:r>
            <a:endParaRPr lang="en-US" dirty="0"/>
          </a:p>
        </p:txBody>
      </p:sp>
      <p:sp>
        <p:nvSpPr>
          <p:cNvPr id="7" name="Content Placeholder 3"/>
          <p:cNvSpPr>
            <a:spLocks noGrp="1"/>
          </p:cNvSpPr>
          <p:nvPr>
            <p:ph idx="1"/>
          </p:nvPr>
        </p:nvSpPr>
        <p:spPr/>
        <p:txBody>
          <a:bodyPr>
            <a:normAutofit/>
          </a:bodyPr>
          <a:lstStyle/>
          <a:p>
            <a:pPr>
              <a:spcBef>
                <a:spcPct val="30000"/>
              </a:spcBef>
              <a:buFont typeface="Wingdings" panose="05000000000000000000" pitchFamily="2" charset="2"/>
              <a:buChar char="v"/>
            </a:pPr>
            <a:r>
              <a:rPr lang="en-US" sz="2000" dirty="0">
                <a:solidFill>
                  <a:prstClr val="black"/>
                </a:solidFill>
              </a:rPr>
              <a:t>Language Integrated Query (LINQ) was added in </a:t>
            </a:r>
            <a:r>
              <a:rPr lang="en-US" sz="2000" dirty="0">
                <a:solidFill>
                  <a:srgbClr val="FF0000"/>
                </a:solidFill>
              </a:rPr>
              <a:t>Framework </a:t>
            </a:r>
            <a:r>
              <a:rPr lang="en-US" sz="2000" dirty="0" smtClean="0">
                <a:solidFill>
                  <a:srgbClr val="FF0000"/>
                </a:solidFill>
              </a:rPr>
              <a:t>3.5</a:t>
            </a:r>
            <a:r>
              <a:rPr lang="en-US" sz="2000" dirty="0" smtClean="0">
                <a:solidFill>
                  <a:prstClr val="black"/>
                </a:solidFill>
              </a:rPr>
              <a:t>.</a:t>
            </a:r>
          </a:p>
          <a:p>
            <a:pPr marL="461963">
              <a:spcBef>
                <a:spcPct val="30000"/>
              </a:spcBef>
              <a:buFont typeface="Wingdings" panose="05000000000000000000" pitchFamily="2" charset="2"/>
              <a:buChar char="§"/>
            </a:pPr>
            <a:r>
              <a:rPr lang="en-US" sz="2000" dirty="0" smtClean="0">
                <a:solidFill>
                  <a:prstClr val="black"/>
                </a:solidFill>
              </a:rPr>
              <a:t>LINQ </a:t>
            </a:r>
            <a:r>
              <a:rPr lang="en-US" sz="2000" dirty="0">
                <a:solidFill>
                  <a:prstClr val="black"/>
                </a:solidFill>
              </a:rPr>
              <a:t>allows you to perform </a:t>
            </a:r>
            <a:r>
              <a:rPr lang="en-US" sz="2000" dirty="0">
                <a:solidFill>
                  <a:srgbClr val="FF0000"/>
                </a:solidFill>
              </a:rPr>
              <a:t>type-safe queries</a:t>
            </a:r>
            <a:r>
              <a:rPr lang="en-US" sz="2000" dirty="0">
                <a:solidFill>
                  <a:prstClr val="black"/>
                </a:solidFill>
              </a:rPr>
              <a:t> over local and remote collections (e.g., SQL Server tables) and is described in Chapters 8 through </a:t>
            </a:r>
            <a:r>
              <a:rPr lang="en-US" sz="2000" dirty="0" smtClean="0">
                <a:solidFill>
                  <a:prstClr val="black"/>
                </a:solidFill>
              </a:rPr>
              <a:t>10.</a:t>
            </a:r>
          </a:p>
          <a:p>
            <a:pPr marL="461963">
              <a:spcBef>
                <a:spcPct val="30000"/>
              </a:spcBef>
              <a:buFont typeface="Wingdings" panose="05000000000000000000" pitchFamily="2" charset="2"/>
              <a:buChar char="§"/>
            </a:pPr>
            <a:r>
              <a:rPr lang="en-US" sz="2000" dirty="0" smtClean="0">
                <a:solidFill>
                  <a:prstClr val="black"/>
                </a:solidFill>
              </a:rPr>
              <a:t>A </a:t>
            </a:r>
            <a:r>
              <a:rPr lang="en-US" sz="2000" dirty="0">
                <a:solidFill>
                  <a:prstClr val="black"/>
                </a:solidFill>
              </a:rPr>
              <a:t>big advantage of LINQ is that it presents a </a:t>
            </a:r>
            <a:r>
              <a:rPr lang="en-US" sz="2000" dirty="0">
                <a:solidFill>
                  <a:srgbClr val="FF0000"/>
                </a:solidFill>
              </a:rPr>
              <a:t>consistent querying API</a:t>
            </a:r>
            <a:r>
              <a:rPr lang="en-US" sz="2000" dirty="0">
                <a:solidFill>
                  <a:prstClr val="black"/>
                </a:solidFill>
              </a:rPr>
              <a:t> across a variety of </a:t>
            </a:r>
            <a:r>
              <a:rPr lang="en-US" sz="2000" dirty="0" smtClean="0">
                <a:solidFill>
                  <a:prstClr val="black"/>
                </a:solidFill>
              </a:rPr>
              <a:t>domains.</a:t>
            </a:r>
          </a:p>
          <a:p>
            <a:pPr marL="461963">
              <a:spcBef>
                <a:spcPct val="30000"/>
              </a:spcBef>
              <a:buFont typeface="Wingdings" panose="05000000000000000000" pitchFamily="2" charset="2"/>
              <a:buChar char="§"/>
            </a:pPr>
            <a:r>
              <a:rPr lang="en-US" sz="2000" dirty="0" smtClean="0">
                <a:solidFill>
                  <a:prstClr val="black"/>
                </a:solidFill>
              </a:rPr>
              <a:t>The </a:t>
            </a:r>
            <a:r>
              <a:rPr lang="en-US" sz="2000" dirty="0">
                <a:solidFill>
                  <a:prstClr val="black"/>
                </a:solidFill>
              </a:rPr>
              <a:t>essential types reside in the following namespaces, and are part of .NET Standard 2.0</a:t>
            </a:r>
            <a:r>
              <a:rPr lang="en-US" sz="2000" dirty="0" smtClean="0">
                <a:solidFill>
                  <a:prstClr val="black"/>
                </a:solidFill>
              </a:rPr>
              <a:t>:</a:t>
            </a:r>
          </a:p>
          <a:p>
            <a:pPr marL="461963">
              <a:spcBef>
                <a:spcPct val="30000"/>
              </a:spcBef>
              <a:buFont typeface="Wingdings" panose="05000000000000000000" pitchFamily="2" charset="2"/>
              <a:buChar char="§"/>
            </a:pPr>
            <a:endParaRPr lang="en-US" sz="2000" dirty="0">
              <a:solidFill>
                <a:prstClr val="black"/>
              </a:solidFill>
            </a:endParaRPr>
          </a:p>
          <a:p>
            <a:pPr marL="461963">
              <a:spcBef>
                <a:spcPct val="30000"/>
              </a:spcBef>
              <a:buFont typeface="Wingdings" panose="05000000000000000000" pitchFamily="2" charset="2"/>
              <a:buChar char="§"/>
            </a:pPr>
            <a:endParaRPr lang="en-US" sz="2000" dirty="0" smtClean="0">
              <a:solidFill>
                <a:prstClr val="black"/>
              </a:solidFill>
            </a:endParaRPr>
          </a:p>
          <a:p>
            <a:pPr marL="461963">
              <a:spcBef>
                <a:spcPct val="30000"/>
              </a:spcBef>
              <a:buFont typeface="Wingdings" panose="05000000000000000000" pitchFamily="2" charset="2"/>
              <a:buChar char="§"/>
            </a:pPr>
            <a:endParaRPr lang="en-US" sz="2000" dirty="0">
              <a:solidFill>
                <a:prstClr val="black"/>
              </a:solidFill>
            </a:endParaRPr>
          </a:p>
          <a:p>
            <a:pPr marL="461963">
              <a:spcBef>
                <a:spcPct val="30000"/>
              </a:spcBef>
              <a:buFont typeface="Wingdings" panose="05000000000000000000" pitchFamily="2" charset="2"/>
              <a:buChar char="§"/>
            </a:pPr>
            <a:r>
              <a:rPr lang="en-US" sz="2000" dirty="0">
                <a:solidFill>
                  <a:prstClr val="black"/>
                </a:solidFill>
              </a:rPr>
              <a:t>The full .NET Framework also includes the following, which we describe in “</a:t>
            </a:r>
            <a:r>
              <a:rPr lang="en-US" sz="2000" dirty="0">
                <a:solidFill>
                  <a:srgbClr val="FF0000"/>
                </a:solidFill>
              </a:rPr>
              <a:t>Back‐ end Technologies</a:t>
            </a:r>
            <a:r>
              <a:rPr lang="en-US" sz="2000" dirty="0">
                <a:solidFill>
                  <a:prstClr val="black"/>
                </a:solidFill>
              </a:rPr>
              <a:t>” on page 225</a:t>
            </a:r>
            <a:r>
              <a:rPr lang="en-US" sz="2000" dirty="0" smtClean="0">
                <a:solidFill>
                  <a:prstClr val="black"/>
                </a:solidFill>
              </a:rPr>
              <a:t>:</a:t>
            </a:r>
            <a:endParaRPr lang="en-US" sz="2000" dirty="0">
              <a:solidFill>
                <a:prstClr val="black"/>
              </a:solidFill>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9072" y="3057758"/>
            <a:ext cx="7797699" cy="941544"/>
          </a:xfrm>
          <a:prstGeom prst="rect">
            <a:avLst/>
          </a:prstGeom>
          <a:ln>
            <a:solidFill>
              <a:schemeClr val="accent1"/>
            </a:solidFill>
          </a:ln>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9072" y="4853218"/>
            <a:ext cx="7797699" cy="577918"/>
          </a:xfrm>
          <a:prstGeom prst="rect">
            <a:avLst/>
          </a:prstGeom>
          <a:ln>
            <a:solidFill>
              <a:schemeClr val="accent1"/>
            </a:solidFill>
          </a:ln>
        </p:spPr>
      </p:pic>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273</a:t>
            </a:fld>
            <a:endParaRPr lang="en-US" dirty="0"/>
          </a:p>
        </p:txBody>
      </p:sp>
    </p:spTree>
    <p:extLst>
      <p:ext uri="{BB962C8B-B14F-4D97-AF65-F5344CB8AC3E}">
        <p14:creationId xmlns:p14="http://schemas.microsoft.com/office/powerpoint/2010/main" val="266387802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XML</a:t>
            </a:r>
            <a:endParaRPr lang="en-US" dirty="0"/>
          </a:p>
        </p:txBody>
      </p:sp>
      <p:sp>
        <p:nvSpPr>
          <p:cNvPr id="7" name="Content Placeholder 3"/>
          <p:cNvSpPr>
            <a:spLocks noGrp="1"/>
          </p:cNvSpPr>
          <p:nvPr>
            <p:ph idx="1"/>
          </p:nvPr>
        </p:nvSpPr>
        <p:spPr/>
        <p:txBody>
          <a:bodyPr>
            <a:normAutofit/>
          </a:bodyPr>
          <a:lstStyle/>
          <a:p>
            <a:pPr>
              <a:spcBef>
                <a:spcPct val="30000"/>
              </a:spcBef>
              <a:buFont typeface="Wingdings" panose="05000000000000000000" pitchFamily="2" charset="2"/>
              <a:buChar char="v"/>
            </a:pPr>
            <a:r>
              <a:rPr lang="en-US" sz="2000" dirty="0">
                <a:solidFill>
                  <a:prstClr val="black"/>
                </a:solidFill>
              </a:rPr>
              <a:t>XML is used widely within the .NET Framework, and so is supported </a:t>
            </a:r>
            <a:r>
              <a:rPr lang="en-US" sz="2000" dirty="0" smtClean="0">
                <a:solidFill>
                  <a:prstClr val="black"/>
                </a:solidFill>
              </a:rPr>
              <a:t>extensively.</a:t>
            </a:r>
          </a:p>
          <a:p>
            <a:pPr marL="461963">
              <a:spcBef>
                <a:spcPct val="30000"/>
              </a:spcBef>
              <a:buFont typeface="Wingdings" panose="05000000000000000000" pitchFamily="2" charset="2"/>
              <a:buChar char="§"/>
            </a:pPr>
            <a:r>
              <a:rPr lang="en-US" sz="2000" dirty="0" smtClean="0">
                <a:solidFill>
                  <a:prstClr val="black"/>
                </a:solidFill>
              </a:rPr>
              <a:t>Chapter </a:t>
            </a:r>
            <a:r>
              <a:rPr lang="en-US" sz="2000" dirty="0">
                <a:solidFill>
                  <a:prstClr val="black"/>
                </a:solidFill>
              </a:rPr>
              <a:t>10 focuses entirely on </a:t>
            </a:r>
            <a:r>
              <a:rPr lang="en-US" sz="2000" dirty="0">
                <a:solidFill>
                  <a:srgbClr val="FF0000"/>
                </a:solidFill>
              </a:rPr>
              <a:t>LINQ to XML</a:t>
            </a:r>
            <a:r>
              <a:rPr lang="en-US" sz="2000" dirty="0">
                <a:solidFill>
                  <a:prstClr val="black"/>
                </a:solidFill>
              </a:rPr>
              <a:t>—a lightweight </a:t>
            </a:r>
            <a:r>
              <a:rPr lang="en-US" sz="2000" dirty="0">
                <a:solidFill>
                  <a:srgbClr val="FF0000"/>
                </a:solidFill>
              </a:rPr>
              <a:t>XML document object model</a:t>
            </a:r>
            <a:r>
              <a:rPr lang="en-US" sz="2000" dirty="0">
                <a:solidFill>
                  <a:prstClr val="black"/>
                </a:solidFill>
              </a:rPr>
              <a:t> that can be constructed and queried through </a:t>
            </a:r>
            <a:r>
              <a:rPr lang="en-US" sz="2000" dirty="0" smtClean="0">
                <a:solidFill>
                  <a:prstClr val="black"/>
                </a:solidFill>
              </a:rPr>
              <a:t>LINQ.</a:t>
            </a:r>
          </a:p>
          <a:p>
            <a:pPr marL="461963">
              <a:spcBef>
                <a:spcPct val="30000"/>
              </a:spcBef>
              <a:buFont typeface="Wingdings" panose="05000000000000000000" pitchFamily="2" charset="2"/>
              <a:buChar char="§"/>
            </a:pPr>
            <a:r>
              <a:rPr lang="en-US" sz="2000" dirty="0" smtClean="0">
                <a:solidFill>
                  <a:prstClr val="black"/>
                </a:solidFill>
              </a:rPr>
              <a:t>Chapter </a:t>
            </a:r>
            <a:r>
              <a:rPr lang="en-US" sz="2000" dirty="0">
                <a:solidFill>
                  <a:prstClr val="black"/>
                </a:solidFill>
              </a:rPr>
              <a:t>11 describes the older W3C DOM, as well as the performant low-level reader/writer classes and the Framework’s support for XML schemas, stylesheets, and </a:t>
            </a:r>
            <a:r>
              <a:rPr lang="en-US" sz="2000" dirty="0" smtClean="0">
                <a:solidFill>
                  <a:prstClr val="black"/>
                </a:solidFill>
              </a:rPr>
              <a:t>XPath.</a:t>
            </a:r>
          </a:p>
          <a:p>
            <a:pPr marL="461963">
              <a:spcBef>
                <a:spcPct val="30000"/>
              </a:spcBef>
              <a:buFont typeface="Wingdings" panose="05000000000000000000" pitchFamily="2" charset="2"/>
              <a:buChar char="§"/>
            </a:pPr>
            <a:r>
              <a:rPr lang="en-US" sz="2000" dirty="0" smtClean="0">
                <a:solidFill>
                  <a:prstClr val="black"/>
                </a:solidFill>
              </a:rPr>
              <a:t>The </a:t>
            </a:r>
            <a:r>
              <a:rPr lang="en-US" sz="2000" dirty="0">
                <a:solidFill>
                  <a:prstClr val="black"/>
                </a:solidFill>
              </a:rPr>
              <a:t>XML </a:t>
            </a:r>
            <a:r>
              <a:rPr lang="en-US" sz="2000" dirty="0" smtClean="0">
                <a:solidFill>
                  <a:prstClr val="black"/>
                </a:solidFill>
              </a:rPr>
              <a:t>namespaces </a:t>
            </a:r>
            <a:r>
              <a:rPr lang="en-US" sz="2000" dirty="0">
                <a:solidFill>
                  <a:prstClr val="black"/>
                </a:solidFill>
              </a:rPr>
              <a:t>are</a:t>
            </a:r>
            <a:r>
              <a:rPr lang="en-US" sz="2000" dirty="0" smtClean="0">
                <a:solidFill>
                  <a:prstClr val="black"/>
                </a:solidFill>
              </a:rPr>
              <a:t>:</a:t>
            </a:r>
            <a:endParaRPr lang="en-US" sz="2000" dirty="0">
              <a:solidFill>
                <a:prstClr val="black"/>
              </a:solidFill>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6463" y="3256676"/>
            <a:ext cx="7734966" cy="1516660"/>
          </a:xfrm>
          <a:prstGeom prst="rect">
            <a:avLst/>
          </a:prstGeom>
          <a:ln>
            <a:solidFill>
              <a:schemeClr val="accent1"/>
            </a:solidFill>
          </a:ln>
        </p:spPr>
      </p:pic>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274</a:t>
            </a:fld>
            <a:endParaRPr lang="en-US" dirty="0"/>
          </a:p>
        </p:txBody>
      </p:sp>
    </p:spTree>
    <p:extLst>
      <p:ext uri="{BB962C8B-B14F-4D97-AF65-F5344CB8AC3E}">
        <p14:creationId xmlns:p14="http://schemas.microsoft.com/office/powerpoint/2010/main" val="322297112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Diagnostics</a:t>
            </a:r>
            <a:endParaRPr lang="en-US" dirty="0"/>
          </a:p>
        </p:txBody>
      </p:sp>
      <p:sp>
        <p:nvSpPr>
          <p:cNvPr id="7" name="Content Placeholder 3"/>
          <p:cNvSpPr>
            <a:spLocks noGrp="1"/>
          </p:cNvSpPr>
          <p:nvPr>
            <p:ph idx="1"/>
          </p:nvPr>
        </p:nvSpPr>
        <p:spPr/>
        <p:txBody>
          <a:bodyPr>
            <a:normAutofit/>
          </a:bodyPr>
          <a:lstStyle/>
          <a:p>
            <a:pPr>
              <a:spcBef>
                <a:spcPct val="30000"/>
              </a:spcBef>
              <a:buFont typeface="Wingdings" panose="05000000000000000000" pitchFamily="2" charset="2"/>
              <a:buChar char="v"/>
            </a:pPr>
            <a:r>
              <a:rPr lang="en-US" sz="2000" dirty="0">
                <a:solidFill>
                  <a:prstClr val="black"/>
                </a:solidFill>
              </a:rPr>
              <a:t>In Chapter 13, we cover </a:t>
            </a:r>
            <a:r>
              <a:rPr lang="en-US" sz="2000" dirty="0">
                <a:solidFill>
                  <a:srgbClr val="FF0000"/>
                </a:solidFill>
              </a:rPr>
              <a:t>.NET’s logging and assertion facilities</a:t>
            </a:r>
            <a:r>
              <a:rPr lang="en-US" sz="2000" dirty="0">
                <a:solidFill>
                  <a:prstClr val="black"/>
                </a:solidFill>
              </a:rPr>
              <a:t> and describe how to interact with other processes, write to the Windows event log, and use performance counters for </a:t>
            </a:r>
            <a:r>
              <a:rPr lang="en-US" sz="2000" dirty="0" smtClean="0">
                <a:solidFill>
                  <a:prstClr val="black"/>
                </a:solidFill>
              </a:rPr>
              <a:t>monitoring.</a:t>
            </a:r>
          </a:p>
          <a:p>
            <a:pPr marL="461963" indent="-234950">
              <a:spcBef>
                <a:spcPct val="30000"/>
              </a:spcBef>
              <a:buFont typeface="Wingdings" panose="05000000000000000000" pitchFamily="2" charset="2"/>
              <a:buChar char="§"/>
            </a:pPr>
            <a:r>
              <a:rPr lang="en-US" sz="2000" dirty="0" smtClean="0">
                <a:solidFill>
                  <a:prstClr val="black"/>
                </a:solidFill>
              </a:rPr>
              <a:t>The </a:t>
            </a:r>
            <a:r>
              <a:rPr lang="en-US" sz="2000" dirty="0">
                <a:solidFill>
                  <a:prstClr val="black"/>
                </a:solidFill>
              </a:rPr>
              <a:t>types for this are defined in and under </a:t>
            </a:r>
            <a:r>
              <a:rPr lang="en-US" sz="2000" dirty="0" smtClean="0">
                <a:solidFill>
                  <a:srgbClr val="FF0000"/>
                </a:solidFill>
              </a:rPr>
              <a:t>System.Diagnostics</a:t>
            </a:r>
            <a:r>
              <a:rPr lang="en-US" sz="2000" dirty="0" smtClean="0">
                <a:solidFill>
                  <a:prstClr val="black"/>
                </a:solidFill>
              </a:rPr>
              <a:t>.</a:t>
            </a:r>
          </a:p>
          <a:p>
            <a:pPr marL="461963" indent="-234950">
              <a:spcBef>
                <a:spcPct val="30000"/>
              </a:spcBef>
              <a:buFont typeface="Wingdings" panose="05000000000000000000" pitchFamily="2" charset="2"/>
              <a:buChar char="§"/>
            </a:pPr>
            <a:r>
              <a:rPr lang="en-US" sz="2000" dirty="0" smtClean="0">
                <a:solidFill>
                  <a:prstClr val="black"/>
                </a:solidFill>
              </a:rPr>
              <a:t>Windows-specific </a:t>
            </a:r>
            <a:r>
              <a:rPr lang="en-US" sz="2000" dirty="0">
                <a:solidFill>
                  <a:prstClr val="black"/>
                </a:solidFill>
              </a:rPr>
              <a:t>features are not part of .NET Standard, and are </a:t>
            </a:r>
            <a:r>
              <a:rPr lang="en-US" sz="2000" dirty="0" smtClean="0">
                <a:solidFill>
                  <a:prstClr val="black"/>
                </a:solidFill>
              </a:rPr>
              <a:t>available </a:t>
            </a:r>
            <a:r>
              <a:rPr lang="en-US" sz="2000" dirty="0">
                <a:solidFill>
                  <a:prstClr val="black"/>
                </a:solidFill>
              </a:rPr>
              <a:t>only in the .NET Framework</a:t>
            </a:r>
            <a:r>
              <a:rPr lang="en-US" sz="2000" dirty="0" smtClean="0">
                <a:solidFill>
                  <a:prstClr val="black"/>
                </a:solidFill>
              </a:rPr>
              <a:t>.</a:t>
            </a:r>
            <a:endParaRPr lang="en-US" sz="2000" dirty="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275</a:t>
            </a:fld>
            <a:endParaRPr lang="en-US" dirty="0"/>
          </a:p>
        </p:txBody>
      </p:sp>
    </p:spTree>
    <p:extLst>
      <p:ext uri="{BB962C8B-B14F-4D97-AF65-F5344CB8AC3E}">
        <p14:creationId xmlns:p14="http://schemas.microsoft.com/office/powerpoint/2010/main" val="135974210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Concurrency and Asynchrony</a:t>
            </a:r>
            <a:endParaRPr lang="en-US" dirty="0"/>
          </a:p>
        </p:txBody>
      </p:sp>
      <p:sp>
        <p:nvSpPr>
          <p:cNvPr id="7" name="Content Placeholder 3"/>
          <p:cNvSpPr>
            <a:spLocks noGrp="1"/>
          </p:cNvSpPr>
          <p:nvPr>
            <p:ph idx="1"/>
          </p:nvPr>
        </p:nvSpPr>
        <p:spPr/>
        <p:txBody>
          <a:bodyPr>
            <a:normAutofit/>
          </a:bodyPr>
          <a:lstStyle/>
          <a:p>
            <a:pPr>
              <a:spcBef>
                <a:spcPct val="30000"/>
              </a:spcBef>
              <a:buFont typeface="Wingdings" panose="05000000000000000000" pitchFamily="2" charset="2"/>
              <a:buChar char="v"/>
            </a:pPr>
            <a:r>
              <a:rPr lang="en-US" sz="2000" dirty="0">
                <a:solidFill>
                  <a:prstClr val="black"/>
                </a:solidFill>
              </a:rPr>
              <a:t>Many modern applications need to deal with more than one thing happening at a </a:t>
            </a:r>
            <a:r>
              <a:rPr lang="en-US" sz="2000" dirty="0" smtClean="0">
                <a:solidFill>
                  <a:prstClr val="black"/>
                </a:solidFill>
              </a:rPr>
              <a:t>time.</a:t>
            </a:r>
          </a:p>
          <a:p>
            <a:pPr marL="461963">
              <a:spcBef>
                <a:spcPct val="30000"/>
              </a:spcBef>
              <a:buFont typeface="Wingdings" panose="05000000000000000000" pitchFamily="2" charset="2"/>
              <a:buChar char="§"/>
            </a:pPr>
            <a:r>
              <a:rPr lang="en-US" sz="2000" dirty="0" smtClean="0">
                <a:solidFill>
                  <a:prstClr val="black"/>
                </a:solidFill>
              </a:rPr>
              <a:t>Since </a:t>
            </a:r>
            <a:r>
              <a:rPr lang="en-US" sz="2000" dirty="0">
                <a:solidFill>
                  <a:prstClr val="black"/>
                </a:solidFill>
              </a:rPr>
              <a:t>C# 5.0, this has become easier through asynchronous functions and high-level constructs such as tasks and </a:t>
            </a:r>
            <a:r>
              <a:rPr lang="en-US" sz="2000" dirty="0">
                <a:solidFill>
                  <a:srgbClr val="FF0000"/>
                </a:solidFill>
              </a:rPr>
              <a:t>task </a:t>
            </a:r>
            <a:r>
              <a:rPr lang="en-US" sz="2000" dirty="0" smtClean="0">
                <a:solidFill>
                  <a:srgbClr val="FF0000"/>
                </a:solidFill>
              </a:rPr>
              <a:t>combinators</a:t>
            </a:r>
            <a:r>
              <a:rPr lang="en-US" sz="2000" dirty="0" smtClean="0">
                <a:solidFill>
                  <a:prstClr val="black"/>
                </a:solidFill>
              </a:rPr>
              <a:t>.</a:t>
            </a:r>
          </a:p>
          <a:p>
            <a:pPr marL="461963">
              <a:spcBef>
                <a:spcPct val="30000"/>
              </a:spcBef>
              <a:buFont typeface="Wingdings" panose="05000000000000000000" pitchFamily="2" charset="2"/>
              <a:buChar char="§"/>
            </a:pPr>
            <a:r>
              <a:rPr lang="en-US" sz="2000" dirty="0" smtClean="0">
                <a:solidFill>
                  <a:prstClr val="black"/>
                </a:solidFill>
              </a:rPr>
              <a:t>Chapter </a:t>
            </a:r>
            <a:r>
              <a:rPr lang="en-US" sz="2000" dirty="0">
                <a:solidFill>
                  <a:prstClr val="black"/>
                </a:solidFill>
              </a:rPr>
              <a:t>14 explains all of this in detail, after starting with the basics of multithreading. </a:t>
            </a:r>
            <a:endParaRPr lang="en-US" sz="2000" dirty="0" smtClean="0">
              <a:solidFill>
                <a:prstClr val="black"/>
              </a:solidFill>
            </a:endParaRPr>
          </a:p>
          <a:p>
            <a:pPr marL="461963">
              <a:spcBef>
                <a:spcPct val="30000"/>
              </a:spcBef>
              <a:buFont typeface="Wingdings" panose="05000000000000000000" pitchFamily="2" charset="2"/>
              <a:buChar char="§"/>
            </a:pPr>
            <a:r>
              <a:rPr lang="en-US" sz="2000" dirty="0">
                <a:solidFill>
                  <a:prstClr val="black"/>
                </a:solidFill>
              </a:rPr>
              <a:t>T</a:t>
            </a:r>
            <a:r>
              <a:rPr lang="en-US" sz="2000" dirty="0" smtClean="0">
                <a:solidFill>
                  <a:prstClr val="black"/>
                </a:solidFill>
              </a:rPr>
              <a:t>ypes </a:t>
            </a:r>
            <a:r>
              <a:rPr lang="en-US" sz="2000" dirty="0">
                <a:solidFill>
                  <a:prstClr val="black"/>
                </a:solidFill>
              </a:rPr>
              <a:t>for working with threads and asynchronous operations are in </a:t>
            </a:r>
            <a:r>
              <a:rPr lang="en-US" sz="2000" dirty="0" smtClean="0">
                <a:solidFill>
                  <a:prstClr val="black"/>
                </a:solidFill>
              </a:rPr>
              <a:t>the</a:t>
            </a:r>
          </a:p>
          <a:p>
            <a:pPr marL="687388" indent="-225425">
              <a:spcBef>
                <a:spcPct val="30000"/>
              </a:spcBef>
              <a:buFont typeface="Wingdings" panose="05000000000000000000" pitchFamily="2" charset="2"/>
              <a:buChar char="ü"/>
            </a:pPr>
            <a:r>
              <a:rPr lang="en-US" sz="2000" dirty="0" smtClean="0">
                <a:solidFill>
                  <a:srgbClr val="FF0000"/>
                </a:solidFill>
              </a:rPr>
              <a:t>System.Threading</a:t>
            </a:r>
            <a:endParaRPr lang="en-US" sz="2000" dirty="0" smtClean="0">
              <a:solidFill>
                <a:prstClr val="black"/>
              </a:solidFill>
            </a:endParaRPr>
          </a:p>
          <a:p>
            <a:pPr marL="687388" indent="-225425">
              <a:spcBef>
                <a:spcPct val="30000"/>
              </a:spcBef>
              <a:buFont typeface="Wingdings" panose="05000000000000000000" pitchFamily="2" charset="2"/>
              <a:buChar char="ü"/>
            </a:pPr>
            <a:r>
              <a:rPr lang="en-US" sz="2000" dirty="0" smtClean="0">
                <a:solidFill>
                  <a:srgbClr val="FF0000"/>
                </a:solidFill>
              </a:rPr>
              <a:t>System.Threading.Tasks</a:t>
            </a:r>
            <a:r>
              <a:rPr lang="en-US" sz="2000" dirty="0" smtClean="0">
                <a:solidFill>
                  <a:prstClr val="black"/>
                </a:solidFill>
              </a:rPr>
              <a:t> namespaces</a:t>
            </a:r>
            <a:endParaRPr lang="en-US" sz="2000" dirty="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276</a:t>
            </a:fld>
            <a:endParaRPr lang="en-US" dirty="0"/>
          </a:p>
        </p:txBody>
      </p:sp>
    </p:spTree>
    <p:extLst>
      <p:ext uri="{BB962C8B-B14F-4D97-AF65-F5344CB8AC3E}">
        <p14:creationId xmlns:p14="http://schemas.microsoft.com/office/powerpoint/2010/main" val="186216885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Stream and I/O</a:t>
            </a:r>
            <a:endParaRPr lang="en-US" dirty="0"/>
          </a:p>
        </p:txBody>
      </p:sp>
      <p:sp>
        <p:nvSpPr>
          <p:cNvPr id="7" name="Content Placeholder 3"/>
          <p:cNvSpPr>
            <a:spLocks noGrp="1"/>
          </p:cNvSpPr>
          <p:nvPr>
            <p:ph idx="1"/>
          </p:nvPr>
        </p:nvSpPr>
        <p:spPr/>
        <p:txBody>
          <a:bodyPr>
            <a:normAutofit/>
          </a:bodyPr>
          <a:lstStyle/>
          <a:p>
            <a:pPr>
              <a:spcBef>
                <a:spcPct val="30000"/>
              </a:spcBef>
              <a:buFont typeface="Wingdings" panose="05000000000000000000" pitchFamily="2" charset="2"/>
              <a:buChar char="v"/>
            </a:pPr>
            <a:r>
              <a:rPr lang="en-US" sz="2000" dirty="0">
                <a:solidFill>
                  <a:prstClr val="black"/>
                </a:solidFill>
              </a:rPr>
              <a:t>The Framework provides a stream-based model for low-level </a:t>
            </a:r>
            <a:r>
              <a:rPr lang="en-US" sz="2000" dirty="0" smtClean="0">
                <a:solidFill>
                  <a:prstClr val="black"/>
                </a:solidFill>
              </a:rPr>
              <a:t>input/output.</a:t>
            </a:r>
          </a:p>
          <a:p>
            <a:pPr marL="461963">
              <a:spcBef>
                <a:spcPct val="30000"/>
              </a:spcBef>
              <a:buFont typeface="Wingdings" panose="05000000000000000000" pitchFamily="2" charset="2"/>
              <a:buChar char="§"/>
            </a:pPr>
            <a:r>
              <a:rPr lang="en-US" sz="2000" dirty="0" smtClean="0">
                <a:solidFill>
                  <a:prstClr val="black"/>
                </a:solidFill>
              </a:rPr>
              <a:t>Streams </a:t>
            </a:r>
            <a:r>
              <a:rPr lang="en-US" sz="2000" dirty="0">
                <a:solidFill>
                  <a:prstClr val="black"/>
                </a:solidFill>
              </a:rPr>
              <a:t>are typically used to read and write directly to files and network connections, and can be chained or wrapped in decorator streams to add compression or encryption </a:t>
            </a:r>
            <a:r>
              <a:rPr lang="en-US" sz="2000" dirty="0" smtClean="0">
                <a:solidFill>
                  <a:prstClr val="black"/>
                </a:solidFill>
              </a:rPr>
              <a:t>functionality.</a:t>
            </a:r>
          </a:p>
          <a:p>
            <a:pPr marL="461963">
              <a:spcBef>
                <a:spcPct val="30000"/>
              </a:spcBef>
              <a:buFont typeface="Wingdings" panose="05000000000000000000" pitchFamily="2" charset="2"/>
              <a:buChar char="§"/>
            </a:pPr>
            <a:r>
              <a:rPr lang="en-US" sz="2000" dirty="0" smtClean="0">
                <a:solidFill>
                  <a:prstClr val="black"/>
                </a:solidFill>
              </a:rPr>
              <a:t>Chapter </a:t>
            </a:r>
            <a:r>
              <a:rPr lang="en-US" sz="2000" dirty="0">
                <a:solidFill>
                  <a:prstClr val="black"/>
                </a:solidFill>
              </a:rPr>
              <a:t>15 describes </a:t>
            </a:r>
            <a:r>
              <a:rPr lang="en-US" sz="2000" dirty="0">
                <a:solidFill>
                  <a:srgbClr val="FF0000"/>
                </a:solidFill>
              </a:rPr>
              <a:t>.NET’s stream architecture</a:t>
            </a:r>
            <a:r>
              <a:rPr lang="en-US" sz="2000" dirty="0">
                <a:solidFill>
                  <a:prstClr val="black"/>
                </a:solidFill>
              </a:rPr>
              <a:t>, as well as the </a:t>
            </a:r>
            <a:r>
              <a:rPr lang="en-US" sz="2000" dirty="0" smtClean="0">
                <a:solidFill>
                  <a:prstClr val="black"/>
                </a:solidFill>
              </a:rPr>
              <a:t>specific </a:t>
            </a:r>
            <a:r>
              <a:rPr lang="en-US" sz="2000" dirty="0">
                <a:solidFill>
                  <a:prstClr val="black"/>
                </a:solidFill>
              </a:rPr>
              <a:t>support for working with files and directories, compression, isolated storage, pipes, and memory-mapped </a:t>
            </a:r>
            <a:r>
              <a:rPr lang="en-US" sz="2000" dirty="0" smtClean="0">
                <a:solidFill>
                  <a:prstClr val="black"/>
                </a:solidFill>
              </a:rPr>
              <a:t>files.</a:t>
            </a:r>
          </a:p>
          <a:p>
            <a:pPr marL="461963">
              <a:spcBef>
                <a:spcPct val="30000"/>
              </a:spcBef>
              <a:buFont typeface="Wingdings" panose="05000000000000000000" pitchFamily="2" charset="2"/>
              <a:buChar char="§"/>
            </a:pPr>
            <a:r>
              <a:rPr lang="en-US" sz="2000" dirty="0" smtClean="0">
                <a:solidFill>
                  <a:prstClr val="black"/>
                </a:solidFill>
              </a:rPr>
              <a:t>The </a:t>
            </a:r>
            <a:r>
              <a:rPr lang="en-US" sz="2000" dirty="0">
                <a:solidFill>
                  <a:prstClr val="black"/>
                </a:solidFill>
              </a:rPr>
              <a:t>.NET Stream and I/O types are defined in and under the </a:t>
            </a:r>
            <a:r>
              <a:rPr lang="en-US" sz="2000" dirty="0">
                <a:solidFill>
                  <a:srgbClr val="FF0000"/>
                </a:solidFill>
              </a:rPr>
              <a:t>System.IO</a:t>
            </a:r>
            <a:r>
              <a:rPr lang="en-US" sz="2000" dirty="0">
                <a:solidFill>
                  <a:prstClr val="black"/>
                </a:solidFill>
              </a:rPr>
              <a:t> </a:t>
            </a:r>
            <a:r>
              <a:rPr lang="en-US" sz="2000" dirty="0">
                <a:solidFill>
                  <a:srgbClr val="FF0000"/>
                </a:solidFill>
              </a:rPr>
              <a:t>namespace</a:t>
            </a:r>
            <a:r>
              <a:rPr lang="en-US" sz="2000" dirty="0">
                <a:solidFill>
                  <a:prstClr val="black"/>
                </a:solidFill>
              </a:rPr>
              <a:t>, and the </a:t>
            </a:r>
            <a:r>
              <a:rPr lang="en-US" sz="2000" dirty="0">
                <a:solidFill>
                  <a:srgbClr val="FF0000"/>
                </a:solidFill>
              </a:rPr>
              <a:t>WinRT types</a:t>
            </a:r>
            <a:r>
              <a:rPr lang="en-US" sz="2000" dirty="0">
                <a:solidFill>
                  <a:prstClr val="black"/>
                </a:solidFill>
              </a:rPr>
              <a:t> for file I/O are in and under </a:t>
            </a:r>
            <a:r>
              <a:rPr lang="en-US" sz="2000" dirty="0">
                <a:solidFill>
                  <a:srgbClr val="FF0000"/>
                </a:solidFill>
              </a:rPr>
              <a:t>Windows.Storage</a:t>
            </a:r>
            <a:r>
              <a:rPr lang="en-US" sz="2000" dirty="0" smtClean="0">
                <a:solidFill>
                  <a:prstClr val="black"/>
                </a:solidFill>
              </a:rPr>
              <a:t>.</a:t>
            </a:r>
            <a:endParaRPr lang="en-US" sz="2000" dirty="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277</a:t>
            </a:fld>
            <a:endParaRPr lang="en-US" dirty="0"/>
          </a:p>
        </p:txBody>
      </p:sp>
    </p:spTree>
    <p:extLst>
      <p:ext uri="{BB962C8B-B14F-4D97-AF65-F5344CB8AC3E}">
        <p14:creationId xmlns:p14="http://schemas.microsoft.com/office/powerpoint/2010/main" val="197395030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Networking</a:t>
            </a:r>
            <a:endParaRPr lang="en-US" dirty="0"/>
          </a:p>
        </p:txBody>
      </p:sp>
      <p:sp>
        <p:nvSpPr>
          <p:cNvPr id="7" name="Content Placeholder 3"/>
          <p:cNvSpPr>
            <a:spLocks noGrp="1"/>
          </p:cNvSpPr>
          <p:nvPr>
            <p:ph idx="1"/>
          </p:nvPr>
        </p:nvSpPr>
        <p:spPr/>
        <p:txBody>
          <a:bodyPr>
            <a:normAutofit/>
          </a:bodyPr>
          <a:lstStyle/>
          <a:p>
            <a:pPr>
              <a:spcBef>
                <a:spcPct val="30000"/>
              </a:spcBef>
              <a:buFont typeface="Wingdings" panose="05000000000000000000" pitchFamily="2" charset="2"/>
              <a:buChar char="v"/>
            </a:pPr>
            <a:r>
              <a:rPr lang="en-US" sz="2000" dirty="0">
                <a:solidFill>
                  <a:prstClr val="black"/>
                </a:solidFill>
              </a:rPr>
              <a:t>You can directly access standard network protocols such as HTTP, FTP, TCP/IP, and SMTP via the types in </a:t>
            </a:r>
            <a:r>
              <a:rPr lang="en-US" sz="2000" dirty="0" smtClean="0">
                <a:solidFill>
                  <a:srgbClr val="FF0000"/>
                </a:solidFill>
              </a:rPr>
              <a:t>System.Net</a:t>
            </a:r>
            <a:r>
              <a:rPr lang="en-US" sz="2000" dirty="0" smtClean="0">
                <a:solidFill>
                  <a:prstClr val="black"/>
                </a:solidFill>
              </a:rPr>
              <a:t>.</a:t>
            </a:r>
          </a:p>
          <a:p>
            <a:pPr marL="461963" indent="-234950">
              <a:spcBef>
                <a:spcPct val="30000"/>
              </a:spcBef>
              <a:buFont typeface="Wingdings" panose="05000000000000000000" pitchFamily="2" charset="2"/>
              <a:buChar char="§"/>
            </a:pPr>
            <a:r>
              <a:rPr lang="en-US" sz="2000" dirty="0" smtClean="0">
                <a:solidFill>
                  <a:prstClr val="black"/>
                </a:solidFill>
              </a:rPr>
              <a:t>In </a:t>
            </a:r>
            <a:r>
              <a:rPr lang="en-US" sz="2000" dirty="0">
                <a:solidFill>
                  <a:prstClr val="black"/>
                </a:solidFill>
              </a:rPr>
              <a:t>Chapter 16, we demonstrate how to communicate using each of these protocols, starting with simple tasks such as downloading from a web page, and finishing with using TCP/IP directly to retrieve POP3 </a:t>
            </a:r>
            <a:r>
              <a:rPr lang="en-US" sz="2000" dirty="0" smtClean="0">
                <a:solidFill>
                  <a:prstClr val="black"/>
                </a:solidFill>
              </a:rPr>
              <a:t>email.</a:t>
            </a:r>
          </a:p>
          <a:p>
            <a:pPr marL="461963" indent="-234950">
              <a:spcBef>
                <a:spcPct val="30000"/>
              </a:spcBef>
              <a:buFont typeface="Wingdings" panose="05000000000000000000" pitchFamily="2" charset="2"/>
              <a:buChar char="§"/>
            </a:pPr>
            <a:r>
              <a:rPr lang="en-US" sz="2000" dirty="0" smtClean="0">
                <a:solidFill>
                  <a:prstClr val="black"/>
                </a:solidFill>
              </a:rPr>
              <a:t>Here </a:t>
            </a:r>
            <a:r>
              <a:rPr lang="en-US" sz="2000" dirty="0">
                <a:solidFill>
                  <a:prstClr val="black"/>
                </a:solidFill>
              </a:rPr>
              <a:t>are the namespaces we cover</a:t>
            </a:r>
            <a:r>
              <a:rPr lang="en-US" sz="2000" dirty="0" smtClean="0">
                <a:solidFill>
                  <a:prstClr val="black"/>
                </a:solidFill>
              </a:rPr>
              <a:t>:</a:t>
            </a:r>
          </a:p>
          <a:p>
            <a:pPr marL="461963" indent="-234950">
              <a:spcBef>
                <a:spcPct val="30000"/>
              </a:spcBef>
              <a:buFont typeface="Wingdings" panose="05000000000000000000" pitchFamily="2" charset="2"/>
              <a:buChar char="§"/>
            </a:pPr>
            <a:endParaRPr lang="en-US" sz="2000" dirty="0">
              <a:solidFill>
                <a:prstClr val="black"/>
              </a:solidFill>
            </a:endParaRPr>
          </a:p>
          <a:p>
            <a:pPr marL="461963" indent="-234950">
              <a:spcBef>
                <a:spcPct val="30000"/>
              </a:spcBef>
              <a:buFont typeface="Wingdings" panose="05000000000000000000" pitchFamily="2" charset="2"/>
              <a:buChar char="§"/>
            </a:pPr>
            <a:endParaRPr lang="en-US" sz="2000" dirty="0" smtClean="0">
              <a:solidFill>
                <a:prstClr val="black"/>
              </a:solidFill>
            </a:endParaRPr>
          </a:p>
          <a:p>
            <a:pPr marL="461963" indent="-234950">
              <a:spcBef>
                <a:spcPct val="30000"/>
              </a:spcBef>
              <a:buFont typeface="Wingdings" panose="05000000000000000000" pitchFamily="2" charset="2"/>
              <a:buChar char="§"/>
            </a:pPr>
            <a:endParaRPr lang="en-US" sz="2000" dirty="0">
              <a:solidFill>
                <a:prstClr val="black"/>
              </a:solidFill>
            </a:endParaRPr>
          </a:p>
          <a:p>
            <a:pPr marL="461963" indent="-234950">
              <a:spcBef>
                <a:spcPct val="30000"/>
              </a:spcBef>
              <a:buFont typeface="Wingdings" panose="05000000000000000000" pitchFamily="2" charset="2"/>
              <a:buChar char="§"/>
            </a:pPr>
            <a:r>
              <a:rPr lang="en-US" sz="2000" dirty="0">
                <a:solidFill>
                  <a:prstClr val="black"/>
                </a:solidFill>
              </a:rPr>
              <a:t>The latter two namespaces are unavailable to Windows Store applications if you’re targeting Windows 8/8.1 (WinRT), but are available to Windows 10 Store apps (UWP) as part of the .NET Standard 2.0 </a:t>
            </a:r>
            <a:r>
              <a:rPr lang="en-US" sz="2000" dirty="0" smtClean="0">
                <a:solidFill>
                  <a:prstClr val="black"/>
                </a:solidFill>
              </a:rPr>
              <a:t>contract.</a:t>
            </a:r>
          </a:p>
          <a:p>
            <a:pPr marL="461963" indent="-234950">
              <a:spcBef>
                <a:spcPct val="30000"/>
              </a:spcBef>
              <a:buFont typeface="Wingdings" panose="05000000000000000000" pitchFamily="2" charset="2"/>
              <a:buChar char="§"/>
            </a:pPr>
            <a:r>
              <a:rPr lang="en-US" sz="2000" dirty="0" smtClean="0">
                <a:solidFill>
                  <a:prstClr val="black"/>
                </a:solidFill>
              </a:rPr>
              <a:t>For </a:t>
            </a:r>
            <a:r>
              <a:rPr lang="en-US" sz="2000" dirty="0">
                <a:solidFill>
                  <a:prstClr val="black"/>
                </a:solidFill>
              </a:rPr>
              <a:t>WinRT apps, use third-party libraries for sending mail, and the WinRT types in </a:t>
            </a:r>
            <a:r>
              <a:rPr lang="en-US" sz="2000" dirty="0">
                <a:solidFill>
                  <a:srgbClr val="FF0000"/>
                </a:solidFill>
              </a:rPr>
              <a:t>Windows.Networking.Sockets</a:t>
            </a:r>
            <a:r>
              <a:rPr lang="en-US" sz="2000" dirty="0">
                <a:solidFill>
                  <a:prstClr val="black"/>
                </a:solidFill>
              </a:rPr>
              <a:t> for working with sockets</a:t>
            </a:r>
            <a:r>
              <a:rPr lang="en-US" sz="2000" dirty="0" smtClean="0">
                <a:solidFill>
                  <a:prstClr val="black"/>
                </a:solidFill>
              </a:rPr>
              <a:t>.</a:t>
            </a:r>
            <a:endParaRPr lang="en-US" sz="2000" dirty="0">
              <a:solidFill>
                <a:prstClr val="black"/>
              </a:solidFill>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8990" y="2950216"/>
            <a:ext cx="5474170" cy="992610"/>
          </a:xfrm>
          <a:prstGeom prst="rect">
            <a:avLst/>
          </a:prstGeom>
          <a:ln>
            <a:solidFill>
              <a:schemeClr val="accent1"/>
            </a:solidFill>
          </a:ln>
        </p:spPr>
      </p:pic>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278</a:t>
            </a:fld>
            <a:endParaRPr lang="en-US" dirty="0"/>
          </a:p>
        </p:txBody>
      </p:sp>
    </p:spTree>
    <p:extLst>
      <p:ext uri="{BB962C8B-B14F-4D97-AF65-F5344CB8AC3E}">
        <p14:creationId xmlns:p14="http://schemas.microsoft.com/office/powerpoint/2010/main" val="406904636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Serialization</a:t>
            </a:r>
            <a:endParaRPr lang="en-US" dirty="0"/>
          </a:p>
        </p:txBody>
      </p:sp>
      <p:sp>
        <p:nvSpPr>
          <p:cNvPr id="7" name="Content Placeholder 3"/>
          <p:cNvSpPr>
            <a:spLocks noGrp="1"/>
          </p:cNvSpPr>
          <p:nvPr>
            <p:ph idx="1"/>
          </p:nvPr>
        </p:nvSpPr>
        <p:spPr/>
        <p:txBody>
          <a:bodyPr>
            <a:normAutofit/>
          </a:bodyPr>
          <a:lstStyle/>
          <a:p>
            <a:pPr>
              <a:spcBef>
                <a:spcPct val="30000"/>
              </a:spcBef>
              <a:buFont typeface="Wingdings" panose="05000000000000000000" pitchFamily="2" charset="2"/>
              <a:buChar char="v"/>
            </a:pPr>
            <a:r>
              <a:rPr lang="en-US" sz="2000" dirty="0">
                <a:solidFill>
                  <a:prstClr val="black"/>
                </a:solidFill>
              </a:rPr>
              <a:t>The Framework provides several systems for </a:t>
            </a:r>
            <a:r>
              <a:rPr lang="en-US" sz="2000" dirty="0">
                <a:solidFill>
                  <a:srgbClr val="FF0000"/>
                </a:solidFill>
              </a:rPr>
              <a:t>saving and restoring objects</a:t>
            </a:r>
            <a:r>
              <a:rPr lang="en-US" sz="2000" dirty="0">
                <a:solidFill>
                  <a:prstClr val="black"/>
                </a:solidFill>
              </a:rPr>
              <a:t> to a </a:t>
            </a:r>
            <a:r>
              <a:rPr lang="en-US" sz="2000" dirty="0">
                <a:solidFill>
                  <a:srgbClr val="FF0000"/>
                </a:solidFill>
              </a:rPr>
              <a:t>binary or text representation</a:t>
            </a:r>
            <a:r>
              <a:rPr lang="en-US" sz="2000" dirty="0">
                <a:solidFill>
                  <a:prstClr val="black"/>
                </a:solidFill>
              </a:rPr>
              <a:t>. </a:t>
            </a:r>
            <a:endParaRPr lang="en-US" sz="2000" dirty="0" smtClean="0">
              <a:solidFill>
                <a:prstClr val="black"/>
              </a:solidFill>
            </a:endParaRPr>
          </a:p>
          <a:p>
            <a:pPr marL="461963">
              <a:spcBef>
                <a:spcPct val="30000"/>
              </a:spcBef>
              <a:buFont typeface="Wingdings" panose="05000000000000000000" pitchFamily="2" charset="2"/>
              <a:buChar char="§"/>
            </a:pPr>
            <a:r>
              <a:rPr lang="en-US" sz="2000" dirty="0" smtClean="0">
                <a:solidFill>
                  <a:prstClr val="black"/>
                </a:solidFill>
              </a:rPr>
              <a:t>Such </a:t>
            </a:r>
            <a:r>
              <a:rPr lang="en-US" sz="2000" dirty="0">
                <a:solidFill>
                  <a:prstClr val="black"/>
                </a:solidFill>
              </a:rPr>
              <a:t>systems are required for distributed application technologies, such as </a:t>
            </a:r>
            <a:r>
              <a:rPr lang="en-US" sz="2000" dirty="0">
                <a:solidFill>
                  <a:srgbClr val="FF0000"/>
                </a:solidFill>
              </a:rPr>
              <a:t>WCF</a:t>
            </a:r>
            <a:r>
              <a:rPr lang="en-US" sz="2000" dirty="0">
                <a:solidFill>
                  <a:prstClr val="black"/>
                </a:solidFill>
              </a:rPr>
              <a:t>, </a:t>
            </a:r>
            <a:r>
              <a:rPr lang="en-US" sz="2000" dirty="0">
                <a:solidFill>
                  <a:srgbClr val="FF0000"/>
                </a:solidFill>
              </a:rPr>
              <a:t>Web Services</a:t>
            </a:r>
            <a:r>
              <a:rPr lang="en-US" sz="2000" dirty="0">
                <a:solidFill>
                  <a:prstClr val="black"/>
                </a:solidFill>
              </a:rPr>
              <a:t>, and </a:t>
            </a:r>
            <a:r>
              <a:rPr lang="en-US" sz="2000" dirty="0">
                <a:solidFill>
                  <a:srgbClr val="FF0000"/>
                </a:solidFill>
              </a:rPr>
              <a:t>Remoting</a:t>
            </a:r>
            <a:r>
              <a:rPr lang="en-US" sz="2000" dirty="0">
                <a:solidFill>
                  <a:prstClr val="black"/>
                </a:solidFill>
              </a:rPr>
              <a:t>, and also to save and restore objects to a </a:t>
            </a:r>
            <a:r>
              <a:rPr lang="en-US" sz="2000" dirty="0" smtClean="0">
                <a:solidFill>
                  <a:prstClr val="black"/>
                </a:solidFill>
              </a:rPr>
              <a:t>file.</a:t>
            </a:r>
          </a:p>
          <a:p>
            <a:pPr marL="461963">
              <a:spcBef>
                <a:spcPct val="30000"/>
              </a:spcBef>
              <a:buFont typeface="Wingdings" panose="05000000000000000000" pitchFamily="2" charset="2"/>
              <a:buChar char="§"/>
            </a:pPr>
            <a:r>
              <a:rPr lang="en-US" sz="2000" dirty="0" smtClean="0">
                <a:solidFill>
                  <a:prstClr val="black"/>
                </a:solidFill>
              </a:rPr>
              <a:t>In </a:t>
            </a:r>
            <a:r>
              <a:rPr lang="en-US" sz="2000" dirty="0">
                <a:solidFill>
                  <a:prstClr val="black"/>
                </a:solidFill>
              </a:rPr>
              <a:t>Chapter 17, we cover the three major serialization </a:t>
            </a:r>
            <a:r>
              <a:rPr lang="en-US" sz="2000" dirty="0" smtClean="0">
                <a:solidFill>
                  <a:prstClr val="black"/>
                </a:solidFill>
              </a:rPr>
              <a:t>engines:</a:t>
            </a:r>
          </a:p>
          <a:p>
            <a:pPr marL="687388" indent="-225425">
              <a:spcBef>
                <a:spcPct val="30000"/>
              </a:spcBef>
              <a:buFont typeface="Wingdings" panose="05000000000000000000" pitchFamily="2" charset="2"/>
              <a:buChar char="ü"/>
            </a:pPr>
            <a:r>
              <a:rPr lang="en-US" sz="2000" dirty="0" smtClean="0">
                <a:solidFill>
                  <a:prstClr val="black"/>
                </a:solidFill>
              </a:rPr>
              <a:t>the </a:t>
            </a:r>
            <a:r>
              <a:rPr lang="en-US" sz="2000" dirty="0">
                <a:solidFill>
                  <a:prstClr val="black"/>
                </a:solidFill>
              </a:rPr>
              <a:t>data contract </a:t>
            </a:r>
            <a:r>
              <a:rPr lang="en-US" sz="2000" dirty="0" smtClean="0">
                <a:solidFill>
                  <a:prstClr val="black"/>
                </a:solidFill>
              </a:rPr>
              <a:t>serializer</a:t>
            </a:r>
          </a:p>
          <a:p>
            <a:pPr marL="687388" indent="-225425">
              <a:spcBef>
                <a:spcPct val="30000"/>
              </a:spcBef>
              <a:buFont typeface="Wingdings" panose="05000000000000000000" pitchFamily="2" charset="2"/>
              <a:buChar char="ü"/>
            </a:pPr>
            <a:r>
              <a:rPr lang="en-US" sz="2000" dirty="0" smtClean="0">
                <a:solidFill>
                  <a:prstClr val="black"/>
                </a:solidFill>
              </a:rPr>
              <a:t>the </a:t>
            </a:r>
            <a:r>
              <a:rPr lang="en-US" sz="2000" dirty="0">
                <a:solidFill>
                  <a:prstClr val="black"/>
                </a:solidFill>
              </a:rPr>
              <a:t>binary </a:t>
            </a:r>
            <a:r>
              <a:rPr lang="en-US" sz="2000" dirty="0" smtClean="0">
                <a:solidFill>
                  <a:prstClr val="black"/>
                </a:solidFill>
              </a:rPr>
              <a:t>serializer</a:t>
            </a:r>
          </a:p>
          <a:p>
            <a:pPr marL="687388" indent="-225425">
              <a:spcBef>
                <a:spcPct val="30000"/>
              </a:spcBef>
              <a:buFont typeface="Wingdings" panose="05000000000000000000" pitchFamily="2" charset="2"/>
              <a:buChar char="ü"/>
            </a:pPr>
            <a:r>
              <a:rPr lang="en-US" sz="2000" dirty="0" smtClean="0">
                <a:solidFill>
                  <a:prstClr val="black"/>
                </a:solidFill>
              </a:rPr>
              <a:t>the </a:t>
            </a:r>
            <a:r>
              <a:rPr lang="en-US" sz="2000" dirty="0">
                <a:solidFill>
                  <a:prstClr val="black"/>
                </a:solidFill>
              </a:rPr>
              <a:t>XML serializer. </a:t>
            </a:r>
            <a:endParaRPr lang="en-US" sz="2000" dirty="0" smtClean="0">
              <a:solidFill>
                <a:prstClr val="black"/>
              </a:solidFill>
            </a:endParaRPr>
          </a:p>
          <a:p>
            <a:pPr marL="461963" indent="0">
              <a:spcBef>
                <a:spcPct val="30000"/>
              </a:spcBef>
              <a:buNone/>
            </a:pPr>
            <a:r>
              <a:rPr lang="en-US" sz="2000" dirty="0" smtClean="0">
                <a:solidFill>
                  <a:prstClr val="black"/>
                </a:solidFill>
              </a:rPr>
              <a:t>There </a:t>
            </a:r>
            <a:r>
              <a:rPr lang="en-US" sz="2000" dirty="0">
                <a:solidFill>
                  <a:prstClr val="black"/>
                </a:solidFill>
              </a:rPr>
              <a:t>is also a </a:t>
            </a:r>
            <a:r>
              <a:rPr lang="en-US" sz="2000" dirty="0">
                <a:solidFill>
                  <a:srgbClr val="FF0000"/>
                </a:solidFill>
              </a:rPr>
              <a:t>JSON serializer</a:t>
            </a:r>
            <a:r>
              <a:rPr lang="en-US" sz="2000" dirty="0">
                <a:solidFill>
                  <a:prstClr val="black"/>
                </a:solidFill>
              </a:rPr>
              <a:t> now available in the .NET </a:t>
            </a:r>
            <a:r>
              <a:rPr lang="en-US" sz="2000" dirty="0" smtClean="0">
                <a:solidFill>
                  <a:prstClr val="black"/>
                </a:solidFill>
              </a:rPr>
              <a:t>Framework</a:t>
            </a:r>
          </a:p>
          <a:p>
            <a:pPr marL="461963">
              <a:spcBef>
                <a:spcPct val="30000"/>
              </a:spcBef>
              <a:buFont typeface="Wingdings" panose="05000000000000000000" pitchFamily="2" charset="2"/>
              <a:buChar char="§"/>
            </a:pPr>
            <a:r>
              <a:rPr lang="en-US" sz="2000" dirty="0" smtClean="0">
                <a:solidFill>
                  <a:prstClr val="black"/>
                </a:solidFill>
              </a:rPr>
              <a:t>The </a:t>
            </a:r>
            <a:r>
              <a:rPr lang="en-US" sz="2000" dirty="0">
                <a:solidFill>
                  <a:prstClr val="black"/>
                </a:solidFill>
              </a:rPr>
              <a:t>types for serialization reside in the following namespaces</a:t>
            </a:r>
            <a:r>
              <a:rPr lang="en-US" sz="2000" dirty="0" smtClean="0">
                <a:solidFill>
                  <a:prstClr val="black"/>
                </a:solidFill>
              </a:rPr>
              <a:t>:</a:t>
            </a:r>
            <a:endParaRPr lang="en-US" sz="2000" dirty="0">
              <a:solidFill>
                <a:prstClr val="black"/>
              </a:solidFill>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2784" y="4472556"/>
            <a:ext cx="3168355" cy="544061"/>
          </a:xfrm>
          <a:prstGeom prst="rect">
            <a:avLst/>
          </a:prstGeom>
          <a:ln>
            <a:solidFill>
              <a:schemeClr val="accent1"/>
            </a:solidFill>
          </a:ln>
        </p:spPr>
      </p:pic>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279</a:t>
            </a:fld>
            <a:endParaRPr lang="en-US" dirty="0"/>
          </a:p>
        </p:txBody>
      </p:sp>
    </p:spTree>
    <p:extLst>
      <p:ext uri="{BB962C8B-B14F-4D97-AF65-F5344CB8AC3E}">
        <p14:creationId xmlns:p14="http://schemas.microsoft.com/office/powerpoint/2010/main" val="2979830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Local Methods</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A local method is a method declared inside another function</a:t>
            </a:r>
          </a:p>
          <a:p>
            <a:pPr marL="461963">
              <a:buFont typeface="Wingdings" panose="05000000000000000000" pitchFamily="2" charset="2"/>
              <a:buChar char="§"/>
            </a:pPr>
            <a:endParaRPr lang="en-US" sz="2000" dirty="0" smtClean="0"/>
          </a:p>
          <a:p>
            <a:pPr marL="461963">
              <a:buFont typeface="Wingdings" panose="05000000000000000000" pitchFamily="2" charset="2"/>
              <a:buChar char="§"/>
            </a:pPr>
            <a:endParaRPr lang="en-US" sz="2000" dirty="0"/>
          </a:p>
          <a:p>
            <a:pPr marL="461963">
              <a:buFont typeface="Wingdings" panose="05000000000000000000" pitchFamily="2" charset="2"/>
              <a:buChar char="§"/>
            </a:pPr>
            <a:endParaRPr lang="en-US" sz="2000" dirty="0" smtClean="0"/>
          </a:p>
          <a:p>
            <a:pPr marL="461963">
              <a:buFont typeface="Wingdings" panose="05000000000000000000" pitchFamily="2" charset="2"/>
              <a:buChar char="§"/>
            </a:pPr>
            <a:endParaRPr lang="en-US" sz="2000" dirty="0" smtClean="0"/>
          </a:p>
          <a:p>
            <a:pPr marL="461963">
              <a:buFont typeface="Wingdings" panose="05000000000000000000" pitchFamily="2" charset="2"/>
              <a:buChar char="§"/>
            </a:pPr>
            <a:endParaRPr lang="en-US" sz="2000" dirty="0"/>
          </a:p>
          <a:p>
            <a:pPr marL="461963">
              <a:buFont typeface="Wingdings" panose="05000000000000000000" pitchFamily="2" charset="2"/>
              <a:buChar char="§"/>
            </a:pPr>
            <a:endParaRPr lang="en-US" sz="2000" dirty="0" smtClean="0"/>
          </a:p>
          <a:p>
            <a:pPr marL="461963">
              <a:buFont typeface="Wingdings" panose="05000000000000000000" pitchFamily="2" charset="2"/>
              <a:buChar char="§"/>
            </a:pPr>
            <a:r>
              <a:rPr lang="en-US" sz="2000" dirty="0"/>
              <a:t>Local methods are </a:t>
            </a:r>
            <a:r>
              <a:rPr lang="en-US" sz="2000" dirty="0">
                <a:solidFill>
                  <a:srgbClr val="FF0000"/>
                </a:solidFill>
              </a:rPr>
              <a:t>visible</a:t>
            </a:r>
            <a:r>
              <a:rPr lang="en-US" sz="2000" dirty="0"/>
              <a:t> only to the </a:t>
            </a:r>
            <a:r>
              <a:rPr lang="en-US" sz="2000" dirty="0">
                <a:solidFill>
                  <a:srgbClr val="FF0000"/>
                </a:solidFill>
              </a:rPr>
              <a:t>containing function</a:t>
            </a:r>
            <a:r>
              <a:rPr lang="en-US" sz="2000" dirty="0"/>
              <a:t>, and can </a:t>
            </a:r>
            <a:r>
              <a:rPr lang="en-US" sz="2000" dirty="0">
                <a:solidFill>
                  <a:srgbClr val="FF0000"/>
                </a:solidFill>
              </a:rPr>
              <a:t>capture local variables</a:t>
            </a:r>
            <a:r>
              <a:rPr lang="en-US" sz="2000" dirty="0"/>
              <a:t> in the same way that </a:t>
            </a:r>
            <a:r>
              <a:rPr lang="en-US" sz="2000" dirty="0">
                <a:solidFill>
                  <a:srgbClr val="FF0000"/>
                </a:solidFill>
              </a:rPr>
              <a:t>lambda expressions</a:t>
            </a:r>
            <a:r>
              <a:rPr lang="en-US" sz="2000" dirty="0"/>
              <a:t> do</a:t>
            </a:r>
            <a:r>
              <a:rPr lang="en-US" sz="2000" dirty="0" smtClean="0"/>
              <a:t>.</a:t>
            </a:r>
            <a:endParaRPr lang="en-US" sz="2000"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0525" y="1725521"/>
            <a:ext cx="5114569" cy="2088833"/>
          </a:xfrm>
          <a:prstGeom prst="rect">
            <a:avLst/>
          </a:prstGeom>
          <a:ln>
            <a:solidFill>
              <a:schemeClr val="accent1"/>
            </a:solidFill>
          </a:ln>
        </p:spPr>
      </p:pic>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28</a:t>
            </a:fld>
            <a:endParaRPr lang="en-US" dirty="0"/>
          </a:p>
        </p:txBody>
      </p:sp>
    </p:spTree>
    <p:extLst>
      <p:ext uri="{BB962C8B-B14F-4D97-AF65-F5344CB8AC3E}">
        <p14:creationId xmlns:p14="http://schemas.microsoft.com/office/powerpoint/2010/main" val="3537306336"/>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Assemblies, Reflection and Attributes</a:t>
            </a:r>
            <a:endParaRPr lang="en-US" dirty="0"/>
          </a:p>
        </p:txBody>
      </p:sp>
      <p:sp>
        <p:nvSpPr>
          <p:cNvPr id="7" name="Content Placeholder 3"/>
          <p:cNvSpPr>
            <a:spLocks noGrp="1"/>
          </p:cNvSpPr>
          <p:nvPr>
            <p:ph idx="1"/>
          </p:nvPr>
        </p:nvSpPr>
        <p:spPr/>
        <p:txBody>
          <a:bodyPr>
            <a:normAutofit/>
          </a:bodyPr>
          <a:lstStyle/>
          <a:p>
            <a:pPr>
              <a:spcBef>
                <a:spcPct val="30000"/>
              </a:spcBef>
              <a:buFont typeface="Wingdings" panose="05000000000000000000" pitchFamily="2" charset="2"/>
              <a:buChar char="v"/>
            </a:pPr>
            <a:r>
              <a:rPr lang="en-US" sz="2000" dirty="0">
                <a:solidFill>
                  <a:prstClr val="black"/>
                </a:solidFill>
              </a:rPr>
              <a:t>The </a:t>
            </a:r>
            <a:r>
              <a:rPr lang="en-US" sz="2000" dirty="0">
                <a:solidFill>
                  <a:srgbClr val="FF0000"/>
                </a:solidFill>
              </a:rPr>
              <a:t>assemblies</a:t>
            </a:r>
            <a:r>
              <a:rPr lang="en-US" sz="2000" dirty="0">
                <a:solidFill>
                  <a:prstClr val="black"/>
                </a:solidFill>
              </a:rPr>
              <a:t> into which C# programs compile comprise executable instructions (stored as intermediate language or IL) and metadata, which describes the </a:t>
            </a:r>
            <a:r>
              <a:rPr lang="en-US" sz="2000" dirty="0" smtClean="0">
                <a:solidFill>
                  <a:prstClr val="black"/>
                </a:solidFill>
              </a:rPr>
              <a:t>program’s </a:t>
            </a:r>
            <a:r>
              <a:rPr lang="en-US" sz="2000" dirty="0">
                <a:solidFill>
                  <a:prstClr val="black"/>
                </a:solidFill>
              </a:rPr>
              <a:t>types, members, and </a:t>
            </a:r>
            <a:r>
              <a:rPr lang="en-US" sz="2000" dirty="0" smtClean="0">
                <a:solidFill>
                  <a:prstClr val="black"/>
                </a:solidFill>
              </a:rPr>
              <a:t>attributes.</a:t>
            </a:r>
          </a:p>
          <a:p>
            <a:pPr marL="461963">
              <a:spcBef>
                <a:spcPct val="30000"/>
              </a:spcBef>
              <a:buFont typeface="Wingdings" panose="05000000000000000000" pitchFamily="2" charset="2"/>
              <a:buChar char="§"/>
            </a:pPr>
            <a:r>
              <a:rPr lang="en-US" sz="2000" dirty="0" smtClean="0">
                <a:solidFill>
                  <a:prstClr val="black"/>
                </a:solidFill>
              </a:rPr>
              <a:t>Through </a:t>
            </a:r>
            <a:r>
              <a:rPr lang="en-US" sz="2000" dirty="0">
                <a:solidFill>
                  <a:srgbClr val="FF0000"/>
                </a:solidFill>
              </a:rPr>
              <a:t>reflection</a:t>
            </a:r>
            <a:r>
              <a:rPr lang="en-US" sz="2000" dirty="0">
                <a:solidFill>
                  <a:prstClr val="black"/>
                </a:solidFill>
              </a:rPr>
              <a:t>, you can inspect this </a:t>
            </a:r>
            <a:r>
              <a:rPr lang="en-US" sz="2000" dirty="0">
                <a:solidFill>
                  <a:srgbClr val="FF0000"/>
                </a:solidFill>
              </a:rPr>
              <a:t>metadata at runtime</a:t>
            </a:r>
            <a:r>
              <a:rPr lang="en-US" sz="2000" dirty="0">
                <a:solidFill>
                  <a:prstClr val="black"/>
                </a:solidFill>
              </a:rPr>
              <a:t>, and do such things as dynamically invoke </a:t>
            </a:r>
            <a:r>
              <a:rPr lang="en-US" sz="2000" dirty="0" smtClean="0">
                <a:solidFill>
                  <a:prstClr val="black"/>
                </a:solidFill>
              </a:rPr>
              <a:t>methods.</a:t>
            </a:r>
          </a:p>
          <a:p>
            <a:pPr marL="461963">
              <a:spcBef>
                <a:spcPct val="30000"/>
              </a:spcBef>
              <a:buFont typeface="Wingdings" panose="05000000000000000000" pitchFamily="2" charset="2"/>
              <a:buChar char="§"/>
            </a:pPr>
            <a:r>
              <a:rPr lang="en-US" sz="2000" dirty="0" smtClean="0">
                <a:solidFill>
                  <a:prstClr val="black"/>
                </a:solidFill>
              </a:rPr>
              <a:t>With </a:t>
            </a:r>
            <a:r>
              <a:rPr lang="en-US" sz="2000" dirty="0">
                <a:solidFill>
                  <a:srgbClr val="FF0000"/>
                </a:solidFill>
              </a:rPr>
              <a:t>Reflection.Emit</a:t>
            </a:r>
            <a:r>
              <a:rPr lang="en-US" sz="2000" dirty="0">
                <a:solidFill>
                  <a:prstClr val="black"/>
                </a:solidFill>
              </a:rPr>
              <a:t>, you can construct </a:t>
            </a:r>
            <a:r>
              <a:rPr lang="en-US" sz="2000" dirty="0">
                <a:solidFill>
                  <a:srgbClr val="FF0000"/>
                </a:solidFill>
              </a:rPr>
              <a:t>new code on the </a:t>
            </a:r>
            <a:r>
              <a:rPr lang="en-US" sz="2000" dirty="0" smtClean="0">
                <a:solidFill>
                  <a:srgbClr val="FF0000"/>
                </a:solidFill>
              </a:rPr>
              <a:t>fly</a:t>
            </a:r>
            <a:r>
              <a:rPr lang="en-US" sz="2000" dirty="0" smtClean="0">
                <a:solidFill>
                  <a:prstClr val="black"/>
                </a:solidFill>
              </a:rPr>
              <a:t>.</a:t>
            </a:r>
          </a:p>
          <a:p>
            <a:pPr marL="461963">
              <a:spcBef>
                <a:spcPct val="30000"/>
              </a:spcBef>
              <a:buFont typeface="Wingdings" panose="05000000000000000000" pitchFamily="2" charset="2"/>
              <a:buChar char="§"/>
            </a:pPr>
            <a:r>
              <a:rPr lang="en-US" sz="2000" dirty="0" smtClean="0">
                <a:solidFill>
                  <a:prstClr val="black"/>
                </a:solidFill>
              </a:rPr>
              <a:t>In </a:t>
            </a:r>
            <a:r>
              <a:rPr lang="en-US" sz="2000" dirty="0">
                <a:solidFill>
                  <a:prstClr val="black"/>
                </a:solidFill>
              </a:rPr>
              <a:t>Chapter 18, we describe the makeup of assemblies and how to sign them, use the global assembly cache (</a:t>
            </a:r>
            <a:r>
              <a:rPr lang="en-US" sz="2000" dirty="0">
                <a:solidFill>
                  <a:srgbClr val="FF0000"/>
                </a:solidFill>
              </a:rPr>
              <a:t>GAC</a:t>
            </a:r>
            <a:r>
              <a:rPr lang="en-US" sz="2000" dirty="0">
                <a:solidFill>
                  <a:prstClr val="black"/>
                </a:solidFill>
              </a:rPr>
              <a:t>) and resources, and resolve file </a:t>
            </a:r>
            <a:r>
              <a:rPr lang="en-US" sz="2000" dirty="0" smtClean="0">
                <a:solidFill>
                  <a:prstClr val="black"/>
                </a:solidFill>
              </a:rPr>
              <a:t>references.</a:t>
            </a:r>
          </a:p>
          <a:p>
            <a:pPr marL="461963">
              <a:spcBef>
                <a:spcPct val="30000"/>
              </a:spcBef>
              <a:buFont typeface="Wingdings" panose="05000000000000000000" pitchFamily="2" charset="2"/>
              <a:buChar char="§"/>
            </a:pPr>
            <a:r>
              <a:rPr lang="en-US" sz="2000" dirty="0">
                <a:solidFill>
                  <a:prstClr val="black"/>
                </a:solidFill>
              </a:rPr>
              <a:t>I</a:t>
            </a:r>
            <a:r>
              <a:rPr lang="en-US" sz="2000" dirty="0" smtClean="0">
                <a:solidFill>
                  <a:prstClr val="black"/>
                </a:solidFill>
              </a:rPr>
              <a:t>n Chapter </a:t>
            </a:r>
            <a:r>
              <a:rPr lang="en-US" sz="2000" dirty="0">
                <a:solidFill>
                  <a:prstClr val="black"/>
                </a:solidFill>
              </a:rPr>
              <a:t>19, we cover </a:t>
            </a:r>
            <a:r>
              <a:rPr lang="en-US" sz="2000" dirty="0">
                <a:solidFill>
                  <a:srgbClr val="FF0000"/>
                </a:solidFill>
              </a:rPr>
              <a:t>reflection and attributes</a:t>
            </a:r>
            <a:r>
              <a:rPr lang="en-US" sz="2000" dirty="0">
                <a:solidFill>
                  <a:prstClr val="black"/>
                </a:solidFill>
              </a:rPr>
              <a:t>—describing how to inspect metadata, dynamically invoke functions, write custom attributes, emit new types, and parse raw </a:t>
            </a:r>
            <a:r>
              <a:rPr lang="en-US" sz="2000" dirty="0" smtClean="0">
                <a:solidFill>
                  <a:prstClr val="black"/>
                </a:solidFill>
              </a:rPr>
              <a:t>IL.</a:t>
            </a:r>
          </a:p>
          <a:p>
            <a:pPr marL="461963">
              <a:spcBef>
                <a:spcPct val="30000"/>
              </a:spcBef>
              <a:buFont typeface="Wingdings" panose="05000000000000000000" pitchFamily="2" charset="2"/>
              <a:buChar char="§"/>
            </a:pPr>
            <a:r>
              <a:rPr lang="en-US" sz="2000" dirty="0" smtClean="0">
                <a:solidFill>
                  <a:prstClr val="black"/>
                </a:solidFill>
              </a:rPr>
              <a:t>The </a:t>
            </a:r>
            <a:r>
              <a:rPr lang="en-US" sz="2000" dirty="0">
                <a:solidFill>
                  <a:prstClr val="black"/>
                </a:solidFill>
              </a:rPr>
              <a:t>types for using reflection and working with assemblies reside in the </a:t>
            </a:r>
            <a:r>
              <a:rPr lang="en-US" sz="2000" dirty="0" smtClean="0">
                <a:solidFill>
                  <a:prstClr val="black"/>
                </a:solidFill>
              </a:rPr>
              <a:t>following </a:t>
            </a:r>
            <a:r>
              <a:rPr lang="en-US" sz="2000" dirty="0">
                <a:solidFill>
                  <a:prstClr val="black"/>
                </a:solidFill>
              </a:rPr>
              <a:t>namespaces</a:t>
            </a:r>
            <a:r>
              <a:rPr lang="en-US" sz="2000" dirty="0" smtClean="0">
                <a:solidFill>
                  <a:prstClr val="black"/>
                </a:solidFill>
              </a:rPr>
              <a:t>:</a:t>
            </a:r>
            <a:endParaRPr lang="en-US" sz="2000" dirty="0">
              <a:solidFill>
                <a:prstClr val="black"/>
              </a:solidFill>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513" y="4650952"/>
            <a:ext cx="5120168" cy="795595"/>
          </a:xfrm>
          <a:prstGeom prst="rect">
            <a:avLst/>
          </a:prstGeom>
          <a:ln>
            <a:solidFill>
              <a:schemeClr val="accent1"/>
            </a:solidFill>
          </a:ln>
        </p:spPr>
      </p:pic>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280</a:t>
            </a:fld>
            <a:endParaRPr lang="en-US" dirty="0"/>
          </a:p>
        </p:txBody>
      </p:sp>
    </p:spTree>
    <p:extLst>
      <p:ext uri="{BB962C8B-B14F-4D97-AF65-F5344CB8AC3E}">
        <p14:creationId xmlns:p14="http://schemas.microsoft.com/office/powerpoint/2010/main" val="74541718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Dynamic Programming</a:t>
            </a:r>
            <a:endParaRPr lang="en-US" dirty="0"/>
          </a:p>
        </p:txBody>
      </p:sp>
      <p:sp>
        <p:nvSpPr>
          <p:cNvPr id="7" name="Content Placeholder 3"/>
          <p:cNvSpPr>
            <a:spLocks noGrp="1"/>
          </p:cNvSpPr>
          <p:nvPr>
            <p:ph idx="1"/>
          </p:nvPr>
        </p:nvSpPr>
        <p:spPr/>
        <p:txBody>
          <a:bodyPr>
            <a:normAutofit/>
          </a:bodyPr>
          <a:lstStyle/>
          <a:p>
            <a:pPr>
              <a:spcBef>
                <a:spcPct val="30000"/>
              </a:spcBef>
              <a:buFont typeface="Wingdings" panose="05000000000000000000" pitchFamily="2" charset="2"/>
              <a:buChar char="v"/>
            </a:pPr>
            <a:r>
              <a:rPr lang="en-US" sz="2000" dirty="0">
                <a:solidFill>
                  <a:prstClr val="black"/>
                </a:solidFill>
              </a:rPr>
              <a:t>In Chapter 20, we look at some of the patterns for dynamic programming and </a:t>
            </a:r>
            <a:r>
              <a:rPr lang="en-US" sz="2000" dirty="0" smtClean="0">
                <a:solidFill>
                  <a:prstClr val="black"/>
                </a:solidFill>
              </a:rPr>
              <a:t>leveraging </a:t>
            </a:r>
            <a:r>
              <a:rPr lang="en-US" sz="2000" dirty="0">
                <a:solidFill>
                  <a:prstClr val="black"/>
                </a:solidFill>
              </a:rPr>
              <a:t>the </a:t>
            </a:r>
            <a:r>
              <a:rPr lang="en-US" sz="2000" dirty="0">
                <a:solidFill>
                  <a:srgbClr val="FF0000"/>
                </a:solidFill>
              </a:rPr>
              <a:t>Dynamic Language Runtime</a:t>
            </a:r>
            <a:r>
              <a:rPr lang="en-US" sz="2000" dirty="0">
                <a:solidFill>
                  <a:prstClr val="black"/>
                </a:solidFill>
              </a:rPr>
              <a:t>, which has been a part of the CLR since </a:t>
            </a:r>
            <a:r>
              <a:rPr lang="en-US" sz="2000" dirty="0">
                <a:solidFill>
                  <a:srgbClr val="FF0000"/>
                </a:solidFill>
              </a:rPr>
              <a:t>Framework </a:t>
            </a:r>
            <a:r>
              <a:rPr lang="en-US" sz="2000" dirty="0" smtClean="0">
                <a:solidFill>
                  <a:srgbClr val="FF0000"/>
                </a:solidFill>
              </a:rPr>
              <a:t>4.0</a:t>
            </a:r>
            <a:r>
              <a:rPr lang="en-US" sz="2000" dirty="0" smtClean="0">
                <a:solidFill>
                  <a:prstClr val="black"/>
                </a:solidFill>
              </a:rPr>
              <a:t>.</a:t>
            </a:r>
          </a:p>
          <a:p>
            <a:pPr marL="461963">
              <a:spcBef>
                <a:spcPct val="30000"/>
              </a:spcBef>
              <a:buFont typeface="Wingdings" panose="05000000000000000000" pitchFamily="2" charset="2"/>
              <a:buChar char="§"/>
            </a:pPr>
            <a:r>
              <a:rPr lang="en-US" sz="2000" dirty="0" smtClean="0">
                <a:solidFill>
                  <a:prstClr val="black"/>
                </a:solidFill>
              </a:rPr>
              <a:t>We </a:t>
            </a:r>
            <a:r>
              <a:rPr lang="en-US" sz="2000" dirty="0">
                <a:solidFill>
                  <a:prstClr val="black"/>
                </a:solidFill>
              </a:rPr>
              <a:t>describe how to implement the </a:t>
            </a:r>
            <a:r>
              <a:rPr lang="en-US" sz="2000" dirty="0">
                <a:solidFill>
                  <a:srgbClr val="FF0000"/>
                </a:solidFill>
              </a:rPr>
              <a:t>Visitor pattern</a:t>
            </a:r>
            <a:r>
              <a:rPr lang="en-US" sz="2000" dirty="0">
                <a:solidFill>
                  <a:prstClr val="black"/>
                </a:solidFill>
              </a:rPr>
              <a:t>, write custom dynamic objects, and interoperate with </a:t>
            </a:r>
            <a:r>
              <a:rPr lang="en-US" sz="2000" dirty="0" smtClean="0">
                <a:solidFill>
                  <a:srgbClr val="FF0000"/>
                </a:solidFill>
              </a:rPr>
              <a:t>IronPython</a:t>
            </a:r>
            <a:r>
              <a:rPr lang="en-US" sz="2000" dirty="0" smtClean="0">
                <a:solidFill>
                  <a:prstClr val="black"/>
                </a:solidFill>
              </a:rPr>
              <a:t>.</a:t>
            </a:r>
          </a:p>
          <a:p>
            <a:pPr marL="461963">
              <a:spcBef>
                <a:spcPct val="30000"/>
              </a:spcBef>
              <a:buFont typeface="Wingdings" panose="05000000000000000000" pitchFamily="2" charset="2"/>
              <a:buChar char="§"/>
            </a:pPr>
            <a:r>
              <a:rPr lang="en-US" sz="2000" dirty="0" smtClean="0">
                <a:solidFill>
                  <a:prstClr val="black"/>
                </a:solidFill>
              </a:rPr>
              <a:t>The </a:t>
            </a:r>
            <a:r>
              <a:rPr lang="en-US" sz="2000" dirty="0">
                <a:solidFill>
                  <a:prstClr val="black"/>
                </a:solidFill>
              </a:rPr>
              <a:t>types for dynamic </a:t>
            </a:r>
            <a:r>
              <a:rPr lang="en-US" sz="2000" dirty="0" smtClean="0">
                <a:solidFill>
                  <a:prstClr val="black"/>
                </a:solidFill>
              </a:rPr>
              <a:t>programming </a:t>
            </a:r>
            <a:r>
              <a:rPr lang="en-US" sz="2000" dirty="0">
                <a:solidFill>
                  <a:prstClr val="black"/>
                </a:solidFill>
              </a:rPr>
              <a:t>are in </a:t>
            </a:r>
            <a:r>
              <a:rPr lang="en-US" sz="2000" dirty="0">
                <a:solidFill>
                  <a:srgbClr val="FF0000"/>
                </a:solidFill>
              </a:rPr>
              <a:t>System.Dynamic</a:t>
            </a:r>
            <a:r>
              <a:rPr lang="en-US" sz="2000" dirty="0" smtClean="0">
                <a:solidFill>
                  <a:prstClr val="black"/>
                </a:solidFill>
              </a:rPr>
              <a:t>.</a:t>
            </a:r>
            <a:endParaRPr lang="en-US" sz="2000" dirty="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281</a:t>
            </a:fld>
            <a:endParaRPr lang="en-US" dirty="0"/>
          </a:p>
        </p:txBody>
      </p:sp>
    </p:spTree>
    <p:extLst>
      <p:ext uri="{BB962C8B-B14F-4D97-AF65-F5344CB8AC3E}">
        <p14:creationId xmlns:p14="http://schemas.microsoft.com/office/powerpoint/2010/main" val="2488647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Security</a:t>
            </a:r>
            <a:endParaRPr lang="en-US" dirty="0"/>
          </a:p>
        </p:txBody>
      </p:sp>
      <p:sp>
        <p:nvSpPr>
          <p:cNvPr id="7" name="Content Placeholder 3"/>
          <p:cNvSpPr>
            <a:spLocks noGrp="1"/>
          </p:cNvSpPr>
          <p:nvPr>
            <p:ph idx="1"/>
          </p:nvPr>
        </p:nvSpPr>
        <p:spPr/>
        <p:txBody>
          <a:bodyPr>
            <a:normAutofit/>
          </a:bodyPr>
          <a:lstStyle/>
          <a:p>
            <a:pPr>
              <a:spcBef>
                <a:spcPct val="30000"/>
              </a:spcBef>
              <a:buFont typeface="Wingdings" panose="05000000000000000000" pitchFamily="2" charset="2"/>
              <a:buChar char="v"/>
            </a:pPr>
            <a:r>
              <a:rPr lang="en-US" sz="2000" dirty="0">
                <a:solidFill>
                  <a:prstClr val="black"/>
                </a:solidFill>
              </a:rPr>
              <a:t>The .NET Framework provides its own security layer, allowing you to both sandbox other assemblies and be sandboxed </a:t>
            </a:r>
            <a:r>
              <a:rPr lang="en-US" sz="2000" dirty="0" smtClean="0">
                <a:solidFill>
                  <a:prstClr val="black"/>
                </a:solidFill>
              </a:rPr>
              <a:t>yourself.</a:t>
            </a:r>
          </a:p>
          <a:p>
            <a:pPr marL="461963">
              <a:spcBef>
                <a:spcPct val="30000"/>
              </a:spcBef>
              <a:buFont typeface="Wingdings" panose="05000000000000000000" pitchFamily="2" charset="2"/>
              <a:buChar char="§"/>
            </a:pPr>
            <a:r>
              <a:rPr lang="en-US" sz="2000" dirty="0" smtClean="0">
                <a:solidFill>
                  <a:prstClr val="black"/>
                </a:solidFill>
              </a:rPr>
              <a:t>In </a:t>
            </a:r>
            <a:r>
              <a:rPr lang="en-US" sz="2000" dirty="0">
                <a:solidFill>
                  <a:prstClr val="black"/>
                </a:solidFill>
              </a:rPr>
              <a:t>Chapter 21, we cover code access, role, and identity security, and the </a:t>
            </a:r>
            <a:r>
              <a:rPr lang="en-US" sz="2000" dirty="0">
                <a:solidFill>
                  <a:srgbClr val="FF0000"/>
                </a:solidFill>
              </a:rPr>
              <a:t>transparency model</a:t>
            </a:r>
            <a:r>
              <a:rPr lang="en-US" sz="2000" dirty="0">
                <a:solidFill>
                  <a:prstClr val="black"/>
                </a:solidFill>
              </a:rPr>
              <a:t> introduced in </a:t>
            </a:r>
            <a:r>
              <a:rPr lang="en-US" sz="2000" dirty="0">
                <a:solidFill>
                  <a:srgbClr val="FF0000"/>
                </a:solidFill>
              </a:rPr>
              <a:t>CLR </a:t>
            </a:r>
            <a:r>
              <a:rPr lang="en-US" sz="2000" dirty="0" smtClean="0">
                <a:solidFill>
                  <a:srgbClr val="FF0000"/>
                </a:solidFill>
              </a:rPr>
              <a:t>4.0</a:t>
            </a:r>
            <a:r>
              <a:rPr lang="en-US" sz="2000" dirty="0" smtClean="0">
                <a:solidFill>
                  <a:prstClr val="black"/>
                </a:solidFill>
              </a:rPr>
              <a:t>.</a:t>
            </a:r>
          </a:p>
          <a:p>
            <a:pPr marL="461963">
              <a:spcBef>
                <a:spcPct val="30000"/>
              </a:spcBef>
              <a:buFont typeface="Wingdings" panose="05000000000000000000" pitchFamily="2" charset="2"/>
              <a:buChar char="§"/>
            </a:pPr>
            <a:r>
              <a:rPr lang="en-US" sz="2000" dirty="0" smtClean="0">
                <a:solidFill>
                  <a:prstClr val="black"/>
                </a:solidFill>
              </a:rPr>
              <a:t>We </a:t>
            </a:r>
            <a:r>
              <a:rPr lang="en-US" sz="2000" dirty="0">
                <a:solidFill>
                  <a:prstClr val="black"/>
                </a:solidFill>
              </a:rPr>
              <a:t>then describe </a:t>
            </a:r>
            <a:r>
              <a:rPr lang="en-US" sz="2000" dirty="0">
                <a:solidFill>
                  <a:srgbClr val="FF0000"/>
                </a:solidFill>
              </a:rPr>
              <a:t>cryptography</a:t>
            </a:r>
            <a:r>
              <a:rPr lang="en-US" sz="2000" dirty="0">
                <a:solidFill>
                  <a:prstClr val="black"/>
                </a:solidFill>
              </a:rPr>
              <a:t> in the Framework, </a:t>
            </a:r>
            <a:r>
              <a:rPr lang="en-US" sz="2000" dirty="0" smtClean="0">
                <a:solidFill>
                  <a:prstClr val="black"/>
                </a:solidFill>
              </a:rPr>
              <a:t>covering</a:t>
            </a:r>
          </a:p>
          <a:p>
            <a:pPr marL="687388" indent="-225425">
              <a:spcBef>
                <a:spcPct val="30000"/>
              </a:spcBef>
              <a:buFont typeface="Wingdings" panose="05000000000000000000" pitchFamily="2" charset="2"/>
              <a:buChar char="ü"/>
            </a:pPr>
            <a:r>
              <a:rPr lang="en-US" sz="2000" dirty="0" smtClean="0">
                <a:solidFill>
                  <a:prstClr val="black"/>
                </a:solidFill>
              </a:rPr>
              <a:t>Encryption</a:t>
            </a:r>
          </a:p>
          <a:p>
            <a:pPr marL="687388" indent="-225425">
              <a:spcBef>
                <a:spcPct val="30000"/>
              </a:spcBef>
              <a:buFont typeface="Wingdings" panose="05000000000000000000" pitchFamily="2" charset="2"/>
              <a:buChar char="ü"/>
            </a:pPr>
            <a:r>
              <a:rPr lang="en-US" sz="2000" dirty="0" smtClean="0">
                <a:solidFill>
                  <a:prstClr val="black"/>
                </a:solidFill>
              </a:rPr>
              <a:t>Hashing</a:t>
            </a:r>
          </a:p>
          <a:p>
            <a:pPr marL="687388" indent="-225425">
              <a:spcBef>
                <a:spcPct val="30000"/>
              </a:spcBef>
              <a:buFont typeface="Wingdings" panose="05000000000000000000" pitchFamily="2" charset="2"/>
              <a:buChar char="ü"/>
            </a:pPr>
            <a:r>
              <a:rPr lang="en-US" sz="2000" dirty="0" smtClean="0">
                <a:solidFill>
                  <a:prstClr val="black"/>
                </a:solidFill>
              </a:rPr>
              <a:t>Data protection</a:t>
            </a:r>
          </a:p>
          <a:p>
            <a:pPr marL="461963">
              <a:spcBef>
                <a:spcPct val="30000"/>
              </a:spcBef>
              <a:buFont typeface="Wingdings" panose="05000000000000000000" pitchFamily="2" charset="2"/>
              <a:buChar char="§"/>
            </a:pPr>
            <a:r>
              <a:rPr lang="en-US" sz="2000" dirty="0" smtClean="0">
                <a:solidFill>
                  <a:prstClr val="black"/>
                </a:solidFill>
              </a:rPr>
              <a:t>The </a:t>
            </a:r>
            <a:r>
              <a:rPr lang="en-US" sz="2000" dirty="0">
                <a:solidFill>
                  <a:prstClr val="black"/>
                </a:solidFill>
              </a:rPr>
              <a:t>types for this are defined in</a:t>
            </a:r>
            <a:r>
              <a:rPr lang="en-US" sz="2000" dirty="0" smtClean="0">
                <a:solidFill>
                  <a:prstClr val="black"/>
                </a:solidFill>
              </a:rPr>
              <a:t>:</a:t>
            </a:r>
            <a:endParaRPr lang="en-US" sz="2000" dirty="0">
              <a:solidFill>
                <a:prstClr val="black"/>
              </a:solidFill>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4516" y="4404003"/>
            <a:ext cx="2998585" cy="1045308"/>
          </a:xfrm>
          <a:prstGeom prst="rect">
            <a:avLst/>
          </a:prstGeom>
          <a:ln>
            <a:solidFill>
              <a:schemeClr val="accent1"/>
            </a:solidFill>
          </a:ln>
        </p:spPr>
      </p:pic>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282</a:t>
            </a:fld>
            <a:endParaRPr lang="en-US" dirty="0"/>
          </a:p>
        </p:txBody>
      </p:sp>
    </p:spTree>
    <p:extLst>
      <p:ext uri="{BB962C8B-B14F-4D97-AF65-F5344CB8AC3E}">
        <p14:creationId xmlns:p14="http://schemas.microsoft.com/office/powerpoint/2010/main" val="204292011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Advanced Threading</a:t>
            </a:r>
            <a:endParaRPr lang="en-US" dirty="0"/>
          </a:p>
        </p:txBody>
      </p:sp>
      <p:sp>
        <p:nvSpPr>
          <p:cNvPr id="7" name="Content Placeholder 3"/>
          <p:cNvSpPr>
            <a:spLocks noGrp="1"/>
          </p:cNvSpPr>
          <p:nvPr>
            <p:ph idx="1"/>
          </p:nvPr>
        </p:nvSpPr>
        <p:spPr/>
        <p:txBody>
          <a:bodyPr>
            <a:normAutofit/>
          </a:bodyPr>
          <a:lstStyle/>
          <a:p>
            <a:pPr>
              <a:spcBef>
                <a:spcPct val="30000"/>
              </a:spcBef>
              <a:buFont typeface="Wingdings" panose="05000000000000000000" pitchFamily="2" charset="2"/>
              <a:buChar char="v"/>
            </a:pPr>
            <a:r>
              <a:rPr lang="en-US" sz="2000" dirty="0">
                <a:solidFill>
                  <a:prstClr val="black"/>
                </a:solidFill>
              </a:rPr>
              <a:t>C#’s asynchronous functions make concurrent programming significantly easier because they lessen the need for lower-level </a:t>
            </a:r>
            <a:r>
              <a:rPr lang="en-US" sz="2000" dirty="0" smtClean="0">
                <a:solidFill>
                  <a:prstClr val="black"/>
                </a:solidFill>
              </a:rPr>
              <a:t>techniques.</a:t>
            </a:r>
          </a:p>
          <a:p>
            <a:pPr marL="461963">
              <a:spcBef>
                <a:spcPct val="30000"/>
              </a:spcBef>
              <a:buFont typeface="Wingdings" panose="05000000000000000000" pitchFamily="2" charset="2"/>
              <a:buChar char="§"/>
            </a:pPr>
            <a:r>
              <a:rPr lang="en-US" sz="2000" dirty="0" smtClean="0">
                <a:solidFill>
                  <a:prstClr val="black"/>
                </a:solidFill>
              </a:rPr>
              <a:t>However</a:t>
            </a:r>
            <a:r>
              <a:rPr lang="en-US" sz="2000" dirty="0">
                <a:solidFill>
                  <a:prstClr val="black"/>
                </a:solidFill>
              </a:rPr>
              <a:t>, there are still times when you </a:t>
            </a:r>
            <a:r>
              <a:rPr lang="en-US" sz="2000" dirty="0" smtClean="0">
                <a:solidFill>
                  <a:prstClr val="black"/>
                </a:solidFill>
              </a:rPr>
              <a:t>need</a:t>
            </a:r>
          </a:p>
          <a:p>
            <a:pPr marL="687388" indent="-225425">
              <a:spcBef>
                <a:spcPct val="30000"/>
              </a:spcBef>
              <a:buFont typeface="Wingdings" panose="05000000000000000000" pitchFamily="2" charset="2"/>
              <a:buChar char="ü"/>
            </a:pPr>
            <a:r>
              <a:rPr lang="en-US" sz="2000" dirty="0" smtClean="0">
                <a:solidFill>
                  <a:prstClr val="black"/>
                </a:solidFill>
              </a:rPr>
              <a:t>signaling constructs</a:t>
            </a:r>
          </a:p>
          <a:p>
            <a:pPr marL="687388" indent="-225425">
              <a:spcBef>
                <a:spcPct val="30000"/>
              </a:spcBef>
              <a:buFont typeface="Wingdings" panose="05000000000000000000" pitchFamily="2" charset="2"/>
              <a:buChar char="ü"/>
            </a:pPr>
            <a:r>
              <a:rPr lang="en-US" sz="2000" dirty="0" smtClean="0">
                <a:solidFill>
                  <a:prstClr val="black"/>
                </a:solidFill>
              </a:rPr>
              <a:t>thread-local storage</a:t>
            </a:r>
          </a:p>
          <a:p>
            <a:pPr marL="687388" indent="-225425">
              <a:spcBef>
                <a:spcPct val="30000"/>
              </a:spcBef>
              <a:buFont typeface="Wingdings" panose="05000000000000000000" pitchFamily="2" charset="2"/>
              <a:buChar char="ü"/>
            </a:pPr>
            <a:r>
              <a:rPr lang="en-US" sz="2000" dirty="0" smtClean="0">
                <a:solidFill>
                  <a:prstClr val="black"/>
                </a:solidFill>
              </a:rPr>
              <a:t>reader/writer </a:t>
            </a:r>
            <a:r>
              <a:rPr lang="en-US" sz="2000" dirty="0">
                <a:solidFill>
                  <a:prstClr val="black"/>
                </a:solidFill>
              </a:rPr>
              <a:t>locks, and so </a:t>
            </a:r>
            <a:r>
              <a:rPr lang="en-US" sz="2000" dirty="0" smtClean="0">
                <a:solidFill>
                  <a:prstClr val="black"/>
                </a:solidFill>
              </a:rPr>
              <a:t>on.</a:t>
            </a:r>
          </a:p>
          <a:p>
            <a:pPr marL="461963" indent="0">
              <a:spcBef>
                <a:spcPct val="30000"/>
              </a:spcBef>
              <a:buNone/>
            </a:pPr>
            <a:r>
              <a:rPr lang="en-US" sz="2000" dirty="0" smtClean="0">
                <a:solidFill>
                  <a:prstClr val="black"/>
                </a:solidFill>
              </a:rPr>
              <a:t>Chapter </a:t>
            </a:r>
            <a:r>
              <a:rPr lang="en-US" sz="2000" dirty="0">
                <a:solidFill>
                  <a:prstClr val="black"/>
                </a:solidFill>
              </a:rPr>
              <a:t>22 explains this in </a:t>
            </a:r>
            <a:r>
              <a:rPr lang="en-US" sz="2000" dirty="0" smtClean="0">
                <a:solidFill>
                  <a:prstClr val="black"/>
                </a:solidFill>
              </a:rPr>
              <a:t>depth.</a:t>
            </a:r>
          </a:p>
          <a:p>
            <a:pPr marL="461963">
              <a:spcBef>
                <a:spcPct val="30000"/>
              </a:spcBef>
              <a:buFont typeface="Wingdings" panose="05000000000000000000" pitchFamily="2" charset="2"/>
              <a:buChar char="§"/>
            </a:pPr>
            <a:r>
              <a:rPr lang="en-US" sz="2000" dirty="0" smtClean="0">
                <a:solidFill>
                  <a:prstClr val="black"/>
                </a:solidFill>
              </a:rPr>
              <a:t>Threading </a:t>
            </a:r>
            <a:r>
              <a:rPr lang="en-US" sz="2000" dirty="0">
                <a:solidFill>
                  <a:prstClr val="black"/>
                </a:solidFill>
              </a:rPr>
              <a:t>types are in the </a:t>
            </a:r>
            <a:r>
              <a:rPr lang="en-US" sz="2000" dirty="0" smtClean="0">
                <a:solidFill>
                  <a:srgbClr val="FF0000"/>
                </a:solidFill>
              </a:rPr>
              <a:t>System.Threading</a:t>
            </a:r>
            <a:r>
              <a:rPr lang="en-US" sz="2000" dirty="0" smtClean="0">
                <a:solidFill>
                  <a:prstClr val="black"/>
                </a:solidFill>
              </a:rPr>
              <a:t> </a:t>
            </a:r>
            <a:r>
              <a:rPr lang="en-US" sz="2000" dirty="0">
                <a:solidFill>
                  <a:prstClr val="black"/>
                </a:solidFill>
              </a:rPr>
              <a:t>namespace</a:t>
            </a:r>
            <a:r>
              <a:rPr lang="en-US" sz="2000" dirty="0" smtClean="0">
                <a:solidFill>
                  <a:prstClr val="black"/>
                </a:solidFill>
              </a:rPr>
              <a:t>.</a:t>
            </a:r>
            <a:endParaRPr lang="en-US" sz="2000" dirty="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283</a:t>
            </a:fld>
            <a:endParaRPr lang="en-US" dirty="0"/>
          </a:p>
        </p:txBody>
      </p:sp>
    </p:spTree>
    <p:extLst>
      <p:ext uri="{BB962C8B-B14F-4D97-AF65-F5344CB8AC3E}">
        <p14:creationId xmlns:p14="http://schemas.microsoft.com/office/powerpoint/2010/main" val="11723884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Parallel Programming</a:t>
            </a:r>
            <a:endParaRPr lang="en-US" dirty="0"/>
          </a:p>
        </p:txBody>
      </p:sp>
      <p:sp>
        <p:nvSpPr>
          <p:cNvPr id="7" name="Content Placeholder 3"/>
          <p:cNvSpPr>
            <a:spLocks noGrp="1"/>
          </p:cNvSpPr>
          <p:nvPr>
            <p:ph idx="1"/>
          </p:nvPr>
        </p:nvSpPr>
        <p:spPr/>
        <p:txBody>
          <a:bodyPr>
            <a:normAutofit/>
          </a:bodyPr>
          <a:lstStyle/>
          <a:p>
            <a:pPr>
              <a:spcBef>
                <a:spcPct val="30000"/>
              </a:spcBef>
              <a:buFont typeface="Wingdings" panose="05000000000000000000" pitchFamily="2" charset="2"/>
              <a:buChar char="v"/>
            </a:pPr>
            <a:r>
              <a:rPr lang="en-US" sz="2000" dirty="0">
                <a:solidFill>
                  <a:prstClr val="black"/>
                </a:solidFill>
              </a:rPr>
              <a:t>In Chapter 23, we cover in detail the libraries and types for leveraging multicore processors, including APIs for </a:t>
            </a:r>
            <a:endParaRPr lang="en-US" sz="2000" dirty="0" smtClean="0">
              <a:solidFill>
                <a:prstClr val="black"/>
              </a:solidFill>
            </a:endParaRPr>
          </a:p>
          <a:p>
            <a:pPr marL="461963">
              <a:spcBef>
                <a:spcPct val="30000"/>
              </a:spcBef>
              <a:buFont typeface="Wingdings" panose="05000000000000000000" pitchFamily="2" charset="2"/>
              <a:buChar char="§"/>
            </a:pPr>
            <a:r>
              <a:rPr lang="en-US" sz="2000" dirty="0" smtClean="0">
                <a:solidFill>
                  <a:prstClr val="black"/>
                </a:solidFill>
              </a:rPr>
              <a:t>task parallelism</a:t>
            </a:r>
          </a:p>
          <a:p>
            <a:pPr marL="461963">
              <a:spcBef>
                <a:spcPct val="30000"/>
              </a:spcBef>
              <a:buFont typeface="Wingdings" panose="05000000000000000000" pitchFamily="2" charset="2"/>
              <a:buChar char="§"/>
            </a:pPr>
            <a:r>
              <a:rPr lang="en-US" sz="2000" dirty="0" smtClean="0">
                <a:solidFill>
                  <a:prstClr val="black"/>
                </a:solidFill>
              </a:rPr>
              <a:t>imperative </a:t>
            </a:r>
            <a:r>
              <a:rPr lang="en-US" sz="2000" dirty="0">
                <a:solidFill>
                  <a:prstClr val="black"/>
                </a:solidFill>
              </a:rPr>
              <a:t>data </a:t>
            </a:r>
            <a:r>
              <a:rPr lang="en-US" sz="2000" dirty="0" smtClean="0">
                <a:solidFill>
                  <a:prstClr val="black"/>
                </a:solidFill>
              </a:rPr>
              <a:t>parallelism</a:t>
            </a:r>
          </a:p>
          <a:p>
            <a:pPr marL="461963">
              <a:spcBef>
                <a:spcPct val="30000"/>
              </a:spcBef>
              <a:buFont typeface="Wingdings" panose="05000000000000000000" pitchFamily="2" charset="2"/>
              <a:buChar char="§"/>
            </a:pPr>
            <a:r>
              <a:rPr lang="en-US" sz="2000" dirty="0" smtClean="0">
                <a:solidFill>
                  <a:prstClr val="black"/>
                </a:solidFill>
              </a:rPr>
              <a:t>functional </a:t>
            </a:r>
            <a:r>
              <a:rPr lang="en-US" sz="2000" dirty="0">
                <a:solidFill>
                  <a:prstClr val="black"/>
                </a:solidFill>
              </a:rPr>
              <a:t>parallelism (</a:t>
            </a:r>
            <a:r>
              <a:rPr lang="en-US" sz="2000" dirty="0">
                <a:solidFill>
                  <a:srgbClr val="FF0000"/>
                </a:solidFill>
              </a:rPr>
              <a:t>PLINQ</a:t>
            </a:r>
            <a:r>
              <a:rPr lang="en-US" sz="2000" dirty="0" smtClean="0">
                <a:solidFill>
                  <a:prstClr val="black"/>
                </a:solidFill>
              </a:rPr>
              <a:t>)</a:t>
            </a:r>
            <a:endParaRPr lang="en-US" sz="2000" dirty="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284</a:t>
            </a:fld>
            <a:endParaRPr lang="en-US" dirty="0"/>
          </a:p>
        </p:txBody>
      </p:sp>
    </p:spTree>
    <p:extLst>
      <p:ext uri="{BB962C8B-B14F-4D97-AF65-F5344CB8AC3E}">
        <p14:creationId xmlns:p14="http://schemas.microsoft.com/office/powerpoint/2010/main" val="427624911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Application Domains</a:t>
            </a:r>
            <a:endParaRPr lang="en-US" dirty="0"/>
          </a:p>
        </p:txBody>
      </p:sp>
      <p:sp>
        <p:nvSpPr>
          <p:cNvPr id="7" name="Content Placeholder 3"/>
          <p:cNvSpPr>
            <a:spLocks noGrp="1"/>
          </p:cNvSpPr>
          <p:nvPr>
            <p:ph idx="1"/>
          </p:nvPr>
        </p:nvSpPr>
        <p:spPr/>
        <p:txBody>
          <a:bodyPr>
            <a:normAutofit/>
          </a:bodyPr>
          <a:lstStyle/>
          <a:p>
            <a:pPr>
              <a:spcBef>
                <a:spcPct val="30000"/>
              </a:spcBef>
              <a:buFont typeface="Wingdings" panose="05000000000000000000" pitchFamily="2" charset="2"/>
              <a:buChar char="v"/>
            </a:pPr>
            <a:r>
              <a:rPr lang="en-US" sz="2000" dirty="0">
                <a:solidFill>
                  <a:prstClr val="black"/>
                </a:solidFill>
              </a:rPr>
              <a:t>The CLR provides an additional level of </a:t>
            </a:r>
            <a:r>
              <a:rPr lang="en-US" sz="2000" dirty="0">
                <a:solidFill>
                  <a:srgbClr val="FF0000"/>
                </a:solidFill>
              </a:rPr>
              <a:t>isolation</a:t>
            </a:r>
            <a:r>
              <a:rPr lang="en-US" sz="2000" dirty="0">
                <a:solidFill>
                  <a:prstClr val="black"/>
                </a:solidFill>
              </a:rPr>
              <a:t> </a:t>
            </a:r>
            <a:r>
              <a:rPr lang="en-US" sz="2000" dirty="0">
                <a:solidFill>
                  <a:srgbClr val="0070C0"/>
                </a:solidFill>
              </a:rPr>
              <a:t>within a process</a:t>
            </a:r>
            <a:r>
              <a:rPr lang="en-US" sz="2000" dirty="0">
                <a:solidFill>
                  <a:prstClr val="black"/>
                </a:solidFill>
              </a:rPr>
              <a:t>, called an </a:t>
            </a:r>
            <a:r>
              <a:rPr lang="en-US" sz="2000" dirty="0" smtClean="0">
                <a:solidFill>
                  <a:prstClr val="black"/>
                </a:solidFill>
              </a:rPr>
              <a:t>application domain.</a:t>
            </a:r>
          </a:p>
          <a:p>
            <a:pPr marL="461963">
              <a:spcBef>
                <a:spcPct val="30000"/>
              </a:spcBef>
              <a:buFont typeface="Wingdings" panose="05000000000000000000" pitchFamily="2" charset="2"/>
              <a:buChar char="§"/>
            </a:pPr>
            <a:r>
              <a:rPr lang="en-US" sz="2000" dirty="0" smtClean="0">
                <a:solidFill>
                  <a:prstClr val="black"/>
                </a:solidFill>
              </a:rPr>
              <a:t>In </a:t>
            </a:r>
            <a:r>
              <a:rPr lang="en-US" sz="2000" dirty="0">
                <a:solidFill>
                  <a:prstClr val="black"/>
                </a:solidFill>
              </a:rPr>
              <a:t>Chapter 24, we examine the properties of an application domain with which you can interact, and demonstrate how to create and use additional application domains within the same process for such purposes as </a:t>
            </a:r>
            <a:r>
              <a:rPr lang="en-US" sz="2000" dirty="0">
                <a:solidFill>
                  <a:srgbClr val="FF0000"/>
                </a:solidFill>
              </a:rPr>
              <a:t>unit </a:t>
            </a:r>
            <a:r>
              <a:rPr lang="en-US" sz="2000" dirty="0" smtClean="0">
                <a:solidFill>
                  <a:srgbClr val="FF0000"/>
                </a:solidFill>
              </a:rPr>
              <a:t>testing</a:t>
            </a:r>
            <a:r>
              <a:rPr lang="en-US" sz="2000" dirty="0" smtClean="0">
                <a:solidFill>
                  <a:prstClr val="black"/>
                </a:solidFill>
              </a:rPr>
              <a:t>.</a:t>
            </a:r>
          </a:p>
          <a:p>
            <a:pPr marL="461963">
              <a:spcBef>
                <a:spcPct val="30000"/>
              </a:spcBef>
              <a:buFont typeface="Wingdings" panose="05000000000000000000" pitchFamily="2" charset="2"/>
              <a:buChar char="§"/>
            </a:pPr>
            <a:r>
              <a:rPr lang="en-US" sz="2000" dirty="0" smtClean="0">
                <a:solidFill>
                  <a:prstClr val="black"/>
                </a:solidFill>
              </a:rPr>
              <a:t>We </a:t>
            </a:r>
            <a:r>
              <a:rPr lang="en-US" sz="2000" dirty="0">
                <a:solidFill>
                  <a:prstClr val="black"/>
                </a:solidFill>
              </a:rPr>
              <a:t>also describe how to use </a:t>
            </a:r>
            <a:r>
              <a:rPr lang="en-US" sz="2000" dirty="0">
                <a:solidFill>
                  <a:srgbClr val="FF0000"/>
                </a:solidFill>
              </a:rPr>
              <a:t>Remoting</a:t>
            </a:r>
            <a:r>
              <a:rPr lang="en-US" sz="2000" dirty="0">
                <a:solidFill>
                  <a:prstClr val="black"/>
                </a:solidFill>
              </a:rPr>
              <a:t> to communicate with these application </a:t>
            </a:r>
            <a:r>
              <a:rPr lang="en-US" sz="2000" dirty="0" smtClean="0">
                <a:solidFill>
                  <a:prstClr val="black"/>
                </a:solidFill>
              </a:rPr>
              <a:t>domains.</a:t>
            </a:r>
          </a:p>
          <a:p>
            <a:pPr marL="461963">
              <a:spcBef>
                <a:spcPct val="30000"/>
              </a:spcBef>
              <a:buFont typeface="Wingdings" panose="05000000000000000000" pitchFamily="2" charset="2"/>
              <a:buChar char="§"/>
            </a:pPr>
            <a:r>
              <a:rPr lang="en-US" sz="2000" dirty="0" smtClean="0">
                <a:solidFill>
                  <a:prstClr val="black"/>
                </a:solidFill>
              </a:rPr>
              <a:t>Creating </a:t>
            </a:r>
            <a:r>
              <a:rPr lang="en-US" sz="2000" dirty="0">
                <a:solidFill>
                  <a:prstClr val="black"/>
                </a:solidFill>
              </a:rPr>
              <a:t>separate application domains is not part of .NET Standard 2.0, although you can interact with the current domain via the </a:t>
            </a:r>
            <a:r>
              <a:rPr lang="en-US" sz="2000" dirty="0">
                <a:solidFill>
                  <a:srgbClr val="FF0000"/>
                </a:solidFill>
              </a:rPr>
              <a:t>AppDomain class</a:t>
            </a:r>
            <a:r>
              <a:rPr lang="en-US" sz="2000" dirty="0">
                <a:solidFill>
                  <a:prstClr val="black"/>
                </a:solidFill>
              </a:rPr>
              <a:t> in the </a:t>
            </a:r>
            <a:r>
              <a:rPr lang="en-US" sz="2000" dirty="0">
                <a:solidFill>
                  <a:srgbClr val="FF0000"/>
                </a:solidFill>
              </a:rPr>
              <a:t>System</a:t>
            </a:r>
            <a:r>
              <a:rPr lang="en-US" sz="2000" dirty="0">
                <a:solidFill>
                  <a:prstClr val="black"/>
                </a:solidFill>
              </a:rPr>
              <a:t> namespace</a:t>
            </a:r>
            <a:r>
              <a:rPr lang="en-US" sz="2000" dirty="0" smtClean="0">
                <a:solidFill>
                  <a:prstClr val="black"/>
                </a:solidFill>
              </a:rPr>
              <a:t>.</a:t>
            </a:r>
            <a:endParaRPr lang="en-US" sz="2000" dirty="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285</a:t>
            </a:fld>
            <a:endParaRPr lang="en-US" dirty="0"/>
          </a:p>
        </p:txBody>
      </p:sp>
    </p:spTree>
    <p:extLst>
      <p:ext uri="{BB962C8B-B14F-4D97-AF65-F5344CB8AC3E}">
        <p14:creationId xmlns:p14="http://schemas.microsoft.com/office/powerpoint/2010/main" val="18180095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Native and COM Interoperability</a:t>
            </a:r>
            <a:endParaRPr lang="en-US" dirty="0"/>
          </a:p>
        </p:txBody>
      </p:sp>
      <p:sp>
        <p:nvSpPr>
          <p:cNvPr id="7" name="Content Placeholder 3"/>
          <p:cNvSpPr>
            <a:spLocks noGrp="1"/>
          </p:cNvSpPr>
          <p:nvPr>
            <p:ph idx="1"/>
          </p:nvPr>
        </p:nvSpPr>
        <p:spPr/>
        <p:txBody>
          <a:bodyPr>
            <a:normAutofit/>
          </a:bodyPr>
          <a:lstStyle/>
          <a:p>
            <a:pPr>
              <a:spcBef>
                <a:spcPct val="30000"/>
              </a:spcBef>
              <a:buFont typeface="Wingdings" panose="05000000000000000000" pitchFamily="2" charset="2"/>
              <a:buChar char="v"/>
            </a:pPr>
            <a:r>
              <a:rPr lang="en-US" sz="2000" dirty="0">
                <a:solidFill>
                  <a:prstClr val="black"/>
                </a:solidFill>
              </a:rPr>
              <a:t>You can interoperate with both native and COM </a:t>
            </a:r>
            <a:r>
              <a:rPr lang="en-US" sz="2000" dirty="0" smtClean="0">
                <a:solidFill>
                  <a:prstClr val="black"/>
                </a:solidFill>
              </a:rPr>
              <a:t>code.</a:t>
            </a:r>
          </a:p>
          <a:p>
            <a:pPr marL="461963">
              <a:spcBef>
                <a:spcPct val="30000"/>
              </a:spcBef>
              <a:buFont typeface="Wingdings" panose="05000000000000000000" pitchFamily="2" charset="2"/>
              <a:buChar char="§"/>
            </a:pPr>
            <a:r>
              <a:rPr lang="en-US" sz="2000" dirty="0" smtClean="0">
                <a:solidFill>
                  <a:prstClr val="black"/>
                </a:solidFill>
              </a:rPr>
              <a:t>Native </a:t>
            </a:r>
            <a:r>
              <a:rPr lang="en-US" sz="2000" dirty="0">
                <a:solidFill>
                  <a:prstClr val="black"/>
                </a:solidFill>
              </a:rPr>
              <a:t>interoperability allows you to call functions </a:t>
            </a:r>
            <a:r>
              <a:rPr lang="en-US" sz="2000" dirty="0" smtClean="0">
                <a:solidFill>
                  <a:prstClr val="black"/>
                </a:solidFill>
              </a:rPr>
              <a:t>in</a:t>
            </a:r>
          </a:p>
          <a:p>
            <a:pPr marL="687388" indent="-225425">
              <a:spcBef>
                <a:spcPct val="30000"/>
              </a:spcBef>
              <a:buFont typeface="Wingdings" panose="05000000000000000000" pitchFamily="2" charset="2"/>
              <a:buChar char="ü"/>
            </a:pPr>
            <a:r>
              <a:rPr lang="en-US" sz="2000" dirty="0" smtClean="0">
                <a:solidFill>
                  <a:prstClr val="black"/>
                </a:solidFill>
              </a:rPr>
              <a:t>unmanaged DLLs</a:t>
            </a:r>
          </a:p>
          <a:p>
            <a:pPr marL="687388" indent="-225425">
              <a:spcBef>
                <a:spcPct val="30000"/>
              </a:spcBef>
              <a:buFont typeface="Wingdings" panose="05000000000000000000" pitchFamily="2" charset="2"/>
              <a:buChar char="ü"/>
            </a:pPr>
            <a:r>
              <a:rPr lang="en-US" sz="2000" dirty="0" smtClean="0">
                <a:solidFill>
                  <a:prstClr val="black"/>
                </a:solidFill>
              </a:rPr>
              <a:t>register callbacks</a:t>
            </a:r>
          </a:p>
          <a:p>
            <a:pPr marL="687388" indent="-225425">
              <a:spcBef>
                <a:spcPct val="30000"/>
              </a:spcBef>
              <a:buFont typeface="Wingdings" panose="05000000000000000000" pitchFamily="2" charset="2"/>
              <a:buChar char="ü"/>
            </a:pPr>
            <a:r>
              <a:rPr lang="en-US" sz="2000" dirty="0" smtClean="0">
                <a:solidFill>
                  <a:prstClr val="black"/>
                </a:solidFill>
              </a:rPr>
              <a:t>map </a:t>
            </a:r>
            <a:r>
              <a:rPr lang="en-US" sz="2000" dirty="0">
                <a:solidFill>
                  <a:prstClr val="black"/>
                </a:solidFill>
              </a:rPr>
              <a:t>data </a:t>
            </a:r>
            <a:r>
              <a:rPr lang="en-US" sz="2000" dirty="0" smtClean="0">
                <a:solidFill>
                  <a:prstClr val="black"/>
                </a:solidFill>
              </a:rPr>
              <a:t>structures</a:t>
            </a:r>
          </a:p>
          <a:p>
            <a:pPr marL="687388" indent="-225425">
              <a:spcBef>
                <a:spcPct val="30000"/>
              </a:spcBef>
              <a:buFont typeface="Wingdings" panose="05000000000000000000" pitchFamily="2" charset="2"/>
              <a:buChar char="ü"/>
            </a:pPr>
            <a:r>
              <a:rPr lang="en-US" sz="2000" dirty="0" smtClean="0">
                <a:solidFill>
                  <a:prstClr val="black"/>
                </a:solidFill>
              </a:rPr>
              <a:t>interoperate </a:t>
            </a:r>
            <a:r>
              <a:rPr lang="en-US" sz="2000" dirty="0">
                <a:solidFill>
                  <a:prstClr val="black"/>
                </a:solidFill>
              </a:rPr>
              <a:t>with native data </a:t>
            </a:r>
            <a:r>
              <a:rPr lang="en-US" sz="2000" dirty="0" smtClean="0">
                <a:solidFill>
                  <a:prstClr val="black"/>
                </a:solidFill>
              </a:rPr>
              <a:t>types</a:t>
            </a:r>
          </a:p>
          <a:p>
            <a:pPr marL="461963">
              <a:spcBef>
                <a:spcPct val="30000"/>
              </a:spcBef>
              <a:buFont typeface="Wingdings" panose="05000000000000000000" pitchFamily="2" charset="2"/>
              <a:buChar char="§"/>
            </a:pPr>
            <a:r>
              <a:rPr lang="en-US" sz="2000" dirty="0" smtClean="0">
                <a:solidFill>
                  <a:prstClr val="black"/>
                </a:solidFill>
              </a:rPr>
              <a:t>COM </a:t>
            </a:r>
            <a:r>
              <a:rPr lang="en-US" sz="2000" dirty="0">
                <a:solidFill>
                  <a:prstClr val="black"/>
                </a:solidFill>
              </a:rPr>
              <a:t>interoperability allows you to call COM types and expose .NET types to </a:t>
            </a:r>
            <a:r>
              <a:rPr lang="en-US" sz="2000" dirty="0" smtClean="0">
                <a:solidFill>
                  <a:prstClr val="black"/>
                </a:solidFill>
              </a:rPr>
              <a:t>COM.</a:t>
            </a:r>
          </a:p>
          <a:p>
            <a:pPr marL="461963">
              <a:spcBef>
                <a:spcPct val="30000"/>
              </a:spcBef>
              <a:buFont typeface="Wingdings" panose="05000000000000000000" pitchFamily="2" charset="2"/>
              <a:buChar char="§"/>
            </a:pPr>
            <a:r>
              <a:rPr lang="en-US" sz="2000" dirty="0" smtClean="0">
                <a:solidFill>
                  <a:prstClr val="black"/>
                </a:solidFill>
              </a:rPr>
              <a:t>The </a:t>
            </a:r>
            <a:r>
              <a:rPr lang="en-US" sz="2000" dirty="0">
                <a:solidFill>
                  <a:prstClr val="black"/>
                </a:solidFill>
              </a:rPr>
              <a:t>types that support these </a:t>
            </a:r>
            <a:r>
              <a:rPr lang="en-US" sz="2000" dirty="0" smtClean="0">
                <a:solidFill>
                  <a:prstClr val="black"/>
                </a:solidFill>
              </a:rPr>
              <a:t>functions </a:t>
            </a:r>
            <a:r>
              <a:rPr lang="en-US" sz="2000" dirty="0">
                <a:solidFill>
                  <a:prstClr val="black"/>
                </a:solidFill>
              </a:rPr>
              <a:t>are in </a:t>
            </a:r>
            <a:r>
              <a:rPr lang="en-US" sz="2000" dirty="0">
                <a:solidFill>
                  <a:srgbClr val="FF0000"/>
                </a:solidFill>
              </a:rPr>
              <a:t>System.Runtime.InteropServices</a:t>
            </a:r>
            <a:r>
              <a:rPr lang="en-US" sz="2000" dirty="0">
                <a:solidFill>
                  <a:prstClr val="black"/>
                </a:solidFill>
              </a:rPr>
              <a:t>, and we cover them in Chapter </a:t>
            </a:r>
            <a:r>
              <a:rPr lang="en-US" sz="2000" dirty="0" smtClean="0">
                <a:solidFill>
                  <a:prstClr val="black"/>
                </a:solidFill>
              </a:rPr>
              <a:t>25.5</a:t>
            </a:r>
            <a:endParaRPr lang="en-US" sz="2000" dirty="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286</a:t>
            </a:fld>
            <a:endParaRPr lang="en-US" dirty="0"/>
          </a:p>
        </p:txBody>
      </p:sp>
    </p:spTree>
    <p:extLst>
      <p:ext uri="{BB962C8B-B14F-4D97-AF65-F5344CB8AC3E}">
        <p14:creationId xmlns:p14="http://schemas.microsoft.com/office/powerpoint/2010/main" val="348929965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Applied Technologies</a:t>
            </a:r>
            <a:endParaRPr lang="en-US" dirty="0">
              <a:solidFill>
                <a:schemeClr val="bg1"/>
              </a:solidFill>
            </a:endParaRPr>
          </a:p>
        </p:txBody>
      </p:sp>
      <p:sp>
        <p:nvSpPr>
          <p:cNvPr id="7" name="Content Placeholder 3"/>
          <p:cNvSpPr>
            <a:spLocks noGrp="1"/>
          </p:cNvSpPr>
          <p:nvPr>
            <p:ph idx="1"/>
          </p:nvPr>
        </p:nvSpPr>
        <p:spPr/>
        <p:txBody>
          <a:bodyPr>
            <a:normAutofit/>
          </a:bodyPr>
          <a:lstStyle/>
          <a:p>
            <a:pPr>
              <a:spcBef>
                <a:spcPct val="30000"/>
              </a:spcBef>
              <a:buFont typeface="Wingdings" panose="05000000000000000000" pitchFamily="2" charset="2"/>
              <a:buChar char="v"/>
            </a:pPr>
            <a:r>
              <a:rPr lang="en-US" sz="2000" dirty="0">
                <a:solidFill>
                  <a:prstClr val="black"/>
                </a:solidFill>
              </a:rPr>
              <a:t>This study of this topics involves the following sub-topics:</a:t>
            </a:r>
          </a:p>
          <a:p>
            <a:pPr marL="461963">
              <a:spcBef>
                <a:spcPct val="30000"/>
              </a:spcBef>
              <a:buFont typeface="Wingdings" panose="05000000000000000000" pitchFamily="2" charset="2"/>
              <a:buChar char="§"/>
            </a:pPr>
            <a:r>
              <a:rPr lang="en-US" sz="2000" dirty="0">
                <a:solidFill>
                  <a:prstClr val="black"/>
                </a:solidFill>
              </a:rPr>
              <a:t>User-Interface APIs</a:t>
            </a:r>
          </a:p>
          <a:p>
            <a:pPr marL="461963">
              <a:spcBef>
                <a:spcPct val="30000"/>
              </a:spcBef>
              <a:buFont typeface="Wingdings" panose="05000000000000000000" pitchFamily="2" charset="2"/>
              <a:buChar char="§"/>
            </a:pPr>
            <a:r>
              <a:rPr lang="en-US" sz="2000" dirty="0">
                <a:solidFill>
                  <a:prstClr val="black"/>
                </a:solidFill>
              </a:rPr>
              <a:t>Backend Technologies</a:t>
            </a:r>
          </a:p>
          <a:p>
            <a:pPr marL="461963">
              <a:spcBef>
                <a:spcPct val="30000"/>
              </a:spcBef>
              <a:buFont typeface="Wingdings" panose="05000000000000000000" pitchFamily="2" charset="2"/>
              <a:buChar char="§"/>
            </a:pPr>
            <a:r>
              <a:rPr lang="fr-FR" sz="2000" dirty="0">
                <a:solidFill>
                  <a:prstClr val="black"/>
                </a:solidFill>
              </a:rPr>
              <a:t>Distributed System </a:t>
            </a:r>
            <a:r>
              <a:rPr lang="fr-FR" sz="2000" dirty="0" smtClean="0">
                <a:solidFill>
                  <a:prstClr val="black"/>
                </a:solidFill>
              </a:rPr>
              <a:t>Technologies</a:t>
            </a:r>
            <a:endParaRPr lang="fr-FR" sz="2000" dirty="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287</a:t>
            </a:fld>
            <a:endParaRPr lang="en-US" dirty="0"/>
          </a:p>
        </p:txBody>
      </p:sp>
    </p:spTree>
    <p:extLst>
      <p:ext uri="{BB962C8B-B14F-4D97-AF65-F5344CB8AC3E}">
        <p14:creationId xmlns:p14="http://schemas.microsoft.com/office/powerpoint/2010/main" val="205774332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User-Interface </a:t>
            </a:r>
            <a:r>
              <a:rPr lang="en-US" dirty="0" smtClean="0"/>
              <a:t>APIs</a:t>
            </a:r>
            <a:endParaRPr lang="en-US" dirty="0"/>
          </a:p>
        </p:txBody>
      </p:sp>
      <p:sp>
        <p:nvSpPr>
          <p:cNvPr id="7" name="Content Placeholder 3"/>
          <p:cNvSpPr>
            <a:spLocks noGrp="1"/>
          </p:cNvSpPr>
          <p:nvPr>
            <p:ph idx="1"/>
          </p:nvPr>
        </p:nvSpPr>
        <p:spPr/>
        <p:txBody>
          <a:bodyPr>
            <a:normAutofit/>
          </a:bodyPr>
          <a:lstStyle/>
          <a:p>
            <a:pPr>
              <a:spcBef>
                <a:spcPct val="30000"/>
              </a:spcBef>
              <a:buFont typeface="Wingdings" panose="05000000000000000000" pitchFamily="2" charset="2"/>
              <a:buChar char="v"/>
            </a:pPr>
            <a:r>
              <a:rPr lang="en-US" sz="2000" dirty="0">
                <a:solidFill>
                  <a:prstClr val="black"/>
                </a:solidFill>
              </a:rPr>
              <a:t>User-interface–based applications can be divided into two </a:t>
            </a:r>
            <a:r>
              <a:rPr lang="en-US" sz="2000" dirty="0" smtClean="0">
                <a:solidFill>
                  <a:prstClr val="black"/>
                </a:solidFill>
              </a:rPr>
              <a:t>categories:</a:t>
            </a:r>
          </a:p>
          <a:p>
            <a:pPr marL="687388">
              <a:spcBef>
                <a:spcPct val="30000"/>
              </a:spcBef>
              <a:buFont typeface="Wingdings" panose="05000000000000000000" pitchFamily="2" charset="2"/>
              <a:buChar char="ü"/>
            </a:pPr>
            <a:r>
              <a:rPr lang="en-US" sz="2000" dirty="0" smtClean="0">
                <a:solidFill>
                  <a:srgbClr val="FF0000"/>
                </a:solidFill>
              </a:rPr>
              <a:t>thin</a:t>
            </a:r>
            <a:r>
              <a:rPr lang="en-US" sz="2000" dirty="0" smtClean="0">
                <a:solidFill>
                  <a:prstClr val="black"/>
                </a:solidFill>
              </a:rPr>
              <a:t> </a:t>
            </a:r>
            <a:r>
              <a:rPr lang="en-US" sz="2000" dirty="0">
                <a:solidFill>
                  <a:srgbClr val="FF0000"/>
                </a:solidFill>
              </a:rPr>
              <a:t>client</a:t>
            </a:r>
            <a:r>
              <a:rPr lang="en-US" sz="2000" dirty="0">
                <a:solidFill>
                  <a:prstClr val="black"/>
                </a:solidFill>
              </a:rPr>
              <a:t>, which amounts to a </a:t>
            </a:r>
            <a:r>
              <a:rPr lang="en-US" sz="2000" dirty="0" smtClean="0">
                <a:solidFill>
                  <a:prstClr val="black"/>
                </a:solidFill>
              </a:rPr>
              <a:t>website</a:t>
            </a:r>
          </a:p>
          <a:p>
            <a:pPr marL="687388">
              <a:spcBef>
                <a:spcPct val="30000"/>
              </a:spcBef>
              <a:buFont typeface="Wingdings" panose="05000000000000000000" pitchFamily="2" charset="2"/>
              <a:buChar char="ü"/>
            </a:pPr>
            <a:r>
              <a:rPr lang="en-US" sz="2000" dirty="0" smtClean="0">
                <a:solidFill>
                  <a:srgbClr val="FF0000"/>
                </a:solidFill>
              </a:rPr>
              <a:t>rich </a:t>
            </a:r>
            <a:r>
              <a:rPr lang="en-US" sz="2000" dirty="0">
                <a:solidFill>
                  <a:srgbClr val="FF0000"/>
                </a:solidFill>
              </a:rPr>
              <a:t>client</a:t>
            </a:r>
            <a:r>
              <a:rPr lang="en-US" sz="2000" dirty="0">
                <a:solidFill>
                  <a:prstClr val="black"/>
                </a:solidFill>
              </a:rPr>
              <a:t>, which is a program the end user must download and install on a computer or mobile </a:t>
            </a:r>
            <a:r>
              <a:rPr lang="en-US" sz="2000" dirty="0" smtClean="0">
                <a:solidFill>
                  <a:prstClr val="black"/>
                </a:solidFill>
              </a:rPr>
              <a:t>device.</a:t>
            </a:r>
          </a:p>
          <a:p>
            <a:pPr marL="461963">
              <a:spcBef>
                <a:spcPct val="30000"/>
              </a:spcBef>
              <a:buFont typeface="Wingdings" panose="05000000000000000000" pitchFamily="2" charset="2"/>
              <a:buChar char="§"/>
            </a:pPr>
            <a:r>
              <a:rPr lang="en-US" sz="2000" dirty="0" smtClean="0">
                <a:solidFill>
                  <a:prstClr val="black"/>
                </a:solidFill>
              </a:rPr>
              <a:t>For </a:t>
            </a:r>
            <a:r>
              <a:rPr lang="en-US" sz="2000" dirty="0">
                <a:solidFill>
                  <a:prstClr val="black"/>
                </a:solidFill>
              </a:rPr>
              <a:t>thin client applications, .NET provides ASP.NET and ASP.NET </a:t>
            </a:r>
            <a:r>
              <a:rPr lang="en-US" sz="2000" dirty="0" smtClean="0">
                <a:solidFill>
                  <a:prstClr val="black"/>
                </a:solidFill>
              </a:rPr>
              <a:t>Core.</a:t>
            </a:r>
          </a:p>
          <a:p>
            <a:pPr marL="461963">
              <a:spcBef>
                <a:spcPct val="30000"/>
              </a:spcBef>
              <a:buFont typeface="Wingdings" panose="05000000000000000000" pitchFamily="2" charset="2"/>
              <a:buChar char="§"/>
            </a:pPr>
            <a:r>
              <a:rPr lang="en-US" sz="2000" dirty="0" smtClean="0">
                <a:solidFill>
                  <a:prstClr val="black"/>
                </a:solidFill>
              </a:rPr>
              <a:t>For </a:t>
            </a:r>
            <a:r>
              <a:rPr lang="en-US" sz="2000" dirty="0">
                <a:solidFill>
                  <a:prstClr val="black"/>
                </a:solidFill>
              </a:rPr>
              <a:t>rich-client applications that target Windows 7/8/10 desktop, .NET provides the WPF and Windows Forms </a:t>
            </a:r>
            <a:r>
              <a:rPr lang="en-US" sz="2000" dirty="0" smtClean="0">
                <a:solidFill>
                  <a:prstClr val="black"/>
                </a:solidFill>
              </a:rPr>
              <a:t>APIs.</a:t>
            </a:r>
          </a:p>
          <a:p>
            <a:pPr marL="461963">
              <a:spcBef>
                <a:spcPct val="30000"/>
              </a:spcBef>
              <a:buFont typeface="Wingdings" panose="05000000000000000000" pitchFamily="2" charset="2"/>
              <a:buChar char="§"/>
            </a:pPr>
            <a:r>
              <a:rPr lang="en-US" sz="2000" dirty="0" smtClean="0">
                <a:solidFill>
                  <a:prstClr val="black"/>
                </a:solidFill>
              </a:rPr>
              <a:t>For </a:t>
            </a:r>
            <a:r>
              <a:rPr lang="en-US" sz="2000" dirty="0">
                <a:solidFill>
                  <a:prstClr val="black"/>
                </a:solidFill>
              </a:rPr>
              <a:t>rich-client apps that target iOS, Android, and Windows Phone, there’s Xamarin, and for writing rich-client store apps for </a:t>
            </a:r>
            <a:r>
              <a:rPr lang="en-US" sz="2000" dirty="0" smtClean="0">
                <a:solidFill>
                  <a:prstClr val="black"/>
                </a:solidFill>
              </a:rPr>
              <a:t>Windows </a:t>
            </a:r>
            <a:r>
              <a:rPr lang="en-US" sz="2000" dirty="0">
                <a:solidFill>
                  <a:prstClr val="black"/>
                </a:solidFill>
              </a:rPr>
              <a:t>10 desktop and devices, there’s UWP (see Table 1-1 in Chapter 1</a:t>
            </a:r>
            <a:r>
              <a:rPr lang="en-US" sz="2000" dirty="0" smtClean="0">
                <a:solidFill>
                  <a:prstClr val="black"/>
                </a:solidFill>
              </a:rPr>
              <a:t>).</a:t>
            </a:r>
          </a:p>
          <a:p>
            <a:pPr marL="461963">
              <a:spcBef>
                <a:spcPct val="30000"/>
              </a:spcBef>
              <a:buFont typeface="Wingdings" panose="05000000000000000000" pitchFamily="2" charset="2"/>
              <a:buChar char="§"/>
            </a:pPr>
            <a:r>
              <a:rPr lang="en-US" sz="2000" dirty="0" smtClean="0">
                <a:solidFill>
                  <a:prstClr val="black"/>
                </a:solidFill>
              </a:rPr>
              <a:t>Finally</a:t>
            </a:r>
            <a:r>
              <a:rPr lang="en-US" sz="2000" dirty="0">
                <a:solidFill>
                  <a:prstClr val="black"/>
                </a:solidFill>
              </a:rPr>
              <a:t>, there’s a hybrid technology called Silverlight, which has been largely </a:t>
            </a:r>
            <a:r>
              <a:rPr lang="en-US" sz="2000" dirty="0" smtClean="0">
                <a:solidFill>
                  <a:prstClr val="black"/>
                </a:solidFill>
              </a:rPr>
              <a:t>abandoned </a:t>
            </a:r>
            <a:r>
              <a:rPr lang="en-US" sz="2000" dirty="0">
                <a:solidFill>
                  <a:prstClr val="black"/>
                </a:solidFill>
              </a:rPr>
              <a:t>since the rise of HTML5</a:t>
            </a:r>
            <a:r>
              <a:rPr lang="en-US" sz="2000" dirty="0" smtClean="0">
                <a:solidFill>
                  <a:prstClr val="black"/>
                </a:solidFill>
              </a:rPr>
              <a:t>.</a:t>
            </a:r>
            <a:endParaRPr lang="en-US" sz="2000" dirty="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288</a:t>
            </a:fld>
            <a:endParaRPr lang="en-US" dirty="0"/>
          </a:p>
        </p:txBody>
      </p:sp>
    </p:spTree>
    <p:extLst>
      <p:ext uri="{BB962C8B-B14F-4D97-AF65-F5344CB8AC3E}">
        <p14:creationId xmlns:p14="http://schemas.microsoft.com/office/powerpoint/2010/main" val="54513775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ASP.NET</a:t>
            </a:r>
            <a:endParaRPr lang="en-US" dirty="0"/>
          </a:p>
        </p:txBody>
      </p:sp>
      <p:sp>
        <p:nvSpPr>
          <p:cNvPr id="4" name="Content Placeholder 3"/>
          <p:cNvSpPr>
            <a:spLocks noGrp="1"/>
          </p:cNvSpPr>
          <p:nvPr>
            <p:ph idx="1"/>
          </p:nvPr>
        </p:nvSpPr>
        <p:spPr/>
        <p:txBody>
          <a:bodyPr/>
          <a:lstStyle/>
          <a:p>
            <a:endParaRPr lang="en-US"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289</a:t>
            </a:fld>
            <a:endParaRPr lang="en-US" dirty="0"/>
          </a:p>
        </p:txBody>
      </p:sp>
    </p:spTree>
    <p:extLst>
      <p:ext uri="{BB962C8B-B14F-4D97-AF65-F5344CB8AC3E}">
        <p14:creationId xmlns:p14="http://schemas.microsoft.com/office/powerpoint/2010/main" val="28725865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latin typeface="Gill Sans MT (Body)"/>
              </a:rPr>
              <a:t>More expression-bodied </a:t>
            </a:r>
            <a:r>
              <a:rPr lang="en-US" dirty="0" smtClean="0">
                <a:latin typeface="Gill Sans MT (Body)"/>
              </a:rPr>
              <a:t>members</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C# 6 introduced the expression-bodied “</a:t>
            </a:r>
            <a:r>
              <a:rPr lang="en-US" sz="2000" dirty="0">
                <a:solidFill>
                  <a:srgbClr val="FF0000"/>
                </a:solidFill>
              </a:rPr>
              <a:t>fat-arrow</a:t>
            </a:r>
            <a:r>
              <a:rPr lang="en-US" sz="2000" dirty="0"/>
              <a:t>” </a:t>
            </a:r>
            <a:r>
              <a:rPr lang="en-US" sz="2000" dirty="0">
                <a:solidFill>
                  <a:srgbClr val="FF0000"/>
                </a:solidFill>
              </a:rPr>
              <a:t>syntax</a:t>
            </a:r>
            <a:r>
              <a:rPr lang="en-US" sz="2000" dirty="0"/>
              <a:t> </a:t>
            </a:r>
            <a:r>
              <a:rPr lang="en-US" sz="2000" dirty="0" smtClean="0"/>
              <a:t>for</a:t>
            </a:r>
          </a:p>
          <a:p>
            <a:pPr marL="687388">
              <a:buFont typeface="Wingdings" panose="05000000000000000000" pitchFamily="2" charset="2"/>
              <a:buChar char="ü"/>
            </a:pPr>
            <a:r>
              <a:rPr lang="en-US" sz="2000" dirty="0" smtClean="0"/>
              <a:t>Methods</a:t>
            </a:r>
          </a:p>
          <a:p>
            <a:pPr marL="687388">
              <a:buFont typeface="Wingdings" panose="05000000000000000000" pitchFamily="2" charset="2"/>
              <a:buChar char="ü"/>
            </a:pPr>
            <a:r>
              <a:rPr lang="en-US" sz="2000" dirty="0" smtClean="0"/>
              <a:t>read-only properties</a:t>
            </a:r>
          </a:p>
          <a:p>
            <a:pPr marL="687388">
              <a:buFont typeface="Wingdings" panose="05000000000000000000" pitchFamily="2" charset="2"/>
              <a:buChar char="ü"/>
            </a:pPr>
            <a:r>
              <a:rPr lang="en-US" sz="2000" dirty="0" smtClean="0"/>
              <a:t>Operators</a:t>
            </a:r>
          </a:p>
          <a:p>
            <a:pPr marL="687388">
              <a:buFont typeface="Wingdings" panose="05000000000000000000" pitchFamily="2" charset="2"/>
              <a:buChar char="ü"/>
            </a:pPr>
            <a:r>
              <a:rPr lang="en-US" sz="2000" dirty="0" smtClean="0"/>
              <a:t>Indexers</a:t>
            </a:r>
          </a:p>
          <a:p>
            <a:pPr marL="461963">
              <a:buFont typeface="Wingdings" panose="05000000000000000000" pitchFamily="2" charset="2"/>
              <a:buChar char="§"/>
            </a:pPr>
            <a:r>
              <a:rPr lang="en-US" sz="2000" dirty="0" smtClean="0"/>
              <a:t>C</a:t>
            </a:r>
            <a:r>
              <a:rPr lang="en-US" sz="2000" dirty="0"/>
              <a:t># 7 extends this </a:t>
            </a:r>
            <a:r>
              <a:rPr lang="en-US" sz="2000" dirty="0" smtClean="0"/>
              <a:t>to</a:t>
            </a:r>
          </a:p>
          <a:p>
            <a:pPr marL="687388" indent="-225425">
              <a:buFont typeface="Wingdings" panose="05000000000000000000" pitchFamily="2" charset="2"/>
              <a:buChar char="ü"/>
            </a:pPr>
            <a:r>
              <a:rPr lang="en-US" sz="2000" dirty="0" smtClean="0"/>
              <a:t>Constructors</a:t>
            </a:r>
          </a:p>
          <a:p>
            <a:pPr marL="687388" indent="-225425">
              <a:buFont typeface="Wingdings" panose="05000000000000000000" pitchFamily="2" charset="2"/>
              <a:buChar char="ü"/>
            </a:pPr>
            <a:r>
              <a:rPr lang="en-US" sz="2000" dirty="0" smtClean="0"/>
              <a:t>read/write properties</a:t>
            </a:r>
          </a:p>
          <a:p>
            <a:pPr marL="687388" indent="-225425">
              <a:buFont typeface="Wingdings" panose="05000000000000000000" pitchFamily="2" charset="2"/>
              <a:buChar char="ü"/>
            </a:pPr>
            <a:r>
              <a:rPr lang="en-US" sz="2000" dirty="0" smtClean="0"/>
              <a:t>Finalizers</a:t>
            </a:r>
            <a:endParaRPr lang="en-US" sz="2000"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10401" y="3265442"/>
            <a:ext cx="4634142" cy="3241821"/>
          </a:xfrm>
          <a:prstGeom prst="rect">
            <a:avLst/>
          </a:prstGeom>
          <a:ln>
            <a:solidFill>
              <a:schemeClr val="accent1"/>
            </a:solidFill>
          </a:ln>
        </p:spPr>
      </p:pic>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29</a:t>
            </a:fld>
            <a:endParaRPr lang="en-US" dirty="0"/>
          </a:p>
        </p:txBody>
      </p:sp>
    </p:spTree>
    <p:extLst>
      <p:ext uri="{BB962C8B-B14F-4D97-AF65-F5344CB8AC3E}">
        <p14:creationId xmlns:p14="http://schemas.microsoft.com/office/powerpoint/2010/main" val="1967831648"/>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ASP.NET Core</a:t>
            </a:r>
            <a:endParaRPr lang="en-US" dirty="0"/>
          </a:p>
        </p:txBody>
      </p:sp>
      <p:sp>
        <p:nvSpPr>
          <p:cNvPr id="4" name="Content Placeholder 3"/>
          <p:cNvSpPr>
            <a:spLocks noGrp="1"/>
          </p:cNvSpPr>
          <p:nvPr>
            <p:ph idx="1"/>
          </p:nvPr>
        </p:nvSpPr>
        <p:spPr/>
        <p:txBody>
          <a:bodyPr/>
          <a:lstStyle/>
          <a:p>
            <a:endParaRPr lang="en-US"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290</a:t>
            </a:fld>
            <a:endParaRPr lang="en-US" dirty="0"/>
          </a:p>
        </p:txBody>
      </p:sp>
    </p:spTree>
    <p:extLst>
      <p:ext uri="{BB962C8B-B14F-4D97-AF65-F5344CB8AC3E}">
        <p14:creationId xmlns:p14="http://schemas.microsoft.com/office/powerpoint/2010/main" val="2302154580"/>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Windows Presentation Foundation (</a:t>
            </a:r>
            <a:r>
              <a:rPr lang="en-US"/>
              <a:t>WPF</a:t>
            </a:r>
            <a:r>
              <a:rPr lang="en-US" smtClean="0"/>
              <a:t>)</a:t>
            </a:r>
            <a:endParaRPr lang="en-US" dirty="0"/>
          </a:p>
        </p:txBody>
      </p:sp>
      <p:sp>
        <p:nvSpPr>
          <p:cNvPr id="4" name="Content Placeholder 3"/>
          <p:cNvSpPr>
            <a:spLocks noGrp="1"/>
          </p:cNvSpPr>
          <p:nvPr>
            <p:ph idx="1"/>
          </p:nvPr>
        </p:nvSpPr>
        <p:spPr/>
        <p:txBody>
          <a:bodyPr/>
          <a:lstStyle/>
          <a:p>
            <a:endParaRPr lang="en-US"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291</a:t>
            </a:fld>
            <a:endParaRPr lang="en-US" dirty="0"/>
          </a:p>
        </p:txBody>
      </p:sp>
    </p:spTree>
    <p:extLst>
      <p:ext uri="{BB962C8B-B14F-4D97-AF65-F5344CB8AC3E}">
        <p14:creationId xmlns:p14="http://schemas.microsoft.com/office/powerpoint/2010/main" val="4240831320"/>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Windows </a:t>
            </a:r>
            <a:r>
              <a:rPr lang="en-US" dirty="0" smtClean="0"/>
              <a:t>Forms</a:t>
            </a:r>
            <a:endParaRPr lang="en-US" dirty="0"/>
          </a:p>
        </p:txBody>
      </p:sp>
      <p:sp>
        <p:nvSpPr>
          <p:cNvPr id="4" name="Content Placeholder 3"/>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292</a:t>
            </a:fld>
            <a:endParaRPr lang="en-US" dirty="0"/>
          </a:p>
        </p:txBody>
      </p:sp>
    </p:spTree>
    <p:extLst>
      <p:ext uri="{BB962C8B-B14F-4D97-AF65-F5344CB8AC3E}">
        <p14:creationId xmlns:p14="http://schemas.microsoft.com/office/powerpoint/2010/main" val="2226996814"/>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Xamarin</a:t>
            </a:r>
            <a:endParaRPr lang="en-US" dirty="0"/>
          </a:p>
        </p:txBody>
      </p:sp>
      <p:sp>
        <p:nvSpPr>
          <p:cNvPr id="4" name="Content Placeholder 3"/>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293</a:t>
            </a:fld>
            <a:endParaRPr lang="en-US" dirty="0"/>
          </a:p>
        </p:txBody>
      </p:sp>
    </p:spTree>
    <p:extLst>
      <p:ext uri="{BB962C8B-B14F-4D97-AF65-F5344CB8AC3E}">
        <p14:creationId xmlns:p14="http://schemas.microsoft.com/office/powerpoint/2010/main" val="3791915663"/>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UWP (Universal Windows Platform</a:t>
            </a:r>
            <a:r>
              <a:rPr lang="en-US" dirty="0" smtClean="0"/>
              <a:t>)</a:t>
            </a:r>
            <a:endParaRPr lang="en-US" dirty="0"/>
          </a:p>
        </p:txBody>
      </p:sp>
      <p:sp>
        <p:nvSpPr>
          <p:cNvPr id="4" name="Content Placeholder 3"/>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294</a:t>
            </a:fld>
            <a:endParaRPr lang="en-US" dirty="0"/>
          </a:p>
        </p:txBody>
      </p:sp>
    </p:spTree>
    <p:extLst>
      <p:ext uri="{BB962C8B-B14F-4D97-AF65-F5344CB8AC3E}">
        <p14:creationId xmlns:p14="http://schemas.microsoft.com/office/powerpoint/2010/main" val="1793536690"/>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Silverlight</a:t>
            </a:r>
            <a:endParaRPr lang="en-US" dirty="0"/>
          </a:p>
        </p:txBody>
      </p:sp>
      <p:sp>
        <p:nvSpPr>
          <p:cNvPr id="4" name="Content Placeholder 3"/>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295</a:t>
            </a:fld>
            <a:endParaRPr lang="en-US" dirty="0"/>
          </a:p>
        </p:txBody>
      </p:sp>
    </p:spTree>
    <p:extLst>
      <p:ext uri="{BB962C8B-B14F-4D97-AF65-F5344CB8AC3E}">
        <p14:creationId xmlns:p14="http://schemas.microsoft.com/office/powerpoint/2010/main" val="1901129394"/>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a:t>Backend </a:t>
            </a:r>
            <a:r>
              <a:rPr lang="en-US" smtClean="0"/>
              <a:t>Technologies</a:t>
            </a:r>
            <a:endParaRPr lang="en-US" dirty="0"/>
          </a:p>
        </p:txBody>
      </p:sp>
      <p:sp>
        <p:nvSpPr>
          <p:cNvPr id="7" name="Content Placeholder 3"/>
          <p:cNvSpPr>
            <a:spLocks noGrp="1"/>
          </p:cNvSpPr>
          <p:nvPr>
            <p:ph idx="1"/>
          </p:nvPr>
        </p:nvSpPr>
        <p:spPr/>
        <p:txBody>
          <a:bodyPr>
            <a:normAutofit/>
          </a:bodyPr>
          <a:lstStyle/>
          <a:p>
            <a:pPr>
              <a:spcBef>
                <a:spcPct val="30000"/>
              </a:spcBef>
              <a:buFont typeface="Wingdings" panose="05000000000000000000" pitchFamily="2" charset="2"/>
              <a:buChar char="v"/>
            </a:pPr>
            <a:r>
              <a:rPr lang="en-US" sz="2000" dirty="0">
                <a:solidFill>
                  <a:prstClr val="black"/>
                </a:solidFill>
              </a:rPr>
              <a:t>This study of this topics involves the following sub-topics</a:t>
            </a:r>
            <a:r>
              <a:rPr lang="en-US" sz="2000" dirty="0" smtClean="0">
                <a:solidFill>
                  <a:prstClr val="black"/>
                </a:solidFill>
              </a:rPr>
              <a:t>:</a:t>
            </a:r>
          </a:p>
          <a:p>
            <a:pPr marL="461963">
              <a:spcBef>
                <a:spcPct val="30000"/>
              </a:spcBef>
              <a:buFont typeface="Wingdings" panose="05000000000000000000" pitchFamily="2" charset="2"/>
              <a:buChar char="§"/>
            </a:pPr>
            <a:r>
              <a:rPr lang="en-US" sz="2000" dirty="0" smtClean="0">
                <a:solidFill>
                  <a:prstClr val="black"/>
                </a:solidFill>
              </a:rPr>
              <a:t>ADO.NET</a:t>
            </a:r>
          </a:p>
          <a:p>
            <a:pPr marL="461963">
              <a:spcBef>
                <a:spcPct val="30000"/>
              </a:spcBef>
              <a:buFont typeface="Wingdings" panose="05000000000000000000" pitchFamily="2" charset="2"/>
              <a:buChar char="§"/>
            </a:pPr>
            <a:r>
              <a:rPr lang="en-US" sz="2000" dirty="0" smtClean="0">
                <a:solidFill>
                  <a:prstClr val="black"/>
                </a:solidFill>
              </a:rPr>
              <a:t>Windows Workflow</a:t>
            </a:r>
          </a:p>
          <a:p>
            <a:pPr marL="461963">
              <a:spcBef>
                <a:spcPct val="30000"/>
              </a:spcBef>
              <a:buFont typeface="Wingdings" panose="05000000000000000000" pitchFamily="2" charset="2"/>
              <a:buChar char="§"/>
            </a:pPr>
            <a:r>
              <a:rPr lang="en-US" sz="2000" dirty="0" smtClean="0">
                <a:solidFill>
                  <a:prstClr val="black"/>
                </a:solidFill>
              </a:rPr>
              <a:t>COM+ and MSMQ</a:t>
            </a:r>
          </a:p>
          <a:p>
            <a:pPr marL="461963">
              <a:spcBef>
                <a:spcPct val="30000"/>
              </a:spcBef>
              <a:buFont typeface="Wingdings" panose="05000000000000000000" pitchFamily="2" charset="2"/>
              <a:buChar char="§"/>
            </a:pPr>
            <a:endParaRPr lang="fr-FR" sz="2000" dirty="0" smtClean="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296</a:t>
            </a:fld>
            <a:endParaRPr lang="en-US" dirty="0"/>
          </a:p>
        </p:txBody>
      </p:sp>
    </p:spTree>
    <p:extLst>
      <p:ext uri="{BB962C8B-B14F-4D97-AF65-F5344CB8AC3E}">
        <p14:creationId xmlns:p14="http://schemas.microsoft.com/office/powerpoint/2010/main" val="365263003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ADO.NET</a:t>
            </a:r>
            <a:endParaRPr lang="en-US" dirty="0"/>
          </a:p>
        </p:txBody>
      </p:sp>
      <p:sp>
        <p:nvSpPr>
          <p:cNvPr id="4" name="Content Placeholder 3"/>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297</a:t>
            </a:fld>
            <a:endParaRPr lang="en-US" dirty="0"/>
          </a:p>
        </p:txBody>
      </p:sp>
    </p:spTree>
    <p:extLst>
      <p:ext uri="{BB962C8B-B14F-4D97-AF65-F5344CB8AC3E}">
        <p14:creationId xmlns:p14="http://schemas.microsoft.com/office/powerpoint/2010/main" val="1111083352"/>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Windows Workflow (.NET Framework </a:t>
            </a:r>
            <a:r>
              <a:rPr lang="en-US"/>
              <a:t>only</a:t>
            </a:r>
            <a:r>
              <a:rPr lang="en-US" smtClean="0"/>
              <a:t>)</a:t>
            </a:r>
            <a:endParaRPr lang="en-US" dirty="0"/>
          </a:p>
        </p:txBody>
      </p:sp>
      <p:sp>
        <p:nvSpPr>
          <p:cNvPr id="4" name="Content Placeholder 3"/>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298</a:t>
            </a:fld>
            <a:endParaRPr lang="en-US" dirty="0"/>
          </a:p>
        </p:txBody>
      </p:sp>
    </p:spTree>
    <p:extLst>
      <p:ext uri="{BB962C8B-B14F-4D97-AF65-F5344CB8AC3E}">
        <p14:creationId xmlns:p14="http://schemas.microsoft.com/office/powerpoint/2010/main" val="1884011679"/>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COM+ and MSMQ (.NET Framework only</a:t>
            </a:r>
            <a:r>
              <a:rPr lang="en-US" dirty="0" smtClean="0"/>
              <a:t>)</a:t>
            </a:r>
            <a:endParaRPr lang="en-US" dirty="0"/>
          </a:p>
        </p:txBody>
      </p:sp>
      <p:sp>
        <p:nvSpPr>
          <p:cNvPr id="4" name="Content Placeholder 3"/>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299</a:t>
            </a:fld>
            <a:endParaRPr lang="en-US" dirty="0"/>
          </a:p>
        </p:txBody>
      </p:sp>
    </p:spTree>
    <p:extLst>
      <p:ext uri="{BB962C8B-B14F-4D97-AF65-F5344CB8AC3E}">
        <p14:creationId xmlns:p14="http://schemas.microsoft.com/office/powerpoint/2010/main" val="20009767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4294967295"/>
          </p:nvPr>
        </p:nvSpPr>
        <p:spPr>
          <a:xfrm>
            <a:off x="0" y="6538913"/>
            <a:ext cx="2743200" cy="254000"/>
          </a:xfrm>
        </p:spPr>
        <p:txBody>
          <a:bodyPr/>
          <a:lstStyle/>
          <a:p>
            <a:fld id="{61C8E247-01B5-4759-ABE7-2C8F5B0EF80E}" type="datetime3">
              <a:rPr lang="en-US" smtClean="0"/>
              <a:t>19 June 2018</a:t>
            </a:fld>
            <a:endParaRPr lang="en-US" dirty="0"/>
          </a:p>
        </p:txBody>
      </p:sp>
      <p:sp>
        <p:nvSpPr>
          <p:cNvPr id="6" name="Slide Number Placeholder 5"/>
          <p:cNvSpPr>
            <a:spLocks noGrp="1"/>
          </p:cNvSpPr>
          <p:nvPr>
            <p:ph type="sldNum" sz="quarter" idx="4294967295"/>
          </p:nvPr>
        </p:nvSpPr>
        <p:spPr>
          <a:xfrm>
            <a:off x="9448800" y="6538913"/>
            <a:ext cx="2743200" cy="254000"/>
          </a:xfrm>
        </p:spPr>
        <p:txBody>
          <a:bodyPr/>
          <a:lstStyle/>
          <a:p>
            <a:fld id="{F1012999-1CD9-4014-B1C6-70315F8BBED0}" type="slidenum">
              <a:rPr lang="en-US" smtClean="0"/>
              <a:pPr/>
              <a:t>3</a:t>
            </a:fld>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1708" y="1102696"/>
            <a:ext cx="10853970" cy="2827278"/>
          </a:xfrm>
          <a:prstGeom prst="rect">
            <a:avLst/>
          </a:prstGeom>
          <a:ln>
            <a:solidFill>
              <a:schemeClr val="accent1"/>
            </a:solidFill>
          </a:ln>
        </p:spPr>
      </p:pic>
    </p:spTree>
    <p:extLst>
      <p:ext uri="{BB962C8B-B14F-4D97-AF65-F5344CB8AC3E}">
        <p14:creationId xmlns:p14="http://schemas.microsoft.com/office/powerpoint/2010/main" val="2090795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Deconstructors</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C# 7 introduces the </a:t>
            </a:r>
            <a:r>
              <a:rPr lang="en-US" sz="2000" dirty="0">
                <a:solidFill>
                  <a:srgbClr val="FF0000"/>
                </a:solidFill>
              </a:rPr>
              <a:t>deconstructor </a:t>
            </a:r>
            <a:r>
              <a:rPr lang="en-US" sz="2000" dirty="0" smtClean="0">
                <a:solidFill>
                  <a:srgbClr val="FF0000"/>
                </a:solidFill>
              </a:rPr>
              <a:t>pattern</a:t>
            </a:r>
            <a:r>
              <a:rPr lang="en-US" sz="2000" dirty="0" smtClean="0"/>
              <a:t>.</a:t>
            </a:r>
          </a:p>
          <a:p>
            <a:pPr marL="461963">
              <a:buFont typeface="Wingdings" panose="05000000000000000000" pitchFamily="2" charset="2"/>
              <a:buChar char="§"/>
            </a:pPr>
            <a:r>
              <a:rPr lang="en-US" sz="2000" dirty="0" smtClean="0"/>
              <a:t>Whereas </a:t>
            </a:r>
            <a:r>
              <a:rPr lang="en-US" sz="2000" dirty="0"/>
              <a:t>a constructor typically takes a set of values (as parameters) and assigns them to fields, a deconstructor does the reverse and assigns fields back to a set of </a:t>
            </a:r>
            <a:r>
              <a:rPr lang="en-US" sz="2000" dirty="0" smtClean="0"/>
              <a:t>variables.</a:t>
            </a:r>
          </a:p>
          <a:p>
            <a:pPr marL="461963">
              <a:buFont typeface="Wingdings" panose="05000000000000000000" pitchFamily="2" charset="2"/>
              <a:buChar char="§"/>
            </a:pPr>
            <a:r>
              <a:rPr lang="en-US" sz="2000" dirty="0" smtClean="0"/>
              <a:t>We </a:t>
            </a:r>
            <a:r>
              <a:rPr lang="en-US" sz="2000" dirty="0"/>
              <a:t>could write a deconstructor for the Person class in the preceding example as follows (exception-handling aside</a:t>
            </a:r>
            <a:r>
              <a:rPr lang="en-US" sz="2000" dirty="0" smtClean="0"/>
              <a:t>):</a:t>
            </a:r>
          </a:p>
          <a:p>
            <a:pPr marL="461963">
              <a:buFont typeface="Wingdings" panose="05000000000000000000" pitchFamily="2" charset="2"/>
              <a:buChar char="§"/>
            </a:pPr>
            <a:endParaRPr lang="en-US" sz="2000" dirty="0"/>
          </a:p>
          <a:p>
            <a:pPr marL="461963">
              <a:buFont typeface="Wingdings" panose="05000000000000000000" pitchFamily="2" charset="2"/>
              <a:buChar char="§"/>
            </a:pPr>
            <a:endParaRPr lang="en-US" sz="2000" dirty="0" smtClean="0"/>
          </a:p>
          <a:p>
            <a:pPr marL="461963">
              <a:buFont typeface="Wingdings" panose="05000000000000000000" pitchFamily="2" charset="2"/>
              <a:buChar char="§"/>
            </a:pPr>
            <a:endParaRPr lang="en-US" sz="2000" dirty="0"/>
          </a:p>
          <a:p>
            <a:pPr marL="461963">
              <a:buFont typeface="Wingdings" panose="05000000000000000000" pitchFamily="2" charset="2"/>
              <a:buChar char="§"/>
            </a:pPr>
            <a:endParaRPr lang="en-US" sz="2000" dirty="0" smtClean="0"/>
          </a:p>
          <a:p>
            <a:pPr marL="461963">
              <a:buFont typeface="Wingdings" panose="05000000000000000000" pitchFamily="2" charset="2"/>
              <a:buChar char="§"/>
            </a:pPr>
            <a:r>
              <a:rPr lang="en-US" sz="2000" dirty="0"/>
              <a:t>Deconstructors are called with the following special syntax</a:t>
            </a:r>
            <a:r>
              <a:rPr lang="en-US" sz="2000" dirty="0" smtClean="0"/>
              <a:t>:</a:t>
            </a:r>
            <a:endParaRPr lang="en-US" sz="2000"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4914" y="3090562"/>
            <a:ext cx="6587186" cy="1384926"/>
          </a:xfrm>
          <a:prstGeom prst="rect">
            <a:avLst/>
          </a:prstGeom>
          <a:ln>
            <a:solidFill>
              <a:schemeClr val="accent1"/>
            </a:solidFill>
          </a:ln>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4914" y="5087137"/>
            <a:ext cx="6034000" cy="1158125"/>
          </a:xfrm>
          <a:prstGeom prst="rect">
            <a:avLst/>
          </a:prstGeom>
          <a:ln>
            <a:solidFill>
              <a:schemeClr val="accent1"/>
            </a:solidFill>
          </a:ln>
        </p:spPr>
      </p:pic>
      <p:sp>
        <p:nvSpPr>
          <p:cNvPr id="6" name="Date Placeholder 5"/>
          <p:cNvSpPr>
            <a:spLocks noGrp="1"/>
          </p:cNvSpPr>
          <p:nvPr>
            <p:ph type="dt" sz="half" idx="2"/>
          </p:nvPr>
        </p:nvSpPr>
        <p:spPr/>
        <p:txBody>
          <a:bodyPr/>
          <a:lstStyle/>
          <a:p>
            <a:r>
              <a:rPr lang="en-US" smtClean="0"/>
              <a:t>02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30</a:t>
            </a:fld>
            <a:endParaRPr lang="en-US" dirty="0"/>
          </a:p>
        </p:txBody>
      </p:sp>
    </p:spTree>
    <p:extLst>
      <p:ext uri="{BB962C8B-B14F-4D97-AF65-F5344CB8AC3E}">
        <p14:creationId xmlns:p14="http://schemas.microsoft.com/office/powerpoint/2010/main" val="3271016348"/>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fr-FR" dirty="0"/>
              <a:t>Distributed </a:t>
            </a:r>
            <a:r>
              <a:rPr lang="fr-FR"/>
              <a:t>System </a:t>
            </a:r>
            <a:r>
              <a:rPr lang="fr-FR" smtClean="0"/>
              <a:t>Technologies</a:t>
            </a:r>
            <a:endParaRPr lang="en-US" dirty="0"/>
          </a:p>
        </p:txBody>
      </p:sp>
      <p:sp>
        <p:nvSpPr>
          <p:cNvPr id="7" name="Content Placeholder 3"/>
          <p:cNvSpPr>
            <a:spLocks noGrp="1"/>
          </p:cNvSpPr>
          <p:nvPr>
            <p:ph idx="1"/>
          </p:nvPr>
        </p:nvSpPr>
        <p:spPr/>
        <p:txBody>
          <a:bodyPr>
            <a:normAutofit/>
          </a:bodyPr>
          <a:lstStyle/>
          <a:p>
            <a:pPr>
              <a:spcBef>
                <a:spcPct val="30000"/>
              </a:spcBef>
              <a:buFont typeface="Wingdings" panose="05000000000000000000" pitchFamily="2" charset="2"/>
              <a:buChar char="v"/>
            </a:pPr>
            <a:r>
              <a:rPr lang="en-US" sz="2000" dirty="0">
                <a:solidFill>
                  <a:prstClr val="black"/>
                </a:solidFill>
              </a:rPr>
              <a:t>This study of this topics involves the following sub-topics:</a:t>
            </a:r>
          </a:p>
          <a:p>
            <a:pPr marL="461963">
              <a:spcBef>
                <a:spcPct val="30000"/>
              </a:spcBef>
              <a:buFont typeface="Wingdings" panose="05000000000000000000" pitchFamily="2" charset="2"/>
              <a:buChar char="§"/>
            </a:pPr>
            <a:r>
              <a:rPr lang="en-US" sz="2000" dirty="0" smtClean="0">
                <a:solidFill>
                  <a:prstClr val="black"/>
                </a:solidFill>
              </a:rPr>
              <a:t>WCF</a:t>
            </a:r>
          </a:p>
          <a:p>
            <a:pPr marL="461963">
              <a:spcBef>
                <a:spcPct val="30000"/>
              </a:spcBef>
              <a:buFont typeface="Wingdings" panose="05000000000000000000" pitchFamily="2" charset="2"/>
              <a:buChar char="§"/>
            </a:pPr>
            <a:r>
              <a:rPr lang="en-US" sz="2000" dirty="0" smtClean="0">
                <a:solidFill>
                  <a:prstClr val="black"/>
                </a:solidFill>
              </a:rPr>
              <a:t>Web API</a:t>
            </a:r>
          </a:p>
          <a:p>
            <a:pPr marL="461963">
              <a:spcBef>
                <a:spcPct val="30000"/>
              </a:spcBef>
              <a:buFont typeface="Wingdings" panose="05000000000000000000" pitchFamily="2" charset="2"/>
              <a:buChar char="§"/>
            </a:pPr>
            <a:r>
              <a:rPr lang="en-US" sz="2000" dirty="0" smtClean="0">
                <a:solidFill>
                  <a:prstClr val="black"/>
                </a:solidFill>
              </a:rPr>
              <a:t>Remoting and .ASMX Services</a:t>
            </a:r>
            <a:endParaRPr lang="en-US" sz="2000" dirty="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300</a:t>
            </a:fld>
            <a:endParaRPr lang="en-US" dirty="0"/>
          </a:p>
        </p:txBody>
      </p:sp>
    </p:spTree>
    <p:extLst>
      <p:ext uri="{BB962C8B-B14F-4D97-AF65-F5344CB8AC3E}">
        <p14:creationId xmlns:p14="http://schemas.microsoft.com/office/powerpoint/2010/main" val="349985853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Windows Communication Foundation (WCF</a:t>
            </a:r>
            <a:r>
              <a:rPr lang="en-US" dirty="0" smtClean="0"/>
              <a:t>)</a:t>
            </a:r>
            <a:endParaRPr lang="en-US" dirty="0"/>
          </a:p>
        </p:txBody>
      </p:sp>
      <p:sp>
        <p:nvSpPr>
          <p:cNvPr id="4" name="Content Placeholder 3"/>
          <p:cNvSpPr>
            <a:spLocks noGrp="1"/>
          </p:cNvSpPr>
          <p:nvPr>
            <p:ph idx="1"/>
          </p:nvPr>
        </p:nvSpPr>
        <p:spPr/>
        <p:txBody>
          <a:bodyPr/>
          <a:lstStyle/>
          <a:p>
            <a:endParaRPr lang="en-US"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301</a:t>
            </a:fld>
            <a:endParaRPr lang="en-US" dirty="0"/>
          </a:p>
        </p:txBody>
      </p:sp>
    </p:spTree>
    <p:extLst>
      <p:ext uri="{BB962C8B-B14F-4D97-AF65-F5344CB8AC3E}">
        <p14:creationId xmlns:p14="http://schemas.microsoft.com/office/powerpoint/2010/main" val="415906003"/>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Web API</a:t>
            </a:r>
            <a:endParaRPr lang="en-US" dirty="0"/>
          </a:p>
        </p:txBody>
      </p:sp>
      <p:sp>
        <p:nvSpPr>
          <p:cNvPr id="4" name="Content Placeholder 3"/>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302</a:t>
            </a:fld>
            <a:endParaRPr lang="en-US" dirty="0"/>
          </a:p>
        </p:txBody>
      </p:sp>
    </p:spTree>
    <p:extLst>
      <p:ext uri="{BB962C8B-B14F-4D97-AF65-F5344CB8AC3E}">
        <p14:creationId xmlns:p14="http://schemas.microsoft.com/office/powerpoint/2010/main" val="1134340216"/>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90000"/>
          </a:bodyPr>
          <a:lstStyle/>
          <a:p>
            <a:r>
              <a:rPr lang="en-US" sz="3800" dirty="0"/>
              <a:t>Remoting and .ASMX Web Services (.NET Framework only</a:t>
            </a:r>
            <a:r>
              <a:rPr lang="en-US" sz="3800" dirty="0" smtClean="0"/>
              <a:t>)</a:t>
            </a:r>
            <a:endParaRPr lang="en-US" sz="3800" dirty="0"/>
          </a:p>
        </p:txBody>
      </p:sp>
      <p:sp>
        <p:nvSpPr>
          <p:cNvPr id="4" name="Content Placeholder 3"/>
          <p:cNvSpPr>
            <a:spLocks noGrp="1"/>
          </p:cNvSpPr>
          <p:nvPr>
            <p:ph idx="1"/>
          </p:nvPr>
        </p:nvSpPr>
        <p:spPr/>
        <p:txBody>
          <a:bodyPr/>
          <a:lstStyle/>
          <a:p>
            <a:endParaRPr lang="en-US"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303</a:t>
            </a:fld>
            <a:endParaRPr lang="en-US" dirty="0"/>
          </a:p>
        </p:txBody>
      </p:sp>
    </p:spTree>
    <p:extLst>
      <p:ext uri="{BB962C8B-B14F-4D97-AF65-F5344CB8AC3E}">
        <p14:creationId xmlns:p14="http://schemas.microsoft.com/office/powerpoint/2010/main" val="1386678634"/>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Framework Fundamentals</a:t>
            </a:r>
            <a:endParaRPr lang="en-US" dirty="0"/>
          </a:p>
        </p:txBody>
      </p:sp>
      <p:sp>
        <p:nvSpPr>
          <p:cNvPr id="6" name="Text Placeholder 5"/>
          <p:cNvSpPr>
            <a:spLocks noGrp="1"/>
          </p:cNvSpPr>
          <p:nvPr>
            <p:ph type="body" sz="quarter" idx="16"/>
          </p:nvPr>
        </p:nvSpPr>
        <p:spPr/>
        <p:txBody>
          <a:bodyPr/>
          <a:lstStyle/>
          <a:p>
            <a:r>
              <a:rPr lang="en-US" dirty="0" smtClean="0"/>
              <a:t>6</a:t>
            </a:r>
            <a:endParaRPr lang="en-US" dirty="0"/>
          </a:p>
        </p:txBody>
      </p:sp>
      <p:pic>
        <p:nvPicPr>
          <p:cNvPr id="8" name="Picture 7"/>
          <p:cNvPicPr>
            <a:picLocks noChangeAspect="1"/>
          </p:cNvPicPr>
          <p:nvPr/>
        </p:nvPicPr>
        <p:blipFill>
          <a:blip r:embed="rId2"/>
          <a:stretch>
            <a:fillRect/>
          </a:stretch>
        </p:blipFill>
        <p:spPr>
          <a:xfrm>
            <a:off x="7096125" y="3802646"/>
            <a:ext cx="4762500" cy="2705100"/>
          </a:xfrm>
          <a:prstGeom prst="rect">
            <a:avLst/>
          </a:prstGeom>
          <a:ln>
            <a:solidFill>
              <a:srgbClr val="5B9BD5"/>
            </a:solidFill>
          </a:ln>
        </p:spPr>
      </p:pic>
      <p:sp>
        <p:nvSpPr>
          <p:cNvPr id="2" name="Date Placeholder 1"/>
          <p:cNvSpPr>
            <a:spLocks noGrp="1"/>
          </p:cNvSpPr>
          <p:nvPr>
            <p:ph type="dt" sz="half" idx="2"/>
          </p:nvPr>
        </p:nvSpPr>
        <p:spPr/>
        <p:txBody>
          <a:bodyPr/>
          <a:lstStyle/>
          <a:p>
            <a:r>
              <a:rPr lang="en-US" smtClean="0"/>
              <a:t>02 Jan 2018</a:t>
            </a:r>
            <a:endParaRPr lang="en-US" dirty="0"/>
          </a:p>
        </p:txBody>
      </p:sp>
      <p:sp>
        <p:nvSpPr>
          <p:cNvPr id="3" name="Slide Number Placeholder 2"/>
          <p:cNvSpPr>
            <a:spLocks noGrp="1"/>
          </p:cNvSpPr>
          <p:nvPr>
            <p:ph type="sldNum" sz="quarter" idx="4"/>
          </p:nvPr>
        </p:nvSpPr>
        <p:spPr/>
        <p:txBody>
          <a:bodyPr/>
          <a:lstStyle/>
          <a:p>
            <a:fld id="{F1012999-1CD9-4014-B1C6-70315F8BBED0}" type="slidenum">
              <a:rPr lang="en-US" smtClean="0"/>
              <a:pPr/>
              <a:t>304</a:t>
            </a:fld>
            <a:endParaRPr lang="en-US" dirty="0"/>
          </a:p>
        </p:txBody>
      </p:sp>
    </p:spTree>
    <p:extLst>
      <p:ext uri="{BB962C8B-B14F-4D97-AF65-F5344CB8AC3E}">
        <p14:creationId xmlns:p14="http://schemas.microsoft.com/office/powerpoint/2010/main" val="317963214"/>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a:t>
            </a:r>
            <a:endParaRPr lang="en-US" dirty="0">
              <a:solidFill>
                <a:schemeClr val="bg1"/>
              </a:solidFill>
            </a:endParaRPr>
          </a:p>
        </p:txBody>
      </p:sp>
      <p:sp>
        <p:nvSpPr>
          <p:cNvPr id="7" name="Content Placeholder 3"/>
          <p:cNvSpPr>
            <a:spLocks noGrp="1"/>
          </p:cNvSpPr>
          <p:nvPr>
            <p:ph idx="1"/>
          </p:nvPr>
        </p:nvSpPr>
        <p:spPr/>
        <p:txBody>
          <a:bodyPr>
            <a:normAutofit/>
          </a:bodyPr>
          <a:lstStyle/>
          <a:p>
            <a:pPr>
              <a:spcBef>
                <a:spcPct val="30000"/>
              </a:spcBef>
              <a:buFont typeface="Wingdings" panose="05000000000000000000" pitchFamily="2" charset="2"/>
              <a:buChar char="v"/>
            </a:pPr>
            <a:r>
              <a:rPr lang="en-US" sz="2000" dirty="0">
                <a:solidFill>
                  <a:prstClr val="black"/>
                </a:solidFill>
              </a:rPr>
              <a:t>Many of the </a:t>
            </a:r>
            <a:r>
              <a:rPr lang="en-US" sz="2000" dirty="0">
                <a:solidFill>
                  <a:srgbClr val="FF0000"/>
                </a:solidFill>
              </a:rPr>
              <a:t>core facilities</a:t>
            </a:r>
            <a:r>
              <a:rPr lang="en-US" sz="2000" dirty="0">
                <a:solidFill>
                  <a:prstClr val="black"/>
                </a:solidFill>
              </a:rPr>
              <a:t> that you need when programming are provided </a:t>
            </a:r>
            <a:r>
              <a:rPr lang="en-US" sz="2000" dirty="0">
                <a:solidFill>
                  <a:srgbClr val="FF0000"/>
                </a:solidFill>
              </a:rPr>
              <a:t>not by the C# language</a:t>
            </a:r>
            <a:r>
              <a:rPr lang="en-US" sz="2000" dirty="0">
                <a:solidFill>
                  <a:prstClr val="black"/>
                </a:solidFill>
              </a:rPr>
              <a:t>, but by types in the </a:t>
            </a:r>
            <a:r>
              <a:rPr lang="en-US" sz="2000" dirty="0">
                <a:solidFill>
                  <a:srgbClr val="FF0000"/>
                </a:solidFill>
              </a:rPr>
              <a:t>.NET </a:t>
            </a:r>
            <a:r>
              <a:rPr lang="en-US" sz="2000" dirty="0" smtClean="0">
                <a:solidFill>
                  <a:srgbClr val="FF0000"/>
                </a:solidFill>
              </a:rPr>
              <a:t>Framework</a:t>
            </a:r>
            <a:r>
              <a:rPr lang="en-US" sz="2000" dirty="0" smtClean="0">
                <a:solidFill>
                  <a:prstClr val="black"/>
                </a:solidFill>
              </a:rPr>
              <a:t>.</a:t>
            </a:r>
          </a:p>
          <a:p>
            <a:pPr marL="461963">
              <a:spcBef>
                <a:spcPct val="30000"/>
              </a:spcBef>
              <a:buFont typeface="Wingdings" panose="05000000000000000000" pitchFamily="2" charset="2"/>
              <a:buChar char="§"/>
            </a:pPr>
            <a:r>
              <a:rPr lang="en-US" sz="2000" dirty="0" smtClean="0">
                <a:solidFill>
                  <a:prstClr val="black"/>
                </a:solidFill>
              </a:rPr>
              <a:t>In </a:t>
            </a:r>
            <a:r>
              <a:rPr lang="en-US" sz="2000" dirty="0">
                <a:solidFill>
                  <a:prstClr val="black"/>
                </a:solidFill>
              </a:rPr>
              <a:t>this chapter, we cover the Framework’s role in fundamental programming </a:t>
            </a:r>
            <a:r>
              <a:rPr lang="en-US" sz="2000" dirty="0" smtClean="0">
                <a:solidFill>
                  <a:prstClr val="black"/>
                </a:solidFill>
              </a:rPr>
              <a:t>tasks, such as</a:t>
            </a:r>
          </a:p>
          <a:p>
            <a:pPr marL="687388" indent="-225425">
              <a:spcBef>
                <a:spcPct val="30000"/>
              </a:spcBef>
              <a:buFont typeface="Wingdings" panose="05000000000000000000" pitchFamily="2" charset="2"/>
              <a:buChar char="ü"/>
            </a:pPr>
            <a:r>
              <a:rPr lang="en-US" sz="2000" dirty="0" smtClean="0">
                <a:solidFill>
                  <a:prstClr val="black"/>
                </a:solidFill>
              </a:rPr>
              <a:t>virtual </a:t>
            </a:r>
            <a:r>
              <a:rPr lang="en-US" sz="2000" dirty="0">
                <a:solidFill>
                  <a:prstClr val="black"/>
                </a:solidFill>
              </a:rPr>
              <a:t>equality </a:t>
            </a:r>
            <a:r>
              <a:rPr lang="en-US" sz="2000" dirty="0" smtClean="0">
                <a:solidFill>
                  <a:prstClr val="black"/>
                </a:solidFill>
              </a:rPr>
              <a:t>comparison</a:t>
            </a:r>
          </a:p>
          <a:p>
            <a:pPr marL="687388" indent="-225425">
              <a:spcBef>
                <a:spcPct val="30000"/>
              </a:spcBef>
              <a:buFont typeface="Wingdings" panose="05000000000000000000" pitchFamily="2" charset="2"/>
              <a:buChar char="ü"/>
            </a:pPr>
            <a:r>
              <a:rPr lang="en-US" sz="2000" dirty="0" smtClean="0">
                <a:solidFill>
                  <a:prstClr val="black"/>
                </a:solidFill>
              </a:rPr>
              <a:t>order comparison</a:t>
            </a:r>
          </a:p>
          <a:p>
            <a:pPr marL="687388" indent="-225425">
              <a:spcBef>
                <a:spcPct val="30000"/>
              </a:spcBef>
              <a:buFont typeface="Wingdings" panose="05000000000000000000" pitchFamily="2" charset="2"/>
              <a:buChar char="ü"/>
            </a:pPr>
            <a:r>
              <a:rPr lang="en-US" sz="2000" dirty="0" smtClean="0">
                <a:solidFill>
                  <a:prstClr val="black"/>
                </a:solidFill>
              </a:rPr>
              <a:t>type conversion</a:t>
            </a:r>
          </a:p>
          <a:p>
            <a:pPr marL="461963">
              <a:spcBef>
                <a:spcPct val="30000"/>
              </a:spcBef>
              <a:buFont typeface="Wingdings" panose="05000000000000000000" pitchFamily="2" charset="2"/>
              <a:buChar char="§"/>
            </a:pPr>
            <a:r>
              <a:rPr lang="en-US" sz="2000" dirty="0" smtClean="0">
                <a:solidFill>
                  <a:prstClr val="black"/>
                </a:solidFill>
              </a:rPr>
              <a:t>We </a:t>
            </a:r>
            <a:r>
              <a:rPr lang="en-US" sz="2000" dirty="0">
                <a:solidFill>
                  <a:prstClr val="black"/>
                </a:solidFill>
              </a:rPr>
              <a:t>also cover the basic </a:t>
            </a:r>
            <a:r>
              <a:rPr lang="en-US" sz="2000" dirty="0" smtClean="0">
                <a:solidFill>
                  <a:prstClr val="black"/>
                </a:solidFill>
              </a:rPr>
              <a:t>Framework </a:t>
            </a:r>
            <a:r>
              <a:rPr lang="en-US" sz="2000" dirty="0">
                <a:solidFill>
                  <a:prstClr val="black"/>
                </a:solidFill>
              </a:rPr>
              <a:t>types, such </a:t>
            </a:r>
            <a:r>
              <a:rPr lang="en-US" sz="2000" dirty="0" smtClean="0">
                <a:solidFill>
                  <a:prstClr val="black"/>
                </a:solidFill>
              </a:rPr>
              <a:t>as</a:t>
            </a:r>
          </a:p>
          <a:p>
            <a:pPr marL="687388" indent="-225425">
              <a:spcBef>
                <a:spcPct val="30000"/>
              </a:spcBef>
              <a:buFont typeface="Wingdings" panose="05000000000000000000" pitchFamily="2" charset="2"/>
              <a:buChar char="ü"/>
            </a:pPr>
            <a:r>
              <a:rPr lang="en-US" sz="2000" dirty="0" smtClean="0">
                <a:solidFill>
                  <a:prstClr val="black"/>
                </a:solidFill>
              </a:rPr>
              <a:t>String</a:t>
            </a:r>
          </a:p>
          <a:p>
            <a:pPr marL="687388" indent="-225425">
              <a:spcBef>
                <a:spcPct val="30000"/>
              </a:spcBef>
              <a:buFont typeface="Wingdings" panose="05000000000000000000" pitchFamily="2" charset="2"/>
              <a:buChar char="ü"/>
            </a:pPr>
            <a:r>
              <a:rPr lang="en-US" sz="2000" dirty="0" smtClean="0">
                <a:solidFill>
                  <a:prstClr val="black"/>
                </a:solidFill>
              </a:rPr>
              <a:t>DateTime</a:t>
            </a:r>
          </a:p>
          <a:p>
            <a:pPr marL="687388" indent="-225425">
              <a:spcBef>
                <a:spcPct val="30000"/>
              </a:spcBef>
              <a:buFont typeface="Wingdings" panose="05000000000000000000" pitchFamily="2" charset="2"/>
              <a:buChar char="ü"/>
            </a:pPr>
            <a:r>
              <a:rPr lang="en-US" sz="2000" dirty="0" smtClean="0">
                <a:solidFill>
                  <a:prstClr val="black"/>
                </a:solidFill>
              </a:rPr>
              <a:t>Enum</a:t>
            </a:r>
          </a:p>
          <a:p>
            <a:pPr marL="461963">
              <a:spcBef>
                <a:spcPct val="30000"/>
              </a:spcBef>
              <a:buFont typeface="Wingdings" panose="05000000000000000000" pitchFamily="2" charset="2"/>
              <a:buChar char="§"/>
            </a:pPr>
            <a:r>
              <a:rPr lang="en-US" sz="2000" dirty="0" smtClean="0">
                <a:solidFill>
                  <a:prstClr val="black"/>
                </a:solidFill>
              </a:rPr>
              <a:t>The </a:t>
            </a:r>
            <a:r>
              <a:rPr lang="en-US" sz="2000" dirty="0">
                <a:solidFill>
                  <a:prstClr val="black"/>
                </a:solidFill>
              </a:rPr>
              <a:t>types in this section reside in the </a:t>
            </a:r>
            <a:r>
              <a:rPr lang="en-US" sz="2000" dirty="0">
                <a:solidFill>
                  <a:srgbClr val="FF0000"/>
                </a:solidFill>
              </a:rPr>
              <a:t>System</a:t>
            </a:r>
            <a:r>
              <a:rPr lang="en-US" sz="2000" dirty="0">
                <a:solidFill>
                  <a:prstClr val="black"/>
                </a:solidFill>
              </a:rPr>
              <a:t> </a:t>
            </a:r>
            <a:r>
              <a:rPr lang="en-US" sz="2000" dirty="0">
                <a:solidFill>
                  <a:srgbClr val="FF0000"/>
                </a:solidFill>
              </a:rPr>
              <a:t>namespace</a:t>
            </a:r>
            <a:r>
              <a:rPr lang="en-US" sz="2000" dirty="0">
                <a:solidFill>
                  <a:prstClr val="black"/>
                </a:solidFill>
              </a:rPr>
              <a:t>, with the following </a:t>
            </a:r>
            <a:r>
              <a:rPr lang="en-US" sz="2000" dirty="0" smtClean="0">
                <a:solidFill>
                  <a:prstClr val="black"/>
                </a:solidFill>
              </a:rPr>
              <a:t>exceptions:</a:t>
            </a:r>
          </a:p>
          <a:p>
            <a:pPr marL="687388" indent="-225425">
              <a:spcBef>
                <a:spcPct val="30000"/>
              </a:spcBef>
              <a:buFont typeface="Wingdings" panose="05000000000000000000" pitchFamily="2" charset="2"/>
              <a:buChar char="ü"/>
            </a:pPr>
            <a:r>
              <a:rPr lang="en-US" sz="2000" dirty="0" smtClean="0">
                <a:solidFill>
                  <a:srgbClr val="FF0000"/>
                </a:solidFill>
              </a:rPr>
              <a:t>StringBuilder</a:t>
            </a:r>
            <a:r>
              <a:rPr lang="en-US" sz="2000" dirty="0" smtClean="0">
                <a:solidFill>
                  <a:prstClr val="black"/>
                </a:solidFill>
              </a:rPr>
              <a:t> </a:t>
            </a:r>
            <a:r>
              <a:rPr lang="en-US" sz="2000" dirty="0">
                <a:solidFill>
                  <a:prstClr val="black"/>
                </a:solidFill>
              </a:rPr>
              <a:t>is defined in </a:t>
            </a:r>
            <a:r>
              <a:rPr lang="en-US" sz="2000" dirty="0">
                <a:solidFill>
                  <a:srgbClr val="FF0000"/>
                </a:solidFill>
              </a:rPr>
              <a:t>System.Text</a:t>
            </a:r>
            <a:r>
              <a:rPr lang="en-US" sz="2000" dirty="0">
                <a:solidFill>
                  <a:prstClr val="black"/>
                </a:solidFill>
              </a:rPr>
              <a:t>, as are the types for text </a:t>
            </a:r>
            <a:r>
              <a:rPr lang="en-US" sz="2000" dirty="0" smtClean="0">
                <a:solidFill>
                  <a:prstClr val="black"/>
                </a:solidFill>
              </a:rPr>
              <a:t>encodings</a:t>
            </a:r>
          </a:p>
          <a:p>
            <a:pPr marL="687388" indent="-225425">
              <a:spcBef>
                <a:spcPct val="30000"/>
              </a:spcBef>
              <a:buFont typeface="Wingdings" panose="05000000000000000000" pitchFamily="2" charset="2"/>
              <a:buChar char="ü"/>
            </a:pPr>
            <a:r>
              <a:rPr lang="en-US" sz="2000" dirty="0" smtClean="0">
                <a:solidFill>
                  <a:srgbClr val="FF0000"/>
                </a:solidFill>
              </a:rPr>
              <a:t>CultureInfo</a:t>
            </a:r>
            <a:r>
              <a:rPr lang="en-US" sz="2000" dirty="0" smtClean="0">
                <a:solidFill>
                  <a:prstClr val="black"/>
                </a:solidFill>
              </a:rPr>
              <a:t> and associated types are defined in </a:t>
            </a:r>
            <a:r>
              <a:rPr lang="en-US" sz="2000" dirty="0" smtClean="0">
                <a:solidFill>
                  <a:srgbClr val="FF0000"/>
                </a:solidFill>
              </a:rPr>
              <a:t>System.Globalization</a:t>
            </a:r>
          </a:p>
          <a:p>
            <a:pPr marL="687388" indent="-225425">
              <a:spcBef>
                <a:spcPct val="30000"/>
              </a:spcBef>
              <a:buFont typeface="Wingdings" panose="05000000000000000000" pitchFamily="2" charset="2"/>
              <a:buChar char="ü"/>
            </a:pPr>
            <a:r>
              <a:rPr lang="en-US" sz="2000" dirty="0" smtClean="0">
                <a:solidFill>
                  <a:srgbClr val="FF0000"/>
                </a:solidFill>
              </a:rPr>
              <a:t>XmlConvert</a:t>
            </a:r>
            <a:r>
              <a:rPr lang="en-US" sz="2000" dirty="0" smtClean="0">
                <a:solidFill>
                  <a:prstClr val="black"/>
                </a:solidFill>
              </a:rPr>
              <a:t> is defined in </a:t>
            </a:r>
            <a:r>
              <a:rPr lang="en-US" sz="2000" dirty="0" smtClean="0">
                <a:solidFill>
                  <a:srgbClr val="FF0000"/>
                </a:solidFill>
              </a:rPr>
              <a:t>System.Xml</a:t>
            </a:r>
            <a:endParaRPr lang="en-US" sz="2000" dirty="0" smtClean="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305</a:t>
            </a:fld>
            <a:endParaRPr lang="en-US" dirty="0"/>
          </a:p>
        </p:txBody>
      </p:sp>
    </p:spTree>
    <p:extLst>
      <p:ext uri="{BB962C8B-B14F-4D97-AF65-F5344CB8AC3E}">
        <p14:creationId xmlns:p14="http://schemas.microsoft.com/office/powerpoint/2010/main" val="153217546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String and Text Handling</a:t>
            </a:r>
            <a:endParaRPr lang="en-US" dirty="0">
              <a:solidFill>
                <a:schemeClr val="bg1"/>
              </a:solidFill>
            </a:endParaRPr>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306</a:t>
            </a:fld>
            <a:endParaRPr lang="en-US" dirty="0"/>
          </a:p>
        </p:txBody>
      </p:sp>
    </p:spTree>
    <p:extLst>
      <p:ext uri="{BB962C8B-B14F-4D97-AF65-F5344CB8AC3E}">
        <p14:creationId xmlns:p14="http://schemas.microsoft.com/office/powerpoint/2010/main" val="406351174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Dates and Times</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307</a:t>
            </a:fld>
            <a:endParaRPr lang="en-US" dirty="0"/>
          </a:p>
        </p:txBody>
      </p:sp>
    </p:spTree>
    <p:extLst>
      <p:ext uri="{BB962C8B-B14F-4D97-AF65-F5344CB8AC3E}">
        <p14:creationId xmlns:p14="http://schemas.microsoft.com/office/powerpoint/2010/main" val="120957468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Dates and Time Zones</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308</a:t>
            </a:fld>
            <a:endParaRPr lang="en-US" dirty="0"/>
          </a:p>
        </p:txBody>
      </p:sp>
    </p:spTree>
    <p:extLst>
      <p:ext uri="{BB962C8B-B14F-4D97-AF65-F5344CB8AC3E}">
        <p14:creationId xmlns:p14="http://schemas.microsoft.com/office/powerpoint/2010/main" val="106404214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Formatting and Parsing</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309</a:t>
            </a:fld>
            <a:endParaRPr lang="en-US" dirty="0"/>
          </a:p>
        </p:txBody>
      </p:sp>
    </p:spTree>
    <p:extLst>
      <p:ext uri="{BB962C8B-B14F-4D97-AF65-F5344CB8AC3E}">
        <p14:creationId xmlns:p14="http://schemas.microsoft.com/office/powerpoint/2010/main" val="2360375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Tuples</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The </a:t>
            </a:r>
            <a:r>
              <a:rPr lang="en-US" sz="2000" dirty="0"/>
              <a:t>most notable improvement to C# 7 is </a:t>
            </a:r>
            <a:r>
              <a:rPr lang="en-US" sz="2000" dirty="0">
                <a:solidFill>
                  <a:srgbClr val="FF0000"/>
                </a:solidFill>
              </a:rPr>
              <a:t>explicit tuple </a:t>
            </a:r>
            <a:r>
              <a:rPr lang="en-US" sz="2000" dirty="0" smtClean="0">
                <a:solidFill>
                  <a:srgbClr val="FF0000"/>
                </a:solidFill>
              </a:rPr>
              <a:t>support</a:t>
            </a:r>
            <a:r>
              <a:rPr lang="en-US" sz="2000" dirty="0" smtClean="0"/>
              <a:t>.</a:t>
            </a:r>
          </a:p>
          <a:p>
            <a:pPr marL="461963">
              <a:buFont typeface="Wingdings" panose="05000000000000000000" pitchFamily="2" charset="2"/>
              <a:buChar char="§"/>
            </a:pPr>
            <a:r>
              <a:rPr lang="en-US" sz="2000" dirty="0" smtClean="0"/>
              <a:t>Tuples </a:t>
            </a:r>
            <a:r>
              <a:rPr lang="en-US" sz="2000" dirty="0"/>
              <a:t>provide a simple way to store a set of related values</a:t>
            </a:r>
            <a:r>
              <a:rPr lang="en-US" sz="2000" dirty="0" smtClean="0"/>
              <a:t>:</a:t>
            </a:r>
          </a:p>
          <a:p>
            <a:pPr marL="233363" indent="0">
              <a:buNone/>
            </a:pPr>
            <a:endParaRPr lang="en-US" sz="2000" dirty="0"/>
          </a:p>
          <a:p>
            <a:pPr marL="461963">
              <a:buFont typeface="Wingdings" panose="05000000000000000000" pitchFamily="2" charset="2"/>
              <a:buChar char="§"/>
            </a:pPr>
            <a:r>
              <a:rPr lang="en-US" sz="2000" dirty="0" smtClean="0"/>
              <a:t>C</a:t>
            </a:r>
            <a:r>
              <a:rPr lang="en-US" sz="2000" dirty="0"/>
              <a:t>#’s new tuples are syntactic sugar for using the </a:t>
            </a:r>
            <a:r>
              <a:rPr lang="en-US" sz="2000" dirty="0">
                <a:solidFill>
                  <a:srgbClr val="FF0000"/>
                </a:solidFill>
              </a:rPr>
              <a:t>System.ValueTuple&lt;...&gt;</a:t>
            </a:r>
            <a:r>
              <a:rPr lang="en-US" sz="2000" dirty="0"/>
              <a:t> </a:t>
            </a:r>
            <a:r>
              <a:rPr lang="en-US" sz="2000" dirty="0">
                <a:solidFill>
                  <a:srgbClr val="0070C0"/>
                </a:solidFill>
              </a:rPr>
              <a:t>generic </a:t>
            </a:r>
            <a:r>
              <a:rPr lang="en-US" sz="2000" dirty="0" smtClean="0">
                <a:solidFill>
                  <a:srgbClr val="0070C0"/>
                </a:solidFill>
              </a:rPr>
              <a:t>structs</a:t>
            </a:r>
            <a:r>
              <a:rPr lang="en-US" sz="2000" dirty="0" smtClean="0"/>
              <a:t>.</a:t>
            </a:r>
          </a:p>
          <a:p>
            <a:pPr marL="461963">
              <a:buFont typeface="Wingdings" panose="05000000000000000000" pitchFamily="2" charset="2"/>
              <a:buChar char="§"/>
            </a:pPr>
            <a:r>
              <a:rPr lang="en-US" sz="2000" dirty="0" smtClean="0"/>
              <a:t>But </a:t>
            </a:r>
            <a:r>
              <a:rPr lang="en-US" sz="2000" dirty="0"/>
              <a:t>thanks to compiler magic, tuple elements can be named</a:t>
            </a:r>
            <a:r>
              <a:rPr lang="en-US" sz="2000" dirty="0" smtClean="0"/>
              <a:t>:</a:t>
            </a:r>
          </a:p>
          <a:p>
            <a:pPr marL="233363" indent="0">
              <a:buNone/>
            </a:pPr>
            <a:endParaRPr lang="en-US" sz="2000" dirty="0"/>
          </a:p>
          <a:p>
            <a:pPr marL="233363" indent="0">
              <a:buNone/>
            </a:pPr>
            <a:endParaRPr lang="en-US" sz="2000" dirty="0" smtClean="0"/>
          </a:p>
          <a:p>
            <a:pPr marL="461963">
              <a:buFont typeface="Wingdings" panose="05000000000000000000" pitchFamily="2" charset="2"/>
              <a:buChar char="§"/>
            </a:pPr>
            <a:r>
              <a:rPr lang="en-US" sz="2000" dirty="0"/>
              <a:t>With tuples, functions can </a:t>
            </a:r>
            <a:r>
              <a:rPr lang="en-US" sz="2000" dirty="0">
                <a:solidFill>
                  <a:srgbClr val="FF0000"/>
                </a:solidFill>
              </a:rPr>
              <a:t>return multiple values</a:t>
            </a:r>
            <a:r>
              <a:rPr lang="en-US" sz="2000" dirty="0"/>
              <a:t> without resorting to out </a:t>
            </a:r>
            <a:r>
              <a:rPr lang="en-US" sz="2000" dirty="0" smtClean="0"/>
              <a:t>parameters:</a:t>
            </a:r>
            <a:endParaRPr lang="en-US" sz="2000"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62652" y="1692734"/>
            <a:ext cx="3904875" cy="735701"/>
          </a:xfrm>
          <a:prstGeom prst="rect">
            <a:avLst/>
          </a:prstGeom>
          <a:ln>
            <a:solidFill>
              <a:schemeClr val="accent1"/>
            </a:solidFill>
          </a:ln>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62652" y="3049237"/>
            <a:ext cx="4253778" cy="726957"/>
          </a:xfrm>
          <a:prstGeom prst="rect">
            <a:avLst/>
          </a:prstGeom>
          <a:ln>
            <a:solidFill>
              <a:schemeClr val="accent1"/>
            </a:solidFill>
          </a:ln>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5931" y="4539133"/>
            <a:ext cx="5260069" cy="1727477"/>
          </a:xfrm>
          <a:prstGeom prst="rect">
            <a:avLst/>
          </a:prstGeom>
          <a:ln>
            <a:solidFill>
              <a:schemeClr val="accent1"/>
            </a:solidFill>
          </a:ln>
        </p:spPr>
      </p:pic>
      <p:sp>
        <p:nvSpPr>
          <p:cNvPr id="7" name="Date Placeholder 6"/>
          <p:cNvSpPr>
            <a:spLocks noGrp="1"/>
          </p:cNvSpPr>
          <p:nvPr>
            <p:ph type="dt" sz="half" idx="2"/>
          </p:nvPr>
        </p:nvSpPr>
        <p:spPr/>
        <p:txBody>
          <a:bodyPr/>
          <a:lstStyle/>
          <a:p>
            <a:r>
              <a:rPr lang="en-US" smtClean="0"/>
              <a:t>02 Jan 2018</a:t>
            </a:r>
            <a:endParaRPr lang="en-US" dirty="0"/>
          </a:p>
        </p:txBody>
      </p:sp>
      <p:sp>
        <p:nvSpPr>
          <p:cNvPr id="8" name="Slide Number Placeholder 7"/>
          <p:cNvSpPr>
            <a:spLocks noGrp="1"/>
          </p:cNvSpPr>
          <p:nvPr>
            <p:ph type="sldNum" sz="quarter" idx="4"/>
          </p:nvPr>
        </p:nvSpPr>
        <p:spPr/>
        <p:txBody>
          <a:bodyPr/>
          <a:lstStyle/>
          <a:p>
            <a:fld id="{F1012999-1CD9-4014-B1C6-70315F8BBED0}" type="slidenum">
              <a:rPr lang="en-US" smtClean="0"/>
              <a:pPr/>
              <a:t>31</a:t>
            </a:fld>
            <a:endParaRPr lang="en-US" dirty="0"/>
          </a:p>
        </p:txBody>
      </p:sp>
    </p:spTree>
    <p:extLst>
      <p:ext uri="{BB962C8B-B14F-4D97-AF65-F5344CB8AC3E}">
        <p14:creationId xmlns:p14="http://schemas.microsoft.com/office/powerpoint/2010/main" val="2670593185"/>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Standard Format Strings and Parsing </a:t>
            </a:r>
            <a:r>
              <a:rPr lang="en-US" dirty="0" smtClean="0">
                <a:solidFill>
                  <a:schemeClr val="bg1"/>
                </a:solidFill>
              </a:rPr>
              <a:t>Flags</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310</a:t>
            </a:fld>
            <a:endParaRPr lang="en-US" dirty="0"/>
          </a:p>
        </p:txBody>
      </p:sp>
    </p:spTree>
    <p:extLst>
      <p:ext uri="{BB962C8B-B14F-4D97-AF65-F5344CB8AC3E}">
        <p14:creationId xmlns:p14="http://schemas.microsoft.com/office/powerpoint/2010/main" val="41244170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Other Conversion </a:t>
            </a:r>
            <a:r>
              <a:rPr lang="en-US" dirty="0" smtClean="0">
                <a:solidFill>
                  <a:schemeClr val="bg1"/>
                </a:solidFill>
              </a:rPr>
              <a:t>Mechanisms</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311</a:t>
            </a:fld>
            <a:endParaRPr lang="en-US" dirty="0"/>
          </a:p>
        </p:txBody>
      </p:sp>
    </p:spTree>
    <p:extLst>
      <p:ext uri="{BB962C8B-B14F-4D97-AF65-F5344CB8AC3E}">
        <p14:creationId xmlns:p14="http://schemas.microsoft.com/office/powerpoint/2010/main" val="157824722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Globalization</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312</a:t>
            </a:fld>
            <a:endParaRPr lang="en-US" dirty="0"/>
          </a:p>
        </p:txBody>
      </p:sp>
    </p:spTree>
    <p:extLst>
      <p:ext uri="{BB962C8B-B14F-4D97-AF65-F5344CB8AC3E}">
        <p14:creationId xmlns:p14="http://schemas.microsoft.com/office/powerpoint/2010/main" val="401944069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Working with </a:t>
            </a:r>
            <a:r>
              <a:rPr lang="en-US" dirty="0" smtClean="0">
                <a:solidFill>
                  <a:schemeClr val="bg1"/>
                </a:solidFill>
              </a:rPr>
              <a:t>Numbers</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313</a:t>
            </a:fld>
            <a:endParaRPr lang="en-US" dirty="0"/>
          </a:p>
        </p:txBody>
      </p:sp>
    </p:spTree>
    <p:extLst>
      <p:ext uri="{BB962C8B-B14F-4D97-AF65-F5344CB8AC3E}">
        <p14:creationId xmlns:p14="http://schemas.microsoft.com/office/powerpoint/2010/main" val="65581147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Enums</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314</a:t>
            </a:fld>
            <a:endParaRPr lang="en-US" dirty="0"/>
          </a:p>
        </p:txBody>
      </p:sp>
    </p:spTree>
    <p:extLst>
      <p:ext uri="{BB962C8B-B14F-4D97-AF65-F5344CB8AC3E}">
        <p14:creationId xmlns:p14="http://schemas.microsoft.com/office/powerpoint/2010/main" val="93005040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The </a:t>
            </a:r>
            <a:r>
              <a:rPr lang="en-US" dirty="0">
                <a:solidFill>
                  <a:schemeClr val="bg1"/>
                </a:solidFill>
              </a:rPr>
              <a:t>Guid </a:t>
            </a:r>
            <a:r>
              <a:rPr lang="en-US" dirty="0" smtClean="0">
                <a:solidFill>
                  <a:schemeClr val="bg1"/>
                </a:solidFill>
              </a:rPr>
              <a:t>Struct</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315</a:t>
            </a:fld>
            <a:endParaRPr lang="en-US" dirty="0"/>
          </a:p>
        </p:txBody>
      </p:sp>
    </p:spTree>
    <p:extLst>
      <p:ext uri="{BB962C8B-B14F-4D97-AF65-F5344CB8AC3E}">
        <p14:creationId xmlns:p14="http://schemas.microsoft.com/office/powerpoint/2010/main" val="170192833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Equality Comparison</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316</a:t>
            </a:fld>
            <a:endParaRPr lang="en-US" dirty="0"/>
          </a:p>
        </p:txBody>
      </p:sp>
    </p:spTree>
    <p:extLst>
      <p:ext uri="{BB962C8B-B14F-4D97-AF65-F5344CB8AC3E}">
        <p14:creationId xmlns:p14="http://schemas.microsoft.com/office/powerpoint/2010/main" val="10853331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Order Comparison</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317</a:t>
            </a:fld>
            <a:endParaRPr lang="en-US" dirty="0"/>
          </a:p>
        </p:txBody>
      </p:sp>
    </p:spTree>
    <p:extLst>
      <p:ext uri="{BB962C8B-B14F-4D97-AF65-F5344CB8AC3E}">
        <p14:creationId xmlns:p14="http://schemas.microsoft.com/office/powerpoint/2010/main" val="27069497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Utility Classes</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318</a:t>
            </a:fld>
            <a:endParaRPr lang="en-US" dirty="0"/>
          </a:p>
        </p:txBody>
      </p:sp>
    </p:spTree>
    <p:extLst>
      <p:ext uri="{BB962C8B-B14F-4D97-AF65-F5344CB8AC3E}">
        <p14:creationId xmlns:p14="http://schemas.microsoft.com/office/powerpoint/2010/main" val="10367738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Collections</a:t>
            </a:r>
            <a:endParaRPr lang="en-US" dirty="0"/>
          </a:p>
        </p:txBody>
      </p:sp>
      <p:sp>
        <p:nvSpPr>
          <p:cNvPr id="6" name="Text Placeholder 5"/>
          <p:cNvSpPr>
            <a:spLocks noGrp="1"/>
          </p:cNvSpPr>
          <p:nvPr>
            <p:ph type="body" sz="quarter" idx="16"/>
          </p:nvPr>
        </p:nvSpPr>
        <p:spPr/>
        <p:txBody>
          <a:bodyPr/>
          <a:lstStyle/>
          <a:p>
            <a:r>
              <a:rPr lang="en-US" dirty="0" smtClean="0"/>
              <a:t>7</a:t>
            </a:r>
            <a:endParaRPr lang="en-US" dirty="0"/>
          </a:p>
        </p:txBody>
      </p:sp>
      <p:pic>
        <p:nvPicPr>
          <p:cNvPr id="3" name="Picture 2"/>
          <p:cNvPicPr>
            <a:picLocks noChangeAspect="1"/>
          </p:cNvPicPr>
          <p:nvPr/>
        </p:nvPicPr>
        <p:blipFill>
          <a:blip r:embed="rId2"/>
          <a:stretch>
            <a:fillRect/>
          </a:stretch>
        </p:blipFill>
        <p:spPr>
          <a:xfrm>
            <a:off x="9324975" y="3440696"/>
            <a:ext cx="2533650" cy="3067050"/>
          </a:xfrm>
          <a:prstGeom prst="rect">
            <a:avLst/>
          </a:prstGeom>
          <a:ln>
            <a:solidFill>
              <a:schemeClr val="accent1"/>
            </a:solidFill>
          </a:ln>
        </p:spPr>
      </p:pic>
      <p:sp>
        <p:nvSpPr>
          <p:cNvPr id="2" name="Date Placeholder 1"/>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319</a:t>
            </a:fld>
            <a:endParaRPr lang="en-US" dirty="0"/>
          </a:p>
        </p:txBody>
      </p:sp>
    </p:spTree>
    <p:extLst>
      <p:ext uri="{BB962C8B-B14F-4D97-AF65-F5344CB8AC3E}">
        <p14:creationId xmlns:p14="http://schemas.microsoft.com/office/powerpoint/2010/main" val="25707889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Tuples											   </a:t>
            </a:r>
            <a:r>
              <a:rPr lang="en-US" dirty="0" smtClean="0">
                <a:solidFill>
                  <a:srgbClr val="C00000"/>
                </a:solidFill>
              </a:rPr>
              <a:t>|</a:t>
            </a:r>
            <a:endParaRPr lang="en-US" dirty="0">
              <a:solidFill>
                <a:srgbClr val="C00000"/>
              </a:solidFill>
            </a:endParaRPr>
          </a:p>
        </p:txBody>
      </p:sp>
      <p:sp>
        <p:nvSpPr>
          <p:cNvPr id="3" name="Content Placeholder 3"/>
          <p:cNvSpPr>
            <a:spLocks noGrp="1"/>
          </p:cNvSpPr>
          <p:nvPr>
            <p:ph idx="1"/>
          </p:nvPr>
        </p:nvSpPr>
        <p:spPr/>
        <p:txBody>
          <a:bodyPr>
            <a:normAutofit/>
          </a:bodyPr>
          <a:lstStyle/>
          <a:p>
            <a:pPr marL="461963">
              <a:buFont typeface="Wingdings" panose="05000000000000000000" pitchFamily="2" charset="2"/>
              <a:buChar char="§"/>
            </a:pPr>
            <a:r>
              <a:rPr lang="en-US" sz="2000" dirty="0"/>
              <a:t>Tuples </a:t>
            </a:r>
            <a:r>
              <a:rPr lang="en-US" sz="2000" dirty="0">
                <a:solidFill>
                  <a:srgbClr val="FF0000"/>
                </a:solidFill>
              </a:rPr>
              <a:t>implicitly</a:t>
            </a:r>
            <a:r>
              <a:rPr lang="en-US" sz="2000" dirty="0"/>
              <a:t> </a:t>
            </a:r>
            <a:r>
              <a:rPr lang="en-US" sz="2000" dirty="0">
                <a:solidFill>
                  <a:srgbClr val="0070C0"/>
                </a:solidFill>
              </a:rPr>
              <a:t>support the deconstruction pattern</a:t>
            </a:r>
            <a:r>
              <a:rPr lang="en-US" sz="2000" dirty="0"/>
              <a:t>, so they can easily be </a:t>
            </a:r>
            <a:r>
              <a:rPr lang="en-US" sz="2000" dirty="0" smtClean="0"/>
              <a:t>deconstructed </a:t>
            </a:r>
            <a:r>
              <a:rPr lang="en-US" sz="2000" dirty="0"/>
              <a:t>into individual </a:t>
            </a:r>
            <a:r>
              <a:rPr lang="en-US" sz="2000" dirty="0" smtClean="0"/>
              <a:t>variables.</a:t>
            </a:r>
          </a:p>
          <a:p>
            <a:pPr marL="461963">
              <a:buFont typeface="Wingdings" panose="05000000000000000000" pitchFamily="2" charset="2"/>
              <a:buChar char="§"/>
            </a:pPr>
            <a:r>
              <a:rPr lang="en-US" sz="2000" dirty="0" smtClean="0"/>
              <a:t>We </a:t>
            </a:r>
            <a:r>
              <a:rPr lang="en-US" sz="2000" dirty="0"/>
              <a:t>can rewrite the preceding Main method so that the tuple returned by </a:t>
            </a:r>
            <a:r>
              <a:rPr lang="en-US" sz="2000" dirty="0">
                <a:solidFill>
                  <a:srgbClr val="FF0000"/>
                </a:solidFill>
              </a:rPr>
              <a:t>GetFilePosition</a:t>
            </a:r>
            <a:r>
              <a:rPr lang="en-US" sz="2000" dirty="0"/>
              <a:t> is instead assigned to two local </a:t>
            </a:r>
            <a:r>
              <a:rPr lang="en-US" sz="2000" dirty="0" smtClean="0"/>
              <a:t>variables</a:t>
            </a:r>
            <a:r>
              <a:rPr lang="en-US" sz="2000" dirty="0"/>
              <a:t>, row and column</a:t>
            </a:r>
            <a:r>
              <a:rPr lang="en-US" sz="2000" dirty="0" smtClean="0"/>
              <a:t>:</a:t>
            </a:r>
            <a:endParaRPr lang="en-US" sz="2000"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8830" y="2666609"/>
            <a:ext cx="7361732" cy="1439291"/>
          </a:xfrm>
          <a:prstGeom prst="rect">
            <a:avLst/>
          </a:prstGeom>
          <a:ln>
            <a:solidFill>
              <a:schemeClr val="accent1"/>
            </a:solidFill>
          </a:ln>
        </p:spPr>
      </p:pic>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a:t>
            </a:fld>
            <a:endParaRPr lang="en-US" dirty="0"/>
          </a:p>
        </p:txBody>
      </p:sp>
    </p:spTree>
    <p:extLst>
      <p:ext uri="{BB962C8B-B14F-4D97-AF65-F5344CB8AC3E}">
        <p14:creationId xmlns:p14="http://schemas.microsoft.com/office/powerpoint/2010/main" val="2668571152"/>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Introduction</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.NET Framework provides a standard set of types for </a:t>
            </a:r>
            <a:r>
              <a:rPr lang="en-US" sz="2000" dirty="0">
                <a:solidFill>
                  <a:srgbClr val="FF0000"/>
                </a:solidFill>
              </a:rPr>
              <a:t>storing</a:t>
            </a:r>
            <a:r>
              <a:rPr lang="en-US" sz="2000" dirty="0"/>
              <a:t> and </a:t>
            </a:r>
            <a:r>
              <a:rPr lang="en-US" sz="2000" dirty="0">
                <a:solidFill>
                  <a:srgbClr val="FF0000"/>
                </a:solidFill>
              </a:rPr>
              <a:t>managing</a:t>
            </a:r>
            <a:r>
              <a:rPr lang="en-US" sz="2000" dirty="0"/>
              <a:t> </a:t>
            </a:r>
            <a:r>
              <a:rPr lang="en-US" sz="2000" dirty="0">
                <a:solidFill>
                  <a:srgbClr val="0070C0"/>
                </a:solidFill>
              </a:rPr>
              <a:t>collections of </a:t>
            </a:r>
            <a:r>
              <a:rPr lang="en-US" sz="2000" dirty="0" smtClean="0">
                <a:solidFill>
                  <a:srgbClr val="0070C0"/>
                </a:solidFill>
              </a:rPr>
              <a:t>objects</a:t>
            </a:r>
            <a:r>
              <a:rPr lang="en-US" sz="2000" dirty="0" smtClean="0"/>
              <a:t>.</a:t>
            </a:r>
          </a:p>
          <a:p>
            <a:pPr marL="461963">
              <a:buFont typeface="Wingdings" panose="05000000000000000000" pitchFamily="2" charset="2"/>
              <a:buChar char="§"/>
            </a:pPr>
            <a:r>
              <a:rPr lang="en-US" sz="2000" dirty="0" smtClean="0"/>
              <a:t>These include</a:t>
            </a:r>
          </a:p>
          <a:p>
            <a:pPr marL="687388" indent="-225425">
              <a:buFont typeface="Wingdings" panose="05000000000000000000" pitchFamily="2" charset="2"/>
              <a:buChar char="ü"/>
            </a:pPr>
            <a:r>
              <a:rPr lang="en-US" sz="2000" dirty="0" smtClean="0"/>
              <a:t>resizable lists</a:t>
            </a:r>
          </a:p>
          <a:p>
            <a:pPr marL="687388" indent="-225425">
              <a:buFont typeface="Wingdings" panose="05000000000000000000" pitchFamily="2" charset="2"/>
              <a:buChar char="ü"/>
            </a:pPr>
            <a:r>
              <a:rPr lang="en-US" sz="2000" dirty="0" smtClean="0"/>
              <a:t>linked lists	</a:t>
            </a:r>
          </a:p>
          <a:p>
            <a:pPr marL="687388" indent="-225425">
              <a:buFont typeface="Wingdings" panose="05000000000000000000" pitchFamily="2" charset="2"/>
              <a:buChar char="ü"/>
            </a:pPr>
            <a:r>
              <a:rPr lang="en-US" sz="2000" dirty="0"/>
              <a:t>s</a:t>
            </a:r>
            <a:r>
              <a:rPr lang="en-US" sz="2000" dirty="0" smtClean="0"/>
              <a:t>orted </a:t>
            </a:r>
            <a:r>
              <a:rPr lang="en-US" sz="2000" dirty="0"/>
              <a:t>and unsorted </a:t>
            </a:r>
            <a:r>
              <a:rPr lang="en-US" sz="2000" dirty="0" smtClean="0"/>
              <a:t>dictionaries</a:t>
            </a:r>
            <a:endParaRPr lang="en-US" sz="2000" dirty="0"/>
          </a:p>
          <a:p>
            <a:pPr marL="687388" indent="-225425">
              <a:buFont typeface="Wingdings" panose="05000000000000000000" pitchFamily="2" charset="2"/>
              <a:buChar char="ü"/>
            </a:pPr>
            <a:r>
              <a:rPr lang="en-US" sz="2000" dirty="0" smtClean="0"/>
              <a:t>arrays</a:t>
            </a:r>
          </a:p>
          <a:p>
            <a:pPr marL="461963">
              <a:buFont typeface="Wingdings" panose="05000000000000000000" pitchFamily="2" charset="2"/>
              <a:buChar char="§"/>
            </a:pPr>
            <a:r>
              <a:rPr lang="en-US" sz="2000" dirty="0" smtClean="0"/>
              <a:t>Of </a:t>
            </a:r>
            <a:r>
              <a:rPr lang="en-US" sz="2000" dirty="0"/>
              <a:t>these, only </a:t>
            </a:r>
            <a:r>
              <a:rPr lang="en-US" sz="2000" dirty="0">
                <a:solidFill>
                  <a:srgbClr val="FF0000"/>
                </a:solidFill>
              </a:rPr>
              <a:t>arrays</a:t>
            </a:r>
            <a:r>
              <a:rPr lang="en-US" sz="2000" dirty="0"/>
              <a:t> form part of the C# language; the remaining collections are just classes you instantiate like any other.</a:t>
            </a:r>
          </a:p>
          <a:p>
            <a:pPr marL="461963">
              <a:buFont typeface="Wingdings" panose="05000000000000000000" pitchFamily="2" charset="2"/>
              <a:buChar char="§"/>
            </a:pPr>
            <a:r>
              <a:rPr lang="en-US" sz="2000" dirty="0"/>
              <a:t>The types in the Framework for collections can be divided into the following </a:t>
            </a:r>
            <a:r>
              <a:rPr lang="en-US" sz="2000" dirty="0" smtClean="0"/>
              <a:t>categories:</a:t>
            </a:r>
          </a:p>
          <a:p>
            <a:pPr marL="687388" indent="-225425">
              <a:buFont typeface="Wingdings" panose="05000000000000000000" pitchFamily="2" charset="2"/>
              <a:buChar char="ü"/>
            </a:pPr>
            <a:r>
              <a:rPr lang="en-US" sz="2000" dirty="0" smtClean="0">
                <a:solidFill>
                  <a:srgbClr val="FF0000"/>
                </a:solidFill>
              </a:rPr>
              <a:t>Interfaces</a:t>
            </a:r>
            <a:r>
              <a:rPr lang="en-US" sz="2000" dirty="0" smtClean="0"/>
              <a:t> </a:t>
            </a:r>
            <a:r>
              <a:rPr lang="en-US" sz="2000" dirty="0"/>
              <a:t>that define standard collection </a:t>
            </a:r>
            <a:r>
              <a:rPr lang="en-US" sz="2000" dirty="0" smtClean="0"/>
              <a:t>protocols</a:t>
            </a:r>
          </a:p>
          <a:p>
            <a:pPr marL="687388" indent="-225425">
              <a:buFont typeface="Wingdings" panose="05000000000000000000" pitchFamily="2" charset="2"/>
              <a:buChar char="ü"/>
            </a:pPr>
            <a:r>
              <a:rPr lang="en-US" sz="2000" dirty="0" smtClean="0">
                <a:solidFill>
                  <a:srgbClr val="FF0000"/>
                </a:solidFill>
              </a:rPr>
              <a:t>Ready-to-use</a:t>
            </a:r>
            <a:r>
              <a:rPr lang="en-US" sz="2000" dirty="0" smtClean="0"/>
              <a:t> </a:t>
            </a:r>
            <a:r>
              <a:rPr lang="en-US" sz="2000" dirty="0"/>
              <a:t>collection </a:t>
            </a:r>
            <a:r>
              <a:rPr lang="en-US" sz="2000" dirty="0">
                <a:solidFill>
                  <a:srgbClr val="0070C0"/>
                </a:solidFill>
              </a:rPr>
              <a:t>classes</a:t>
            </a:r>
            <a:r>
              <a:rPr lang="en-US" sz="2000" dirty="0"/>
              <a:t> (lists, dictionaries, etc</a:t>
            </a:r>
            <a:r>
              <a:rPr lang="en-US" sz="2000" dirty="0" smtClean="0"/>
              <a:t>.)</a:t>
            </a:r>
          </a:p>
          <a:p>
            <a:pPr marL="687388" indent="-225425">
              <a:buFont typeface="Wingdings" panose="05000000000000000000" pitchFamily="2" charset="2"/>
              <a:buChar char="ü"/>
            </a:pPr>
            <a:r>
              <a:rPr lang="en-US" sz="2000" dirty="0" smtClean="0">
                <a:solidFill>
                  <a:srgbClr val="FF0000"/>
                </a:solidFill>
              </a:rPr>
              <a:t>Base </a:t>
            </a:r>
            <a:r>
              <a:rPr lang="en-US" sz="2000" dirty="0">
                <a:solidFill>
                  <a:srgbClr val="FF0000"/>
                </a:solidFill>
              </a:rPr>
              <a:t>classes</a:t>
            </a:r>
            <a:r>
              <a:rPr lang="en-US" sz="2000" dirty="0"/>
              <a:t> for writing application-specific </a:t>
            </a:r>
            <a:r>
              <a:rPr lang="en-US" sz="2000" dirty="0" smtClean="0"/>
              <a:t>collections</a:t>
            </a: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320</a:t>
            </a:fld>
            <a:endParaRPr lang="en-US" dirty="0"/>
          </a:p>
        </p:txBody>
      </p:sp>
    </p:spTree>
    <p:extLst>
      <p:ext uri="{BB962C8B-B14F-4D97-AF65-F5344CB8AC3E}">
        <p14:creationId xmlns:p14="http://schemas.microsoft.com/office/powerpoint/2010/main" val="91528273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Enumeration</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In computing, there are many different kinds of collections ranging from simple data structures, such as arrays or linked lists, to more complex ones, such as red/ black trees and </a:t>
            </a:r>
            <a:r>
              <a:rPr lang="en-US" sz="2000" dirty="0" smtClean="0"/>
              <a:t>hashtables.</a:t>
            </a:r>
          </a:p>
          <a:p>
            <a:pPr marL="461963">
              <a:buFont typeface="Wingdings" panose="05000000000000000000" pitchFamily="2" charset="2"/>
              <a:buChar char="§"/>
            </a:pPr>
            <a:r>
              <a:rPr lang="en-US" sz="2000" dirty="0" smtClean="0"/>
              <a:t>Although </a:t>
            </a:r>
            <a:r>
              <a:rPr lang="en-US" sz="2000" dirty="0"/>
              <a:t>the internal implementation and external characteristics of these data structures vary widely, the ability to traverse the </a:t>
            </a:r>
            <a:r>
              <a:rPr lang="en-US" sz="2000" dirty="0" smtClean="0"/>
              <a:t>contents </a:t>
            </a:r>
            <a:r>
              <a:rPr lang="en-US" sz="2000" dirty="0"/>
              <a:t>of the collection is an almost universal </a:t>
            </a:r>
            <a:r>
              <a:rPr lang="en-US" sz="2000" dirty="0" smtClean="0"/>
              <a:t>need.</a:t>
            </a:r>
          </a:p>
          <a:p>
            <a:pPr marL="461963">
              <a:buFont typeface="Wingdings" panose="05000000000000000000" pitchFamily="2" charset="2"/>
              <a:buChar char="§"/>
            </a:pPr>
            <a:r>
              <a:rPr lang="en-US" sz="2000" dirty="0" smtClean="0"/>
              <a:t>The </a:t>
            </a:r>
            <a:r>
              <a:rPr lang="en-US" sz="2000" dirty="0"/>
              <a:t>Framework supports this need via a pair of interfaces (</a:t>
            </a:r>
            <a:r>
              <a:rPr lang="en-US" sz="2000" dirty="0">
                <a:solidFill>
                  <a:srgbClr val="FF0000"/>
                </a:solidFill>
              </a:rPr>
              <a:t>IEnumerable</a:t>
            </a:r>
            <a:r>
              <a:rPr lang="en-US" sz="2000" dirty="0"/>
              <a:t>, </a:t>
            </a:r>
            <a:r>
              <a:rPr lang="en-US" sz="2000" dirty="0">
                <a:solidFill>
                  <a:srgbClr val="FF0000"/>
                </a:solidFill>
              </a:rPr>
              <a:t>IEnumerator</a:t>
            </a:r>
            <a:r>
              <a:rPr lang="en-US" sz="2000" dirty="0"/>
              <a:t>, and their </a:t>
            </a:r>
            <a:r>
              <a:rPr lang="en-US" sz="2000" dirty="0">
                <a:solidFill>
                  <a:srgbClr val="FF0000"/>
                </a:solidFill>
              </a:rPr>
              <a:t>generic counter‐ parts</a:t>
            </a:r>
            <a:r>
              <a:rPr lang="en-US" sz="2000" dirty="0"/>
              <a:t>) that allow different data structures to expose a </a:t>
            </a:r>
            <a:r>
              <a:rPr lang="en-US" sz="2000" dirty="0">
                <a:solidFill>
                  <a:srgbClr val="FF0000"/>
                </a:solidFill>
              </a:rPr>
              <a:t>common traversal </a:t>
            </a:r>
            <a:r>
              <a:rPr lang="en-US" sz="2000" dirty="0" smtClean="0">
                <a:solidFill>
                  <a:srgbClr val="FF0000"/>
                </a:solidFill>
              </a:rPr>
              <a:t>API</a:t>
            </a:r>
            <a:r>
              <a:rPr lang="en-US" sz="2000" dirty="0" smtClean="0"/>
              <a:t>.</a:t>
            </a:r>
          </a:p>
          <a:p>
            <a:pPr marL="461963">
              <a:buFont typeface="Wingdings" panose="05000000000000000000" pitchFamily="2" charset="2"/>
              <a:buChar char="§"/>
            </a:pPr>
            <a:r>
              <a:rPr lang="en-US" sz="2000" dirty="0" smtClean="0"/>
              <a:t>These </a:t>
            </a:r>
            <a:r>
              <a:rPr lang="en-US" sz="2000" dirty="0"/>
              <a:t>are part of a larger set of collection interfaces illustrated in Figure 7-1.</a:t>
            </a:r>
          </a:p>
          <a:p>
            <a:pPr marL="461963">
              <a:buFont typeface="Wingdings" panose="05000000000000000000" pitchFamily="2" charset="2"/>
              <a:buChar char="§"/>
            </a:pPr>
            <a:endParaRPr lang="en-US" sz="2000" dirty="0"/>
          </a:p>
          <a:p>
            <a:pPr>
              <a:buFont typeface="Wingdings" panose="05000000000000000000" pitchFamily="2" charset="2"/>
              <a:buChar char="v"/>
            </a:pPr>
            <a:endParaRPr lang="en-US" sz="2000" dirty="0" smtClean="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321</a:t>
            </a:fld>
            <a:endParaRPr lang="en-US" dirty="0"/>
          </a:p>
        </p:txBody>
      </p:sp>
    </p:spTree>
    <p:extLst>
      <p:ext uri="{BB962C8B-B14F-4D97-AF65-F5344CB8AC3E}">
        <p14:creationId xmlns:p14="http://schemas.microsoft.com/office/powerpoint/2010/main" val="51668650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t>Figure  7-1</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7044872" cy="4082015"/>
          </a:xfrm>
          <a:prstGeom prst="rect">
            <a:avLst/>
          </a:prstGeom>
          <a:ln>
            <a:solidFill>
              <a:schemeClr val="accent1"/>
            </a:solidFill>
          </a:ln>
        </p:spPr>
      </p:pic>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322</a:t>
            </a:fld>
            <a:endParaRPr lang="en-US" dirty="0"/>
          </a:p>
        </p:txBody>
      </p:sp>
    </p:spTree>
    <p:extLst>
      <p:ext uri="{BB962C8B-B14F-4D97-AF65-F5344CB8AC3E}">
        <p14:creationId xmlns:p14="http://schemas.microsoft.com/office/powerpoint/2010/main" val="115116534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smtClean="0"/>
              <a:t>LINQ Queries</a:t>
            </a:r>
            <a:endParaRPr lang="en-US" dirty="0"/>
          </a:p>
        </p:txBody>
      </p:sp>
      <p:sp>
        <p:nvSpPr>
          <p:cNvPr id="6" name="Text Placeholder 5"/>
          <p:cNvSpPr>
            <a:spLocks noGrp="1"/>
          </p:cNvSpPr>
          <p:nvPr>
            <p:ph type="body" sz="quarter" idx="16"/>
          </p:nvPr>
        </p:nvSpPr>
        <p:spPr/>
        <p:txBody>
          <a:bodyPr/>
          <a:lstStyle/>
          <a:p>
            <a:r>
              <a:rPr lang="en-US" dirty="0" smtClean="0"/>
              <a:t>8</a:t>
            </a:r>
            <a:endParaRPr lang="en-US"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34670" y="4174801"/>
            <a:ext cx="4423955" cy="2332945"/>
          </a:xfrm>
          <a:prstGeom prst="rect">
            <a:avLst/>
          </a:prstGeom>
          <a:ln>
            <a:solidFill>
              <a:srgbClr val="5B9BD5"/>
            </a:solidFill>
          </a:ln>
        </p:spPr>
      </p:pic>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323</a:t>
            </a:fld>
            <a:endParaRPr lang="en-US" dirty="0"/>
          </a:p>
        </p:txBody>
      </p:sp>
    </p:spTree>
    <p:extLst>
      <p:ext uri="{BB962C8B-B14F-4D97-AF65-F5344CB8AC3E}">
        <p14:creationId xmlns:p14="http://schemas.microsoft.com/office/powerpoint/2010/main" val="1119561414"/>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Intro</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LINQ, or Language Integrated Query, is a set of language and framework features for writing structured type-safe queries over </a:t>
            </a:r>
            <a:r>
              <a:rPr lang="en-US" sz="2000" dirty="0">
                <a:solidFill>
                  <a:srgbClr val="0070C0"/>
                </a:solidFill>
              </a:rPr>
              <a:t>local</a:t>
            </a:r>
            <a:r>
              <a:rPr lang="en-US" sz="2000" dirty="0">
                <a:solidFill>
                  <a:srgbClr val="FF0000"/>
                </a:solidFill>
              </a:rPr>
              <a:t> object collections</a:t>
            </a:r>
            <a:r>
              <a:rPr lang="en-US" sz="2000" dirty="0"/>
              <a:t> and </a:t>
            </a:r>
            <a:r>
              <a:rPr lang="en-US" sz="2000" dirty="0">
                <a:solidFill>
                  <a:srgbClr val="FF0000"/>
                </a:solidFill>
              </a:rPr>
              <a:t>remote data </a:t>
            </a:r>
            <a:r>
              <a:rPr lang="en-US" sz="2000" dirty="0" smtClean="0">
                <a:solidFill>
                  <a:srgbClr val="FF0000"/>
                </a:solidFill>
              </a:rPr>
              <a:t>sources</a:t>
            </a:r>
            <a:r>
              <a:rPr lang="en-US" sz="2000" dirty="0" smtClean="0"/>
              <a:t>.</a:t>
            </a:r>
          </a:p>
          <a:p>
            <a:pPr marL="461963">
              <a:buFont typeface="Wingdings" panose="05000000000000000000" pitchFamily="2" charset="2"/>
              <a:buChar char="§"/>
            </a:pPr>
            <a:r>
              <a:rPr lang="en-US" sz="2000" dirty="0" smtClean="0"/>
              <a:t>LINQ </a:t>
            </a:r>
            <a:r>
              <a:rPr lang="en-US" sz="2000" dirty="0"/>
              <a:t>was introduced in C# 3.0 and Framework </a:t>
            </a:r>
            <a:r>
              <a:rPr lang="en-US" sz="2000" dirty="0" smtClean="0"/>
              <a:t>3.5 (2008).</a:t>
            </a:r>
          </a:p>
          <a:p>
            <a:pPr marL="461963">
              <a:buFont typeface="Wingdings" panose="05000000000000000000" pitchFamily="2" charset="2"/>
              <a:buChar char="§"/>
            </a:pPr>
            <a:r>
              <a:rPr lang="en-US" sz="2000" dirty="0" smtClean="0"/>
              <a:t>LINQ </a:t>
            </a:r>
            <a:r>
              <a:rPr lang="en-US" sz="2000" dirty="0"/>
              <a:t>enables you to query any collection implementing </a:t>
            </a:r>
            <a:r>
              <a:rPr lang="en-US" sz="2000" dirty="0">
                <a:solidFill>
                  <a:srgbClr val="FF0000"/>
                </a:solidFill>
              </a:rPr>
              <a:t>IEnumerable&lt;T&gt;</a:t>
            </a:r>
            <a:r>
              <a:rPr lang="en-US" sz="2000" dirty="0"/>
              <a:t>, whether </a:t>
            </a:r>
            <a:r>
              <a:rPr lang="en-US" sz="2000" dirty="0" smtClean="0"/>
              <a:t>a</a:t>
            </a:r>
          </a:p>
          <a:p>
            <a:pPr marL="685800" lvl="1" indent="-219075">
              <a:buFont typeface="Wingdings" panose="05000000000000000000" pitchFamily="2" charset="2"/>
              <a:buChar char="ü"/>
            </a:pPr>
            <a:r>
              <a:rPr lang="en-US" dirty="0" smtClean="0"/>
              <a:t>Array</a:t>
            </a:r>
          </a:p>
          <a:p>
            <a:pPr marL="685800" lvl="1" indent="-219075">
              <a:buFont typeface="Wingdings" panose="05000000000000000000" pitchFamily="2" charset="2"/>
              <a:buChar char="ü"/>
            </a:pPr>
            <a:r>
              <a:rPr lang="en-US" dirty="0" smtClean="0"/>
              <a:t>List</a:t>
            </a:r>
          </a:p>
          <a:p>
            <a:pPr marL="685800" lvl="1" indent="-219075">
              <a:buFont typeface="Wingdings" panose="05000000000000000000" pitchFamily="2" charset="2"/>
              <a:buChar char="ü"/>
            </a:pPr>
            <a:r>
              <a:rPr lang="en-US" dirty="0"/>
              <a:t>X</a:t>
            </a:r>
            <a:r>
              <a:rPr lang="en-US" dirty="0" smtClean="0"/>
              <a:t>ML DOM</a:t>
            </a:r>
          </a:p>
          <a:p>
            <a:pPr marL="685800" lvl="1" indent="-219075">
              <a:buFont typeface="Wingdings" panose="05000000000000000000" pitchFamily="2" charset="2"/>
              <a:buChar char="ü"/>
            </a:pPr>
            <a:r>
              <a:rPr lang="en-US" dirty="0" smtClean="0"/>
              <a:t>remote </a:t>
            </a:r>
            <a:r>
              <a:rPr lang="en-US" dirty="0"/>
              <a:t>data sources, such as </a:t>
            </a:r>
            <a:r>
              <a:rPr lang="en-US" dirty="0">
                <a:solidFill>
                  <a:srgbClr val="FF0000"/>
                </a:solidFill>
              </a:rPr>
              <a:t>tables</a:t>
            </a:r>
            <a:r>
              <a:rPr lang="en-US" dirty="0"/>
              <a:t> in a </a:t>
            </a:r>
            <a:r>
              <a:rPr lang="en-US" dirty="0">
                <a:solidFill>
                  <a:srgbClr val="FF0000"/>
                </a:solidFill>
              </a:rPr>
              <a:t>SQL Server </a:t>
            </a:r>
            <a:r>
              <a:rPr lang="en-US" dirty="0" smtClean="0">
                <a:solidFill>
                  <a:srgbClr val="0070C0"/>
                </a:solidFill>
              </a:rPr>
              <a:t>database</a:t>
            </a:r>
            <a:r>
              <a:rPr lang="en-US" dirty="0" smtClean="0"/>
              <a:t>.</a:t>
            </a:r>
          </a:p>
          <a:p>
            <a:pPr marL="461963">
              <a:buFont typeface="Wingdings" panose="05000000000000000000" pitchFamily="2" charset="2"/>
              <a:buChar char="§"/>
            </a:pPr>
            <a:r>
              <a:rPr lang="en-US" sz="2000" dirty="0" smtClean="0"/>
              <a:t>LINQ </a:t>
            </a:r>
            <a:r>
              <a:rPr lang="en-US" sz="2000" dirty="0"/>
              <a:t>offers the benefits of </a:t>
            </a:r>
            <a:r>
              <a:rPr lang="en-US" sz="2000" dirty="0" smtClean="0"/>
              <a:t>both</a:t>
            </a:r>
          </a:p>
          <a:p>
            <a:pPr marL="685800" lvl="1">
              <a:buFont typeface="Wingdings" panose="05000000000000000000" pitchFamily="2" charset="2"/>
              <a:buChar char="ü"/>
            </a:pPr>
            <a:r>
              <a:rPr lang="en-US" dirty="0" smtClean="0"/>
              <a:t>compile-time </a:t>
            </a:r>
            <a:r>
              <a:rPr lang="en-US" dirty="0"/>
              <a:t>type </a:t>
            </a:r>
            <a:r>
              <a:rPr lang="en-US" dirty="0" smtClean="0"/>
              <a:t>checking</a:t>
            </a:r>
          </a:p>
          <a:p>
            <a:pPr marL="685800" lvl="1">
              <a:buFont typeface="Wingdings" panose="05000000000000000000" pitchFamily="2" charset="2"/>
              <a:buChar char="ü"/>
            </a:pPr>
            <a:r>
              <a:rPr lang="en-US" dirty="0" smtClean="0"/>
              <a:t>dynamic </a:t>
            </a:r>
            <a:r>
              <a:rPr lang="en-US" dirty="0"/>
              <a:t>query </a:t>
            </a:r>
            <a:r>
              <a:rPr lang="en-US" dirty="0" smtClean="0"/>
              <a:t>composition</a:t>
            </a:r>
          </a:p>
          <a:p>
            <a:pPr marL="461963">
              <a:buFont typeface="Wingdings" panose="05000000000000000000" pitchFamily="2" charset="2"/>
              <a:buChar char="§"/>
            </a:pPr>
            <a:r>
              <a:rPr lang="en-US" sz="2000" dirty="0"/>
              <a:t>This chapter describes the </a:t>
            </a:r>
            <a:r>
              <a:rPr lang="en-US" sz="2000" dirty="0">
                <a:solidFill>
                  <a:srgbClr val="FF0000"/>
                </a:solidFill>
              </a:rPr>
              <a:t>LINQ architecture</a:t>
            </a:r>
            <a:r>
              <a:rPr lang="en-US" sz="2000" dirty="0"/>
              <a:t> and the fundamentals of writing </a:t>
            </a:r>
            <a:r>
              <a:rPr lang="en-US" sz="2000" dirty="0" smtClean="0"/>
              <a:t>queries.</a:t>
            </a:r>
          </a:p>
          <a:p>
            <a:pPr marL="461963">
              <a:buFont typeface="Wingdings" panose="05000000000000000000" pitchFamily="2" charset="2"/>
              <a:buChar char="§"/>
            </a:pPr>
            <a:r>
              <a:rPr lang="en-US" sz="2000" dirty="0" smtClean="0"/>
              <a:t>All </a:t>
            </a:r>
            <a:r>
              <a:rPr lang="en-US" sz="2000" dirty="0"/>
              <a:t>core types are defined in the </a:t>
            </a:r>
            <a:r>
              <a:rPr lang="en-US" sz="2000" dirty="0">
                <a:solidFill>
                  <a:srgbClr val="FF0000"/>
                </a:solidFill>
              </a:rPr>
              <a:t>System.Linq</a:t>
            </a:r>
            <a:r>
              <a:rPr lang="en-US" sz="2000" dirty="0"/>
              <a:t> and </a:t>
            </a:r>
            <a:r>
              <a:rPr lang="en-US" sz="2000" dirty="0">
                <a:solidFill>
                  <a:srgbClr val="FF0000"/>
                </a:solidFill>
              </a:rPr>
              <a:t>System.Linq.Expressions</a:t>
            </a:r>
            <a:r>
              <a:rPr lang="en-US" sz="2000" dirty="0"/>
              <a:t> namespaces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324</a:t>
            </a:fld>
            <a:endParaRPr lang="en-US" dirty="0"/>
          </a:p>
        </p:txBody>
      </p:sp>
    </p:spTree>
    <p:extLst>
      <p:ext uri="{BB962C8B-B14F-4D97-AF65-F5344CB8AC3E}">
        <p14:creationId xmlns:p14="http://schemas.microsoft.com/office/powerpoint/2010/main" val="123401870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Getting Started</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The </a:t>
            </a:r>
            <a:r>
              <a:rPr lang="en-US" sz="2000" dirty="0"/>
              <a:t>basic units of data in LINQ are </a:t>
            </a:r>
            <a:r>
              <a:rPr lang="en-US" sz="2000" dirty="0">
                <a:solidFill>
                  <a:srgbClr val="FF0000"/>
                </a:solidFill>
              </a:rPr>
              <a:t>sequences</a:t>
            </a:r>
            <a:r>
              <a:rPr lang="en-US" sz="2000" dirty="0"/>
              <a:t> and </a:t>
            </a:r>
            <a:r>
              <a:rPr lang="en-US" sz="2000" dirty="0" smtClean="0">
                <a:solidFill>
                  <a:srgbClr val="FF0000"/>
                </a:solidFill>
              </a:rPr>
              <a:t>elements</a:t>
            </a:r>
            <a:r>
              <a:rPr lang="en-US" sz="2000" dirty="0" smtClean="0"/>
              <a:t>.</a:t>
            </a:r>
          </a:p>
          <a:p>
            <a:pPr marL="461963">
              <a:buFont typeface="Wingdings" panose="05000000000000000000" pitchFamily="2" charset="2"/>
              <a:buChar char="§"/>
            </a:pPr>
            <a:r>
              <a:rPr lang="en-US" sz="2000" dirty="0" smtClean="0"/>
              <a:t>A </a:t>
            </a:r>
            <a:r>
              <a:rPr lang="en-US" sz="2000" dirty="0"/>
              <a:t>sequence is any object that implements </a:t>
            </a:r>
            <a:r>
              <a:rPr lang="en-US" sz="2000" dirty="0">
                <a:solidFill>
                  <a:srgbClr val="FF0000"/>
                </a:solidFill>
              </a:rPr>
              <a:t>IEnumerable&lt;T&gt;</a:t>
            </a:r>
            <a:r>
              <a:rPr lang="en-US" sz="2000" dirty="0"/>
              <a:t> and an element is </a:t>
            </a:r>
            <a:r>
              <a:rPr lang="en-US" sz="2000" dirty="0">
                <a:solidFill>
                  <a:srgbClr val="FF0000"/>
                </a:solidFill>
              </a:rPr>
              <a:t>each item</a:t>
            </a:r>
            <a:r>
              <a:rPr lang="en-US" sz="2000" dirty="0"/>
              <a:t> in the </a:t>
            </a:r>
            <a:r>
              <a:rPr lang="en-US" sz="2000" dirty="0" smtClean="0"/>
              <a:t>sequence.</a:t>
            </a:r>
          </a:p>
          <a:p>
            <a:pPr marL="461963">
              <a:buFont typeface="Wingdings" panose="05000000000000000000" pitchFamily="2" charset="2"/>
              <a:buChar char="§"/>
            </a:pPr>
            <a:r>
              <a:rPr lang="en-US" sz="2000" dirty="0" smtClean="0"/>
              <a:t>In </a:t>
            </a:r>
            <a:r>
              <a:rPr lang="en-US" sz="2000" dirty="0"/>
              <a:t>the following </a:t>
            </a:r>
            <a:r>
              <a:rPr lang="en-US" sz="2000" dirty="0" smtClean="0"/>
              <a:t>example</a:t>
            </a:r>
          </a:p>
          <a:p>
            <a:pPr marL="685800" lvl="1" indent="-219075">
              <a:buFont typeface="Wingdings" panose="05000000000000000000" pitchFamily="2" charset="2"/>
              <a:buChar char="ü"/>
            </a:pPr>
            <a:r>
              <a:rPr lang="en-US" dirty="0" smtClean="0"/>
              <a:t>names </a:t>
            </a:r>
            <a:r>
              <a:rPr lang="en-US" dirty="0"/>
              <a:t>is a </a:t>
            </a:r>
            <a:r>
              <a:rPr lang="en-US" dirty="0" smtClean="0">
                <a:solidFill>
                  <a:srgbClr val="FF0000"/>
                </a:solidFill>
              </a:rPr>
              <a:t>sequence</a:t>
            </a:r>
            <a:endParaRPr lang="en-US" dirty="0">
              <a:solidFill>
                <a:srgbClr val="FF0000"/>
              </a:solidFill>
            </a:endParaRPr>
          </a:p>
          <a:p>
            <a:pPr marL="685800" lvl="1" indent="-219075">
              <a:buFont typeface="Wingdings" panose="05000000000000000000" pitchFamily="2" charset="2"/>
              <a:buChar char="ü"/>
            </a:pPr>
            <a:r>
              <a:rPr lang="en-US" dirty="0" smtClean="0"/>
              <a:t>"</a:t>
            </a:r>
            <a:r>
              <a:rPr lang="en-US" dirty="0"/>
              <a:t>Tom", "Dick", and "Harry" are </a:t>
            </a:r>
            <a:r>
              <a:rPr lang="en-US" dirty="0">
                <a:solidFill>
                  <a:srgbClr val="FF0000"/>
                </a:solidFill>
              </a:rPr>
              <a:t>elements</a:t>
            </a:r>
            <a:r>
              <a:rPr lang="en-US" dirty="0"/>
              <a:t>: </a:t>
            </a:r>
            <a:endParaRPr lang="en-US" dirty="0" smtClean="0"/>
          </a:p>
          <a:p>
            <a:pPr marL="233363" indent="0">
              <a:buNone/>
            </a:pPr>
            <a:r>
              <a:rPr lang="en-US" sz="2000" dirty="0" smtClean="0"/>
              <a:t>	string[ ] </a:t>
            </a:r>
            <a:r>
              <a:rPr lang="en-US" sz="2000" dirty="0"/>
              <a:t>names = { "Tom", "Dick", "Harry" </a:t>
            </a:r>
            <a:r>
              <a:rPr lang="en-US" sz="2000" dirty="0" smtClean="0"/>
              <a:t>};</a:t>
            </a:r>
          </a:p>
          <a:p>
            <a:pPr marL="461963">
              <a:buFont typeface="Wingdings" panose="05000000000000000000" pitchFamily="2" charset="2"/>
              <a:buChar char="§"/>
            </a:pPr>
            <a:r>
              <a:rPr lang="en-US" sz="2000" dirty="0"/>
              <a:t>We call this a </a:t>
            </a:r>
            <a:r>
              <a:rPr lang="en-US" sz="2000" dirty="0">
                <a:solidFill>
                  <a:srgbClr val="FF0000"/>
                </a:solidFill>
              </a:rPr>
              <a:t>local sequence</a:t>
            </a:r>
            <a:r>
              <a:rPr lang="en-US" sz="2000" dirty="0"/>
              <a:t> because it represents a </a:t>
            </a:r>
            <a:r>
              <a:rPr lang="en-US" sz="2000" dirty="0">
                <a:solidFill>
                  <a:srgbClr val="FF0000"/>
                </a:solidFill>
              </a:rPr>
              <a:t>local</a:t>
            </a:r>
            <a:r>
              <a:rPr lang="en-US" sz="2000" dirty="0"/>
              <a:t> </a:t>
            </a:r>
            <a:r>
              <a:rPr lang="en-US" sz="2000" dirty="0">
                <a:solidFill>
                  <a:srgbClr val="0070C0"/>
                </a:solidFill>
              </a:rPr>
              <a:t>collection of </a:t>
            </a:r>
            <a:r>
              <a:rPr lang="en-US" sz="2000" dirty="0">
                <a:solidFill>
                  <a:srgbClr val="FF0000"/>
                </a:solidFill>
              </a:rPr>
              <a:t>objects</a:t>
            </a:r>
            <a:r>
              <a:rPr lang="en-US" sz="2000" dirty="0"/>
              <a:t> in </a:t>
            </a:r>
            <a:r>
              <a:rPr lang="en-US" sz="2000" dirty="0">
                <a:solidFill>
                  <a:srgbClr val="FF0000"/>
                </a:solidFill>
              </a:rPr>
              <a:t>memory</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325</a:t>
            </a:fld>
            <a:endParaRPr lang="en-US" dirty="0"/>
          </a:p>
        </p:txBody>
      </p:sp>
    </p:spTree>
    <p:extLst>
      <p:ext uri="{BB962C8B-B14F-4D97-AF65-F5344CB8AC3E}">
        <p14:creationId xmlns:p14="http://schemas.microsoft.com/office/powerpoint/2010/main" val="272291546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Query Operator</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 query operator is a method that transforms a </a:t>
            </a:r>
            <a:r>
              <a:rPr lang="en-US" sz="2000" dirty="0" smtClean="0"/>
              <a:t>sequence</a:t>
            </a:r>
          </a:p>
          <a:p>
            <a:pPr marL="461963">
              <a:buFont typeface="Wingdings" panose="05000000000000000000" pitchFamily="2" charset="2"/>
              <a:buChar char="§"/>
            </a:pPr>
            <a:r>
              <a:rPr lang="en-US" sz="2000" dirty="0" smtClean="0"/>
              <a:t> </a:t>
            </a:r>
            <a:r>
              <a:rPr lang="en-US" sz="2000" dirty="0"/>
              <a:t>A typical </a:t>
            </a:r>
            <a:r>
              <a:rPr lang="en-US" sz="2000" dirty="0">
                <a:solidFill>
                  <a:srgbClr val="FF0000"/>
                </a:solidFill>
              </a:rPr>
              <a:t>query operator</a:t>
            </a:r>
            <a:r>
              <a:rPr lang="en-US" sz="2000" dirty="0"/>
              <a:t> </a:t>
            </a:r>
            <a:r>
              <a:rPr lang="en-US" sz="2000" dirty="0">
                <a:solidFill>
                  <a:srgbClr val="0070C0"/>
                </a:solidFill>
              </a:rPr>
              <a:t>accepts</a:t>
            </a:r>
            <a:r>
              <a:rPr lang="en-US" sz="2000" dirty="0"/>
              <a:t> an </a:t>
            </a:r>
            <a:r>
              <a:rPr lang="en-US" sz="2000" dirty="0">
                <a:solidFill>
                  <a:srgbClr val="FF0000"/>
                </a:solidFill>
              </a:rPr>
              <a:t>input sequence</a:t>
            </a:r>
            <a:r>
              <a:rPr lang="en-US" sz="2000" dirty="0"/>
              <a:t> and </a:t>
            </a:r>
            <a:r>
              <a:rPr lang="en-US" sz="2000" dirty="0">
                <a:solidFill>
                  <a:srgbClr val="FF0000"/>
                </a:solidFill>
              </a:rPr>
              <a:t>emits</a:t>
            </a:r>
            <a:r>
              <a:rPr lang="en-US" sz="2000" dirty="0"/>
              <a:t> a </a:t>
            </a:r>
            <a:r>
              <a:rPr lang="en-US" sz="2000" dirty="0">
                <a:solidFill>
                  <a:srgbClr val="0070C0"/>
                </a:solidFill>
              </a:rPr>
              <a:t>transformed</a:t>
            </a:r>
            <a:r>
              <a:rPr lang="en-US" sz="2000" dirty="0"/>
              <a:t> </a:t>
            </a:r>
            <a:r>
              <a:rPr lang="en-US" sz="2000" dirty="0">
                <a:solidFill>
                  <a:srgbClr val="FF0000"/>
                </a:solidFill>
              </a:rPr>
              <a:t>output </a:t>
            </a:r>
            <a:r>
              <a:rPr lang="en-US" sz="2000" dirty="0" smtClean="0">
                <a:solidFill>
                  <a:srgbClr val="FF0000"/>
                </a:solidFill>
              </a:rPr>
              <a:t>sequence</a:t>
            </a:r>
            <a:r>
              <a:rPr lang="en-US" sz="2000" dirty="0" smtClean="0"/>
              <a:t>.</a:t>
            </a:r>
          </a:p>
          <a:p>
            <a:pPr marL="461963">
              <a:buFont typeface="Wingdings" panose="05000000000000000000" pitchFamily="2" charset="2"/>
              <a:buChar char="§"/>
            </a:pPr>
            <a:r>
              <a:rPr lang="en-US" sz="2000" dirty="0" smtClean="0"/>
              <a:t>In </a:t>
            </a:r>
            <a:r>
              <a:rPr lang="en-US" sz="2000" dirty="0"/>
              <a:t>the </a:t>
            </a:r>
            <a:r>
              <a:rPr lang="en-US" sz="2000" dirty="0" smtClean="0">
                <a:solidFill>
                  <a:srgbClr val="FF0000"/>
                </a:solidFill>
              </a:rPr>
              <a:t>Enumerable</a:t>
            </a:r>
            <a:r>
              <a:rPr lang="en-US" sz="2000" dirty="0" smtClean="0"/>
              <a:t> </a:t>
            </a:r>
            <a:r>
              <a:rPr lang="en-US" sz="2000" dirty="0">
                <a:solidFill>
                  <a:srgbClr val="0070C0"/>
                </a:solidFill>
              </a:rPr>
              <a:t>class</a:t>
            </a:r>
            <a:r>
              <a:rPr lang="en-US" sz="2000" dirty="0"/>
              <a:t> in </a:t>
            </a:r>
            <a:r>
              <a:rPr lang="en-US" sz="2000" dirty="0">
                <a:solidFill>
                  <a:srgbClr val="FF0000"/>
                </a:solidFill>
              </a:rPr>
              <a:t>System.Linq</a:t>
            </a:r>
            <a:r>
              <a:rPr lang="en-US" sz="2000" dirty="0"/>
              <a:t>, there are around </a:t>
            </a:r>
            <a:r>
              <a:rPr lang="en-US" sz="2000" dirty="0">
                <a:solidFill>
                  <a:srgbClr val="FF0000"/>
                </a:solidFill>
              </a:rPr>
              <a:t>40 query operators</a:t>
            </a:r>
            <a:r>
              <a:rPr lang="en-US" sz="2000" dirty="0"/>
              <a:t>—all </a:t>
            </a:r>
            <a:r>
              <a:rPr lang="en-US" sz="2000" dirty="0">
                <a:solidFill>
                  <a:srgbClr val="0070C0"/>
                </a:solidFill>
              </a:rPr>
              <a:t>implemented</a:t>
            </a:r>
            <a:r>
              <a:rPr lang="en-US" sz="2000" dirty="0"/>
              <a:t> as </a:t>
            </a:r>
            <a:r>
              <a:rPr lang="en-US" sz="2000" dirty="0">
                <a:solidFill>
                  <a:srgbClr val="FF0000"/>
                </a:solidFill>
              </a:rPr>
              <a:t>static extension </a:t>
            </a:r>
            <a:r>
              <a:rPr lang="en-US" sz="2000" dirty="0" smtClean="0">
                <a:solidFill>
                  <a:srgbClr val="FF0000"/>
                </a:solidFill>
              </a:rPr>
              <a:t>methods</a:t>
            </a:r>
            <a:r>
              <a:rPr lang="en-US" sz="2000" dirty="0" smtClean="0"/>
              <a:t>.</a:t>
            </a:r>
          </a:p>
          <a:p>
            <a:pPr marL="461963">
              <a:buFont typeface="Wingdings" panose="05000000000000000000" pitchFamily="2" charset="2"/>
              <a:buChar char="§"/>
            </a:pPr>
            <a:r>
              <a:rPr lang="en-US" sz="2000" dirty="0" smtClean="0"/>
              <a:t>These </a:t>
            </a:r>
            <a:r>
              <a:rPr lang="en-US" sz="2000" dirty="0"/>
              <a:t>are called </a:t>
            </a:r>
            <a:r>
              <a:rPr lang="en-US" sz="2000" dirty="0">
                <a:solidFill>
                  <a:srgbClr val="FF0000"/>
                </a:solidFill>
              </a:rPr>
              <a:t>standard query operators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326</a:t>
            </a:fld>
            <a:endParaRPr lang="en-US" dirty="0"/>
          </a:p>
        </p:txBody>
      </p:sp>
    </p:spTree>
    <p:extLst>
      <p:ext uri="{BB962C8B-B14F-4D97-AF65-F5344CB8AC3E}">
        <p14:creationId xmlns:p14="http://schemas.microsoft.com/office/powerpoint/2010/main" val="30921601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NOTE</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Queries that operate over </a:t>
            </a:r>
            <a:r>
              <a:rPr lang="en-US" sz="2000" dirty="0">
                <a:solidFill>
                  <a:srgbClr val="FF0000"/>
                </a:solidFill>
              </a:rPr>
              <a:t>local sequences</a:t>
            </a:r>
            <a:r>
              <a:rPr lang="en-US" sz="2000" dirty="0"/>
              <a:t> are called </a:t>
            </a:r>
            <a:r>
              <a:rPr lang="en-US" sz="2000" dirty="0">
                <a:solidFill>
                  <a:srgbClr val="FF0000"/>
                </a:solidFill>
              </a:rPr>
              <a:t>local queries</a:t>
            </a:r>
            <a:r>
              <a:rPr lang="en-US" sz="2000" dirty="0"/>
              <a:t> or </a:t>
            </a:r>
            <a:r>
              <a:rPr lang="en-US" sz="2000" dirty="0">
                <a:solidFill>
                  <a:srgbClr val="FF0000"/>
                </a:solidFill>
              </a:rPr>
              <a:t>LINQ-to-objects </a:t>
            </a:r>
            <a:r>
              <a:rPr lang="en-US" sz="2000" dirty="0" smtClean="0">
                <a:solidFill>
                  <a:srgbClr val="FF0000"/>
                </a:solidFill>
              </a:rPr>
              <a:t>queries</a:t>
            </a:r>
            <a:r>
              <a:rPr lang="en-US" sz="2000" dirty="0" smtClean="0"/>
              <a:t>.</a:t>
            </a:r>
          </a:p>
          <a:p>
            <a:pPr marL="461963">
              <a:buFont typeface="Wingdings" panose="05000000000000000000" pitchFamily="2" charset="2"/>
              <a:buChar char="§"/>
            </a:pPr>
            <a:r>
              <a:rPr lang="en-US" sz="2000" dirty="0" smtClean="0"/>
              <a:t>LINQ </a:t>
            </a:r>
            <a:r>
              <a:rPr lang="en-US" sz="2000" dirty="0"/>
              <a:t>also supports </a:t>
            </a:r>
            <a:r>
              <a:rPr lang="en-US" sz="2000" dirty="0">
                <a:solidFill>
                  <a:srgbClr val="FF0000"/>
                </a:solidFill>
              </a:rPr>
              <a:t>sequences</a:t>
            </a:r>
            <a:r>
              <a:rPr lang="en-US" sz="2000" dirty="0"/>
              <a:t> that can be </a:t>
            </a:r>
            <a:r>
              <a:rPr lang="en-US" sz="2000" dirty="0">
                <a:solidFill>
                  <a:srgbClr val="FF0000"/>
                </a:solidFill>
              </a:rPr>
              <a:t>dynamically</a:t>
            </a:r>
            <a:r>
              <a:rPr lang="en-US" sz="2000" dirty="0"/>
              <a:t> fed from a </a:t>
            </a:r>
            <a:r>
              <a:rPr lang="en-US" sz="2000" dirty="0">
                <a:solidFill>
                  <a:srgbClr val="FF0000"/>
                </a:solidFill>
              </a:rPr>
              <a:t>remote data source</a:t>
            </a:r>
            <a:r>
              <a:rPr lang="en-US" sz="2000" dirty="0"/>
              <a:t> such as a </a:t>
            </a:r>
            <a:r>
              <a:rPr lang="en-US" sz="2000" dirty="0">
                <a:solidFill>
                  <a:srgbClr val="FF0000"/>
                </a:solidFill>
              </a:rPr>
              <a:t>SQL Server</a:t>
            </a:r>
            <a:r>
              <a:rPr lang="en-US" sz="2000" dirty="0"/>
              <a:t> </a:t>
            </a:r>
            <a:r>
              <a:rPr lang="en-US" sz="2000" dirty="0" smtClean="0"/>
              <a:t>database.</a:t>
            </a:r>
          </a:p>
          <a:p>
            <a:pPr marL="685800" lvl="1">
              <a:buFont typeface="Wingdings" panose="05000000000000000000" pitchFamily="2" charset="2"/>
              <a:buChar char="ü"/>
            </a:pPr>
            <a:r>
              <a:rPr lang="en-US" dirty="0" smtClean="0"/>
              <a:t>These </a:t>
            </a:r>
            <a:r>
              <a:rPr lang="en-US" dirty="0"/>
              <a:t>sequences additionally implement the </a:t>
            </a:r>
            <a:r>
              <a:rPr lang="en-US" dirty="0">
                <a:solidFill>
                  <a:srgbClr val="FF0000"/>
                </a:solidFill>
              </a:rPr>
              <a:t>IQueryable&lt;T&gt;</a:t>
            </a:r>
            <a:r>
              <a:rPr lang="en-US" dirty="0"/>
              <a:t> interface and are supported through a </a:t>
            </a:r>
            <a:r>
              <a:rPr lang="en-US" dirty="0">
                <a:solidFill>
                  <a:srgbClr val="0070C0"/>
                </a:solidFill>
              </a:rPr>
              <a:t>matching</a:t>
            </a:r>
            <a:r>
              <a:rPr lang="en-US" dirty="0">
                <a:solidFill>
                  <a:srgbClr val="FF0000"/>
                </a:solidFill>
              </a:rPr>
              <a:t> set </a:t>
            </a:r>
            <a:r>
              <a:rPr lang="en-US" dirty="0">
                <a:solidFill>
                  <a:srgbClr val="0070C0"/>
                </a:solidFill>
              </a:rPr>
              <a:t>of </a:t>
            </a:r>
            <a:r>
              <a:rPr lang="en-US" dirty="0" smtClean="0">
                <a:solidFill>
                  <a:srgbClr val="FF0000"/>
                </a:solidFill>
              </a:rPr>
              <a:t>standard </a:t>
            </a:r>
            <a:r>
              <a:rPr lang="en-US" dirty="0">
                <a:solidFill>
                  <a:srgbClr val="FF0000"/>
                </a:solidFill>
              </a:rPr>
              <a:t>query operators</a:t>
            </a:r>
            <a:r>
              <a:rPr lang="en-US" dirty="0"/>
              <a:t> in the </a:t>
            </a:r>
            <a:r>
              <a:rPr lang="en-US" dirty="0">
                <a:solidFill>
                  <a:srgbClr val="FF0000"/>
                </a:solidFill>
              </a:rPr>
              <a:t>Queryable</a:t>
            </a:r>
            <a:r>
              <a:rPr lang="en-US" dirty="0"/>
              <a:t> class</a:t>
            </a:r>
            <a:r>
              <a:rPr lang="en-US" dirty="0" smtClean="0"/>
              <a:t>.</a:t>
            </a:r>
            <a:endParaRPr lang="en-US"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327</a:t>
            </a:fld>
            <a:endParaRPr lang="en-US" dirty="0"/>
          </a:p>
        </p:txBody>
      </p:sp>
    </p:spTree>
    <p:extLst>
      <p:ext uri="{BB962C8B-B14F-4D97-AF65-F5344CB8AC3E}">
        <p14:creationId xmlns:p14="http://schemas.microsoft.com/office/powerpoint/2010/main" val="215692783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a:t>
            </a:r>
            <a:endParaRPr lang="en-US" dirty="0"/>
          </a:p>
        </p:txBody>
      </p:sp>
      <p:sp>
        <p:nvSpPr>
          <p:cNvPr id="3" name="Content Placeholder 2"/>
          <p:cNvSpPr>
            <a:spLocks noGrp="1"/>
          </p:cNvSpPr>
          <p:nvPr>
            <p:ph idx="1"/>
          </p:nvPr>
        </p:nvSpPr>
        <p:spPr/>
        <p:txBody>
          <a:bodyPr/>
          <a:lstStyle/>
          <a:p>
            <a:r>
              <a:rPr lang="en-US" dirty="0"/>
              <a:t>A </a:t>
            </a:r>
            <a:r>
              <a:rPr lang="en-US" dirty="0">
                <a:solidFill>
                  <a:srgbClr val="FF0000"/>
                </a:solidFill>
              </a:rPr>
              <a:t>query</a:t>
            </a:r>
            <a:r>
              <a:rPr lang="en-US" dirty="0"/>
              <a:t> is an </a:t>
            </a:r>
            <a:r>
              <a:rPr lang="en-US" dirty="0">
                <a:solidFill>
                  <a:srgbClr val="FF0000"/>
                </a:solidFill>
              </a:rPr>
              <a:t>expression</a:t>
            </a:r>
            <a:r>
              <a:rPr lang="en-US" dirty="0"/>
              <a:t> that, when </a:t>
            </a:r>
            <a:r>
              <a:rPr lang="en-US" dirty="0">
                <a:solidFill>
                  <a:srgbClr val="0070C0"/>
                </a:solidFill>
              </a:rPr>
              <a:t>enumerated</a:t>
            </a:r>
            <a:r>
              <a:rPr lang="en-US" dirty="0"/>
              <a:t>, </a:t>
            </a:r>
            <a:r>
              <a:rPr lang="en-US" dirty="0">
                <a:solidFill>
                  <a:srgbClr val="FF0000"/>
                </a:solidFill>
              </a:rPr>
              <a:t>transforms</a:t>
            </a:r>
            <a:r>
              <a:rPr lang="en-US" dirty="0"/>
              <a:t> </a:t>
            </a:r>
            <a:r>
              <a:rPr lang="en-US" dirty="0">
                <a:solidFill>
                  <a:srgbClr val="0070C0"/>
                </a:solidFill>
              </a:rPr>
              <a:t>sequences</a:t>
            </a:r>
            <a:r>
              <a:rPr lang="en-US" dirty="0"/>
              <a:t> with </a:t>
            </a:r>
            <a:r>
              <a:rPr lang="en-US" dirty="0">
                <a:solidFill>
                  <a:srgbClr val="FF0000"/>
                </a:solidFill>
              </a:rPr>
              <a:t>query </a:t>
            </a:r>
            <a:r>
              <a:rPr lang="en-US" dirty="0" smtClean="0">
                <a:solidFill>
                  <a:srgbClr val="FF0000"/>
                </a:solidFill>
              </a:rPr>
              <a:t>operators</a:t>
            </a:r>
            <a:r>
              <a:rPr lang="en-US" dirty="0" smtClean="0"/>
              <a:t>.</a:t>
            </a:r>
          </a:p>
          <a:p>
            <a:pPr lvl="1"/>
            <a:r>
              <a:rPr lang="en-US" dirty="0" smtClean="0"/>
              <a:t>The </a:t>
            </a:r>
            <a:r>
              <a:rPr lang="en-US" dirty="0"/>
              <a:t>simplest query comprises one input sequence and one </a:t>
            </a:r>
            <a:r>
              <a:rPr lang="en-US" dirty="0" smtClean="0"/>
              <a:t>operator.</a:t>
            </a:r>
          </a:p>
          <a:p>
            <a:pPr lvl="1"/>
            <a:r>
              <a:rPr lang="en-US" dirty="0" smtClean="0"/>
              <a:t>For </a:t>
            </a:r>
            <a:r>
              <a:rPr lang="en-US" dirty="0"/>
              <a:t>instance, we can apply the </a:t>
            </a:r>
            <a:r>
              <a:rPr lang="en-US" dirty="0">
                <a:solidFill>
                  <a:srgbClr val="FF0000"/>
                </a:solidFill>
              </a:rPr>
              <a:t>Where</a:t>
            </a:r>
            <a:r>
              <a:rPr lang="en-US" dirty="0"/>
              <a:t> operator on a simple </a:t>
            </a:r>
            <a:r>
              <a:rPr lang="en-US" dirty="0">
                <a:solidFill>
                  <a:srgbClr val="FF0000"/>
                </a:solidFill>
              </a:rPr>
              <a:t>array</a:t>
            </a:r>
            <a:r>
              <a:rPr lang="en-US" dirty="0"/>
              <a:t> to extract those whose length is at least four characters as follows</a:t>
            </a:r>
            <a:r>
              <a:rPr lang="en-US" dirty="0" smtClean="0"/>
              <a:t>:</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a:p>
          <a:p>
            <a:pPr lvl="1"/>
            <a:r>
              <a:rPr lang="en-US" dirty="0"/>
              <a:t>Because the standard query operators are implemented as </a:t>
            </a:r>
            <a:r>
              <a:rPr lang="en-US" dirty="0">
                <a:solidFill>
                  <a:srgbClr val="FF0000"/>
                </a:solidFill>
              </a:rPr>
              <a:t>extension methods</a:t>
            </a:r>
            <a:r>
              <a:rPr lang="en-US" dirty="0"/>
              <a:t>, we can call </a:t>
            </a:r>
            <a:r>
              <a:rPr lang="en-US" dirty="0">
                <a:solidFill>
                  <a:srgbClr val="FF0000"/>
                </a:solidFill>
              </a:rPr>
              <a:t>Where</a:t>
            </a:r>
            <a:r>
              <a:rPr lang="en-US" dirty="0"/>
              <a:t> directly on </a:t>
            </a:r>
            <a:r>
              <a:rPr lang="en-US" dirty="0">
                <a:solidFill>
                  <a:srgbClr val="FF0000"/>
                </a:solidFill>
              </a:rPr>
              <a:t>names</a:t>
            </a:r>
            <a:r>
              <a:rPr lang="en-US" dirty="0"/>
              <a:t>—as though it were an </a:t>
            </a:r>
            <a:r>
              <a:rPr lang="en-US" dirty="0">
                <a:solidFill>
                  <a:srgbClr val="FF0000"/>
                </a:solidFill>
              </a:rPr>
              <a:t>instance method</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328</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9000" y="2642538"/>
            <a:ext cx="6013979" cy="1818336"/>
          </a:xfrm>
          <a:prstGeom prst="rect">
            <a:avLst/>
          </a:prstGeom>
          <a:ln>
            <a:solidFill>
              <a:schemeClr val="accent1"/>
            </a:solidFill>
          </a:ln>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9000" y="5492220"/>
            <a:ext cx="7247467" cy="338315"/>
          </a:xfrm>
          <a:prstGeom prst="rect">
            <a:avLst/>
          </a:prstGeom>
          <a:ln>
            <a:solidFill>
              <a:schemeClr val="accent1"/>
            </a:solidFill>
          </a:ln>
        </p:spPr>
      </p:pic>
    </p:spTree>
    <p:extLst>
      <p:ext uri="{BB962C8B-B14F-4D97-AF65-F5344CB8AC3E}">
        <p14:creationId xmlns:p14="http://schemas.microsoft.com/office/powerpoint/2010/main" val="33472529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NOTE</a:t>
            </a:r>
            <a:endParaRPr lang="en-US" dirty="0"/>
          </a:p>
        </p:txBody>
      </p:sp>
      <p:sp>
        <p:nvSpPr>
          <p:cNvPr id="7" name="Content Placeholder 6"/>
          <p:cNvSpPr>
            <a:spLocks noGrp="1"/>
          </p:cNvSpPr>
          <p:nvPr>
            <p:ph idx="1"/>
          </p:nvPr>
        </p:nvSpPr>
        <p:spPr/>
        <p:txBody>
          <a:bodyPr/>
          <a:lstStyle/>
          <a:p>
            <a:r>
              <a:rPr lang="en-US" dirty="0"/>
              <a:t>We could further shorten our code by </a:t>
            </a:r>
            <a:r>
              <a:rPr lang="en-US" dirty="0">
                <a:solidFill>
                  <a:srgbClr val="FF0000"/>
                </a:solidFill>
              </a:rPr>
              <a:t>implicitly typing</a:t>
            </a:r>
            <a:r>
              <a:rPr lang="en-US" dirty="0"/>
              <a:t> </a:t>
            </a:r>
            <a:r>
              <a:rPr lang="en-US" dirty="0" smtClean="0"/>
              <a:t>filteredNames:</a:t>
            </a:r>
          </a:p>
          <a:p>
            <a:pPr marL="233363" lvl="1" indent="0">
              <a:buNone/>
            </a:pPr>
            <a:endParaRPr lang="en-US" dirty="0" smtClean="0"/>
          </a:p>
          <a:p>
            <a:pPr marL="233363" lvl="1" indent="0">
              <a:buNone/>
            </a:pPr>
            <a:endParaRPr lang="en-US" dirty="0"/>
          </a:p>
          <a:p>
            <a:pPr marL="233363" lvl="1" indent="0">
              <a:buNone/>
            </a:pPr>
            <a:endParaRPr lang="en-US" dirty="0"/>
          </a:p>
          <a:p>
            <a:pPr lvl="1"/>
            <a:r>
              <a:rPr lang="en-US" dirty="0" smtClean="0"/>
              <a:t>This </a:t>
            </a:r>
            <a:r>
              <a:rPr lang="en-US" dirty="0"/>
              <a:t>can </a:t>
            </a:r>
            <a:r>
              <a:rPr lang="en-US" dirty="0">
                <a:solidFill>
                  <a:srgbClr val="0070C0"/>
                </a:solidFill>
              </a:rPr>
              <a:t>hinder</a:t>
            </a:r>
            <a:r>
              <a:rPr lang="en-US" dirty="0"/>
              <a:t> </a:t>
            </a:r>
            <a:r>
              <a:rPr lang="en-US" dirty="0">
                <a:solidFill>
                  <a:srgbClr val="FF0000"/>
                </a:solidFill>
              </a:rPr>
              <a:t>readability</a:t>
            </a:r>
            <a:r>
              <a:rPr lang="en-US" dirty="0"/>
              <a:t>, however, particularly </a:t>
            </a:r>
            <a:r>
              <a:rPr lang="en-US" dirty="0">
                <a:solidFill>
                  <a:srgbClr val="0070C0"/>
                </a:solidFill>
              </a:rPr>
              <a:t>outside</a:t>
            </a:r>
            <a:r>
              <a:rPr lang="en-US" dirty="0"/>
              <a:t> of an </a:t>
            </a:r>
            <a:r>
              <a:rPr lang="en-US" dirty="0">
                <a:solidFill>
                  <a:srgbClr val="FF0000"/>
                </a:solidFill>
              </a:rPr>
              <a:t>IDE</a:t>
            </a:r>
            <a:r>
              <a:rPr lang="en-US" dirty="0"/>
              <a:t>, where there are no </a:t>
            </a:r>
            <a:r>
              <a:rPr lang="en-US" dirty="0">
                <a:solidFill>
                  <a:srgbClr val="FF0000"/>
                </a:solidFill>
              </a:rPr>
              <a:t>tool tips</a:t>
            </a:r>
            <a:r>
              <a:rPr lang="en-US" dirty="0"/>
              <a:t> to </a:t>
            </a:r>
            <a:r>
              <a:rPr lang="en-US" dirty="0" smtClean="0"/>
              <a:t>help.</a:t>
            </a:r>
          </a:p>
          <a:p>
            <a:pPr lvl="1"/>
            <a:r>
              <a:rPr lang="en-US" dirty="0" smtClean="0"/>
              <a:t>In </a:t>
            </a:r>
            <a:r>
              <a:rPr lang="en-US" dirty="0"/>
              <a:t>this chapter, we </a:t>
            </a:r>
            <a:r>
              <a:rPr lang="en-US" dirty="0">
                <a:solidFill>
                  <a:srgbClr val="0070C0"/>
                </a:solidFill>
              </a:rPr>
              <a:t>avoid</a:t>
            </a:r>
            <a:r>
              <a:rPr lang="en-US" dirty="0"/>
              <a:t> </a:t>
            </a:r>
            <a:r>
              <a:rPr lang="en-US" dirty="0">
                <a:solidFill>
                  <a:srgbClr val="FF0000"/>
                </a:solidFill>
              </a:rPr>
              <a:t>implicitly typing</a:t>
            </a:r>
            <a:r>
              <a:rPr lang="en-US" dirty="0"/>
              <a:t> query results </a:t>
            </a:r>
            <a:r>
              <a:rPr lang="en-US" dirty="0">
                <a:solidFill>
                  <a:srgbClr val="0070C0"/>
                </a:solidFill>
              </a:rPr>
              <a:t>except</a:t>
            </a:r>
            <a:r>
              <a:rPr lang="en-US" dirty="0"/>
              <a:t> when </a:t>
            </a:r>
            <a:r>
              <a:rPr lang="en-US" dirty="0">
                <a:solidFill>
                  <a:srgbClr val="5B9BD5"/>
                </a:solidFill>
              </a:rPr>
              <a:t>it’s </a:t>
            </a:r>
            <a:r>
              <a:rPr lang="en-US" dirty="0">
                <a:solidFill>
                  <a:srgbClr val="FF0000"/>
                </a:solidFill>
              </a:rPr>
              <a:t>mandatory</a:t>
            </a:r>
            <a:r>
              <a:rPr lang="en-US" dirty="0">
                <a:solidFill>
                  <a:srgbClr val="5B9BD5"/>
                </a:solidFill>
              </a:rPr>
              <a:t> </a:t>
            </a:r>
            <a:r>
              <a:rPr lang="en-US" dirty="0"/>
              <a:t>(as we’ll see later, in the section “</a:t>
            </a:r>
            <a:r>
              <a:rPr lang="en-US" dirty="0" smtClean="0"/>
              <a:t>Projection </a:t>
            </a:r>
            <a:r>
              <a:rPr lang="en-US" dirty="0"/>
              <a:t>Strategies” on page 377), or when a </a:t>
            </a:r>
            <a:r>
              <a:rPr lang="en-US" dirty="0">
                <a:solidFill>
                  <a:srgbClr val="FF0000"/>
                </a:solidFill>
              </a:rPr>
              <a:t>query’s type</a:t>
            </a:r>
            <a:r>
              <a:rPr lang="en-US" dirty="0"/>
              <a:t> is </a:t>
            </a:r>
            <a:r>
              <a:rPr lang="en-US" dirty="0">
                <a:solidFill>
                  <a:srgbClr val="FF0000"/>
                </a:solidFill>
              </a:rPr>
              <a:t>irrelevant</a:t>
            </a:r>
            <a:r>
              <a:rPr lang="en-US" dirty="0"/>
              <a:t> to an example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329</a:t>
            </a:fld>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5880" y="1982787"/>
            <a:ext cx="5293254" cy="300845"/>
          </a:xfrm>
          <a:prstGeom prst="rect">
            <a:avLst/>
          </a:prstGeom>
          <a:ln>
            <a:solidFill>
              <a:schemeClr val="accent1"/>
            </a:solidFill>
          </a:ln>
        </p:spPr>
      </p:pic>
    </p:spTree>
    <p:extLst>
      <p:ext uri="{BB962C8B-B14F-4D97-AF65-F5344CB8AC3E}">
        <p14:creationId xmlns:p14="http://schemas.microsoft.com/office/powerpoint/2010/main" val="2795651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throw Expressions</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Prior to C# 7, throw was </a:t>
            </a:r>
            <a:r>
              <a:rPr lang="en-US" sz="2000" dirty="0">
                <a:solidFill>
                  <a:srgbClr val="FF0000"/>
                </a:solidFill>
              </a:rPr>
              <a:t>always a </a:t>
            </a:r>
            <a:r>
              <a:rPr lang="en-US" sz="2000" dirty="0" smtClean="0">
                <a:solidFill>
                  <a:srgbClr val="FF0000"/>
                </a:solidFill>
              </a:rPr>
              <a:t>statement</a:t>
            </a:r>
            <a:r>
              <a:rPr lang="en-US" sz="2000" dirty="0" smtClean="0"/>
              <a:t>.</a:t>
            </a:r>
          </a:p>
          <a:p>
            <a:pPr marL="461963">
              <a:buFont typeface="Wingdings" panose="05000000000000000000" pitchFamily="2" charset="2"/>
              <a:buChar char="§"/>
            </a:pPr>
            <a:r>
              <a:rPr lang="en-US" sz="2000" dirty="0" smtClean="0"/>
              <a:t>Now </a:t>
            </a:r>
            <a:r>
              <a:rPr lang="en-US" sz="2000" dirty="0"/>
              <a:t>it can also appear as an </a:t>
            </a:r>
            <a:r>
              <a:rPr lang="en-US" sz="2000" dirty="0" smtClean="0"/>
              <a:t>expression </a:t>
            </a:r>
            <a:r>
              <a:rPr lang="en-US" sz="2000" dirty="0"/>
              <a:t>in expression-bodied functions</a:t>
            </a:r>
            <a:r>
              <a:rPr lang="en-US" sz="2000" dirty="0" smtClean="0"/>
              <a:t>:</a:t>
            </a:r>
          </a:p>
          <a:p>
            <a:pPr marL="0" indent="0">
              <a:buNone/>
            </a:pPr>
            <a:endParaRPr lang="en-US" sz="2000" dirty="0"/>
          </a:p>
          <a:p>
            <a:pPr marL="233363" indent="0">
              <a:buNone/>
            </a:pPr>
            <a:endParaRPr lang="en-US" sz="2000" dirty="0" smtClean="0"/>
          </a:p>
          <a:p>
            <a:pPr marL="461963">
              <a:buFont typeface="Wingdings" panose="05000000000000000000" pitchFamily="2" charset="2"/>
              <a:buChar char="§"/>
            </a:pPr>
            <a:r>
              <a:rPr lang="en-US" sz="2000" dirty="0" smtClean="0"/>
              <a:t>A </a:t>
            </a:r>
            <a:r>
              <a:rPr lang="en-US" sz="2000" dirty="0"/>
              <a:t>throw expression can also appear in a ternary conditional expression</a:t>
            </a:r>
            <a:r>
              <a:rPr lang="en-US" sz="2000" dirty="0" smtClean="0"/>
              <a:t>:</a:t>
            </a:r>
            <a:endParaRPr lang="en-US" sz="2000"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1151" y="2281112"/>
            <a:ext cx="6517941" cy="345946"/>
          </a:xfrm>
          <a:prstGeom prst="rect">
            <a:avLst/>
          </a:prstGeom>
          <a:ln>
            <a:solidFill>
              <a:schemeClr val="accent1"/>
            </a:solidFill>
          </a:ln>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1151" y="3358127"/>
            <a:ext cx="6853500" cy="1198285"/>
          </a:xfrm>
          <a:prstGeom prst="rect">
            <a:avLst/>
          </a:prstGeom>
          <a:ln>
            <a:solidFill>
              <a:schemeClr val="accent1"/>
            </a:solidFill>
          </a:ln>
        </p:spPr>
      </p:pic>
      <p:sp>
        <p:nvSpPr>
          <p:cNvPr id="6" name="Date Placeholder 5"/>
          <p:cNvSpPr>
            <a:spLocks noGrp="1"/>
          </p:cNvSpPr>
          <p:nvPr>
            <p:ph type="dt" sz="half" idx="2"/>
          </p:nvPr>
        </p:nvSpPr>
        <p:spPr/>
        <p:txBody>
          <a:bodyPr/>
          <a:lstStyle/>
          <a:p>
            <a:r>
              <a:rPr lang="en-US" smtClean="0"/>
              <a:t>02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33</a:t>
            </a:fld>
            <a:endParaRPr lang="en-US" dirty="0"/>
          </a:p>
        </p:txBody>
      </p:sp>
    </p:spTree>
    <p:extLst>
      <p:ext uri="{BB962C8B-B14F-4D97-AF65-F5344CB8AC3E}">
        <p14:creationId xmlns:p14="http://schemas.microsoft.com/office/powerpoint/2010/main" val="301152374"/>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Lambda Expression</a:t>
            </a:r>
            <a:endParaRPr lang="en-US" dirty="0"/>
          </a:p>
        </p:txBody>
      </p:sp>
      <p:sp>
        <p:nvSpPr>
          <p:cNvPr id="3" name="Content Placeholder 2"/>
          <p:cNvSpPr>
            <a:spLocks noGrp="1"/>
          </p:cNvSpPr>
          <p:nvPr>
            <p:ph idx="1"/>
          </p:nvPr>
        </p:nvSpPr>
        <p:spPr/>
        <p:txBody>
          <a:bodyPr/>
          <a:lstStyle/>
          <a:p>
            <a:r>
              <a:rPr lang="en-US" dirty="0"/>
              <a:t>Most </a:t>
            </a:r>
            <a:r>
              <a:rPr lang="en-US" dirty="0">
                <a:solidFill>
                  <a:srgbClr val="FF0000"/>
                </a:solidFill>
              </a:rPr>
              <a:t>query operators</a:t>
            </a:r>
            <a:r>
              <a:rPr lang="en-US" dirty="0"/>
              <a:t> accept a </a:t>
            </a:r>
            <a:r>
              <a:rPr lang="en-US" dirty="0">
                <a:solidFill>
                  <a:srgbClr val="FF0000"/>
                </a:solidFill>
              </a:rPr>
              <a:t>lambda expression</a:t>
            </a:r>
            <a:r>
              <a:rPr lang="en-US" dirty="0"/>
              <a:t> as an </a:t>
            </a:r>
            <a:r>
              <a:rPr lang="en-US" dirty="0" smtClean="0">
                <a:solidFill>
                  <a:srgbClr val="FF0000"/>
                </a:solidFill>
              </a:rPr>
              <a:t>argument</a:t>
            </a:r>
            <a:r>
              <a:rPr lang="en-US" dirty="0" smtClean="0"/>
              <a:t>.</a:t>
            </a:r>
          </a:p>
          <a:p>
            <a:pPr lvl="1"/>
            <a:r>
              <a:rPr lang="en-US" dirty="0" smtClean="0"/>
              <a:t>The </a:t>
            </a:r>
            <a:r>
              <a:rPr lang="en-US" dirty="0"/>
              <a:t>lambda expression </a:t>
            </a:r>
            <a:r>
              <a:rPr lang="en-US" dirty="0">
                <a:solidFill>
                  <a:srgbClr val="FF0000"/>
                </a:solidFill>
              </a:rPr>
              <a:t>helps guide</a:t>
            </a:r>
            <a:r>
              <a:rPr lang="en-US" dirty="0"/>
              <a:t> and </a:t>
            </a:r>
            <a:r>
              <a:rPr lang="en-US" dirty="0">
                <a:solidFill>
                  <a:srgbClr val="FF0000"/>
                </a:solidFill>
              </a:rPr>
              <a:t>shape the </a:t>
            </a:r>
            <a:r>
              <a:rPr lang="en-US" dirty="0" smtClean="0">
                <a:solidFill>
                  <a:srgbClr val="FF0000"/>
                </a:solidFill>
              </a:rPr>
              <a:t>query</a:t>
            </a:r>
            <a:r>
              <a:rPr lang="en-US" dirty="0" smtClean="0"/>
              <a:t>.</a:t>
            </a:r>
          </a:p>
          <a:p>
            <a:pPr lvl="1"/>
            <a:r>
              <a:rPr lang="en-US" dirty="0" smtClean="0"/>
              <a:t>In </a:t>
            </a:r>
            <a:r>
              <a:rPr lang="en-US" dirty="0"/>
              <a:t>our example, the lambda expression is as follows</a:t>
            </a:r>
            <a:r>
              <a:rPr lang="en-US" dirty="0" smtClean="0"/>
              <a:t>:</a:t>
            </a:r>
          </a:p>
          <a:p>
            <a:pPr marL="233363" lvl="1" indent="0">
              <a:buNone/>
            </a:pPr>
            <a:endParaRPr lang="en-US" dirty="0" smtClean="0"/>
          </a:p>
          <a:p>
            <a:pPr lvl="1"/>
            <a:r>
              <a:rPr lang="en-US" dirty="0" smtClean="0"/>
              <a:t>The </a:t>
            </a:r>
            <a:r>
              <a:rPr lang="en-US" dirty="0">
                <a:solidFill>
                  <a:srgbClr val="FF0000"/>
                </a:solidFill>
              </a:rPr>
              <a:t>input argument </a:t>
            </a:r>
            <a:r>
              <a:rPr lang="en-US" dirty="0"/>
              <a:t>corresponds to an </a:t>
            </a:r>
            <a:r>
              <a:rPr lang="en-US" dirty="0">
                <a:solidFill>
                  <a:srgbClr val="FF0000"/>
                </a:solidFill>
              </a:rPr>
              <a:t>input element</a:t>
            </a:r>
            <a:r>
              <a:rPr lang="en-US" dirty="0"/>
              <a:t>. </a:t>
            </a:r>
            <a:endParaRPr lang="en-US" dirty="0" smtClean="0"/>
          </a:p>
          <a:p>
            <a:pPr lvl="2"/>
            <a:r>
              <a:rPr lang="en-US" dirty="0" smtClean="0"/>
              <a:t>In </a:t>
            </a:r>
            <a:r>
              <a:rPr lang="en-US" dirty="0"/>
              <a:t>this case, the input </a:t>
            </a:r>
            <a:r>
              <a:rPr lang="en-US" dirty="0" smtClean="0"/>
              <a:t>argument </a:t>
            </a:r>
            <a:r>
              <a:rPr lang="en-US" dirty="0"/>
              <a:t>n represents each name in the array and is of type </a:t>
            </a:r>
            <a:r>
              <a:rPr lang="en-US" dirty="0" smtClean="0"/>
              <a:t>string.</a:t>
            </a:r>
          </a:p>
          <a:p>
            <a:pPr lvl="2"/>
            <a:r>
              <a:rPr lang="en-US" dirty="0" smtClean="0"/>
              <a:t>The </a:t>
            </a:r>
            <a:r>
              <a:rPr lang="en-US" dirty="0">
                <a:solidFill>
                  <a:srgbClr val="FF0000"/>
                </a:solidFill>
              </a:rPr>
              <a:t>Where</a:t>
            </a:r>
            <a:r>
              <a:rPr lang="en-US" dirty="0"/>
              <a:t> operator requires that the lambda expression return a bool value, which if true, indicates that the element should be included in the output </a:t>
            </a:r>
            <a:r>
              <a:rPr lang="en-US" dirty="0" smtClean="0"/>
              <a:t>sequence.</a:t>
            </a:r>
          </a:p>
          <a:p>
            <a:pPr lvl="2"/>
            <a:r>
              <a:rPr lang="en-US" dirty="0" smtClean="0"/>
              <a:t>Here’s </a:t>
            </a:r>
            <a:r>
              <a:rPr lang="en-US" dirty="0"/>
              <a:t>its signature:</a:t>
            </a:r>
          </a:p>
          <a:p>
            <a:pPr marL="233363" lvl="1" indent="0">
              <a:buNone/>
            </a:pPr>
            <a:endParaRPr lang="en-US" dirty="0" smtClean="0"/>
          </a:p>
          <a:p>
            <a:pPr lvl="1"/>
            <a:r>
              <a:rPr lang="en-US" dirty="0" smtClean="0"/>
              <a:t>The </a:t>
            </a:r>
            <a:r>
              <a:rPr lang="en-US" dirty="0"/>
              <a:t>following query extracts all names that contain the letter “a</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330</a:t>
            </a:fld>
            <a:endParaRPr lang="en-US" dirty="0"/>
          </a:p>
        </p:txBody>
      </p:sp>
      <p:pic>
        <p:nvPicPr>
          <p:cNvPr id="6" name="Picture 5"/>
          <p:cNvPicPr>
            <a:picLocks noChangeAspect="1"/>
          </p:cNvPicPr>
          <p:nvPr/>
        </p:nvPicPr>
        <p:blipFill>
          <a:blip r:embed="rId2"/>
          <a:stretch>
            <a:fillRect/>
          </a:stretch>
        </p:blipFill>
        <p:spPr>
          <a:xfrm>
            <a:off x="6284384" y="2110845"/>
            <a:ext cx="2552700" cy="333375"/>
          </a:xfrm>
          <a:prstGeom prst="rect">
            <a:avLst/>
          </a:prstGeom>
          <a:ln>
            <a:solidFill>
              <a:schemeClr val="accent1"/>
            </a:solidFill>
          </a:ln>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98800" y="3997755"/>
            <a:ext cx="6775516" cy="506512"/>
          </a:xfrm>
          <a:prstGeom prst="rect">
            <a:avLst/>
          </a:prstGeom>
          <a:ln>
            <a:solidFill>
              <a:schemeClr val="accent1"/>
            </a:solidFill>
          </a:ln>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0600" y="5173613"/>
            <a:ext cx="7680854" cy="1003182"/>
          </a:xfrm>
          <a:prstGeom prst="rect">
            <a:avLst/>
          </a:prstGeom>
          <a:ln>
            <a:solidFill>
              <a:schemeClr val="accent1"/>
            </a:solidFill>
          </a:ln>
        </p:spPr>
      </p:pic>
    </p:spTree>
    <p:extLst>
      <p:ext uri="{BB962C8B-B14F-4D97-AF65-F5344CB8AC3E}">
        <p14:creationId xmlns:p14="http://schemas.microsoft.com/office/powerpoint/2010/main" val="188798159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Ways to Write LINQ Queries</a:t>
            </a:r>
            <a:endParaRPr lang="en-US" dirty="0"/>
          </a:p>
        </p:txBody>
      </p:sp>
      <p:sp>
        <p:nvSpPr>
          <p:cNvPr id="3" name="Content Placeholder 2"/>
          <p:cNvSpPr>
            <a:spLocks noGrp="1"/>
          </p:cNvSpPr>
          <p:nvPr>
            <p:ph idx="1"/>
          </p:nvPr>
        </p:nvSpPr>
        <p:spPr/>
        <p:txBody>
          <a:bodyPr/>
          <a:lstStyle/>
          <a:p>
            <a:r>
              <a:rPr lang="en-US" dirty="0"/>
              <a:t>So far, we’ve built queries using extension methods and lambda </a:t>
            </a:r>
            <a:r>
              <a:rPr lang="en-US" dirty="0" smtClean="0"/>
              <a:t>expressions.</a:t>
            </a:r>
          </a:p>
          <a:p>
            <a:pPr lvl="1"/>
            <a:r>
              <a:rPr lang="en-US" dirty="0" smtClean="0"/>
              <a:t>As </a:t>
            </a:r>
            <a:r>
              <a:rPr lang="en-US" dirty="0"/>
              <a:t>we’ll see shortly, this strategy is highly composable in that it allows the </a:t>
            </a:r>
            <a:r>
              <a:rPr lang="en-US" dirty="0">
                <a:solidFill>
                  <a:srgbClr val="FF0000"/>
                </a:solidFill>
              </a:rPr>
              <a:t>chaining</a:t>
            </a:r>
            <a:r>
              <a:rPr lang="en-US" dirty="0"/>
              <a:t> of </a:t>
            </a:r>
            <a:r>
              <a:rPr lang="en-US" dirty="0" smtClean="0">
                <a:solidFill>
                  <a:srgbClr val="FF0000"/>
                </a:solidFill>
              </a:rPr>
              <a:t>query operators</a:t>
            </a:r>
            <a:r>
              <a:rPr lang="en-US" dirty="0" smtClean="0"/>
              <a:t>.</a:t>
            </a:r>
          </a:p>
          <a:p>
            <a:pPr lvl="2"/>
            <a:r>
              <a:rPr lang="en-US" dirty="0" smtClean="0"/>
              <a:t>In </a:t>
            </a:r>
            <a:r>
              <a:rPr lang="en-US" dirty="0"/>
              <a:t>the book, we refer to this as </a:t>
            </a:r>
            <a:r>
              <a:rPr lang="en-US" dirty="0">
                <a:solidFill>
                  <a:srgbClr val="FF0000"/>
                </a:solidFill>
              </a:rPr>
              <a:t>fluent </a:t>
            </a:r>
            <a:r>
              <a:rPr lang="en-US" dirty="0" smtClean="0">
                <a:solidFill>
                  <a:srgbClr val="FF0000"/>
                </a:solidFill>
              </a:rPr>
              <a:t>syntax</a:t>
            </a:r>
            <a:r>
              <a:rPr lang="en-US" dirty="0" smtClean="0"/>
              <a:t>.</a:t>
            </a:r>
          </a:p>
          <a:p>
            <a:pPr lvl="1"/>
            <a:r>
              <a:rPr lang="en-US" dirty="0" smtClean="0"/>
              <a:t>C</a:t>
            </a:r>
            <a:r>
              <a:rPr lang="en-US" dirty="0"/>
              <a:t># also provides another syntax for writing queries, called </a:t>
            </a:r>
            <a:r>
              <a:rPr lang="en-US" dirty="0">
                <a:solidFill>
                  <a:srgbClr val="FF0000"/>
                </a:solidFill>
              </a:rPr>
              <a:t>query expression </a:t>
            </a:r>
            <a:r>
              <a:rPr lang="en-US" dirty="0" smtClean="0">
                <a:solidFill>
                  <a:srgbClr val="FF0000"/>
                </a:solidFill>
              </a:rPr>
              <a:t>syntax</a:t>
            </a:r>
            <a:r>
              <a:rPr lang="en-US" dirty="0" smtClean="0"/>
              <a:t>.</a:t>
            </a:r>
          </a:p>
          <a:p>
            <a:pPr lvl="2"/>
            <a:r>
              <a:rPr lang="en-US" dirty="0" smtClean="0"/>
              <a:t>Here’s </a:t>
            </a:r>
            <a:r>
              <a:rPr lang="en-US" dirty="0"/>
              <a:t>our </a:t>
            </a:r>
            <a:r>
              <a:rPr lang="en-US" dirty="0" smtClean="0"/>
              <a:t>preceding </a:t>
            </a:r>
            <a:r>
              <a:rPr lang="en-US" dirty="0"/>
              <a:t>query written as a query expression</a:t>
            </a:r>
            <a:r>
              <a:rPr lang="en-US" dirty="0" smtClean="0"/>
              <a:t>:</a:t>
            </a:r>
          </a:p>
          <a:p>
            <a:pPr marL="460375" lvl="2" indent="0">
              <a:buNone/>
            </a:pPr>
            <a:endParaRPr lang="en-US" dirty="0" smtClean="0"/>
          </a:p>
          <a:p>
            <a:pPr marL="460375" lvl="2" indent="0">
              <a:buNone/>
            </a:pPr>
            <a:endParaRPr lang="en-US" dirty="0"/>
          </a:p>
          <a:p>
            <a:pPr marL="460375" lvl="2" indent="0">
              <a:buNone/>
            </a:pPr>
            <a:endParaRPr lang="en-US" dirty="0"/>
          </a:p>
          <a:p>
            <a:pPr marL="460375" lvl="2" indent="0">
              <a:buNone/>
            </a:pPr>
            <a:endParaRPr lang="en-US" dirty="0" smtClean="0"/>
          </a:p>
          <a:p>
            <a:pPr lvl="1"/>
            <a:r>
              <a:rPr lang="en-US" dirty="0">
                <a:solidFill>
                  <a:srgbClr val="FF0000"/>
                </a:solidFill>
              </a:rPr>
              <a:t>Fluent syntax</a:t>
            </a:r>
            <a:r>
              <a:rPr lang="en-US" dirty="0"/>
              <a:t> and </a:t>
            </a:r>
            <a:r>
              <a:rPr lang="en-US" dirty="0">
                <a:solidFill>
                  <a:srgbClr val="FF0000"/>
                </a:solidFill>
              </a:rPr>
              <a:t>query syntax</a:t>
            </a:r>
            <a:r>
              <a:rPr lang="en-US" dirty="0"/>
              <a:t> are </a:t>
            </a:r>
            <a:r>
              <a:rPr lang="en-US" dirty="0" smtClean="0">
                <a:solidFill>
                  <a:srgbClr val="FF0000"/>
                </a:solidFill>
              </a:rPr>
              <a:t>complementary</a:t>
            </a:r>
            <a:r>
              <a:rPr lang="en-US" dirty="0" smtClean="0"/>
              <a:t>.</a:t>
            </a:r>
          </a:p>
          <a:p>
            <a:pPr lvl="1"/>
            <a:r>
              <a:rPr lang="en-US" dirty="0" smtClean="0"/>
              <a:t>In </a:t>
            </a:r>
            <a:r>
              <a:rPr lang="en-US" dirty="0"/>
              <a:t>the following two sections, we explore each in more detail</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331</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8934" y="3237949"/>
            <a:ext cx="6992408" cy="884789"/>
          </a:xfrm>
          <a:prstGeom prst="rect">
            <a:avLst/>
          </a:prstGeom>
          <a:ln>
            <a:solidFill>
              <a:schemeClr val="accent1"/>
            </a:solidFill>
          </a:ln>
        </p:spPr>
      </p:pic>
    </p:spTree>
    <p:extLst>
      <p:ext uri="{BB962C8B-B14F-4D97-AF65-F5344CB8AC3E}">
        <p14:creationId xmlns:p14="http://schemas.microsoft.com/office/powerpoint/2010/main" val="36840584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Fluent Syntax</a:t>
            </a:r>
            <a:endParaRPr lang="en-US" dirty="0">
              <a:solidFill>
                <a:schemeClr val="bg1"/>
              </a:solidFill>
            </a:endParaRPr>
          </a:p>
        </p:txBody>
      </p:sp>
      <p:sp>
        <p:nvSpPr>
          <p:cNvPr id="4" name="Content Placeholder 3"/>
          <p:cNvSpPr>
            <a:spLocks noGrp="1"/>
          </p:cNvSpPr>
          <p:nvPr>
            <p:ph idx="1"/>
          </p:nvPr>
        </p:nvSpPr>
        <p:spPr/>
        <p:txBody>
          <a:bodyPr/>
          <a:lstStyle/>
          <a:p>
            <a:r>
              <a:rPr lang="en-US" dirty="0"/>
              <a:t>Fluent syntax is the most </a:t>
            </a:r>
            <a:r>
              <a:rPr lang="en-US" dirty="0">
                <a:solidFill>
                  <a:srgbClr val="FF0000"/>
                </a:solidFill>
              </a:rPr>
              <a:t>flexible</a:t>
            </a:r>
            <a:r>
              <a:rPr lang="en-US" dirty="0"/>
              <a:t> and </a:t>
            </a:r>
            <a:r>
              <a:rPr lang="en-US" dirty="0" smtClean="0">
                <a:solidFill>
                  <a:srgbClr val="FF0000"/>
                </a:solidFill>
              </a:rPr>
              <a:t>fundamental</a:t>
            </a:r>
            <a:r>
              <a:rPr lang="en-US" dirty="0" smtClean="0"/>
              <a:t>.</a:t>
            </a:r>
          </a:p>
          <a:p>
            <a:pPr lvl="1"/>
            <a:r>
              <a:rPr lang="en-US" dirty="0" smtClean="0"/>
              <a:t>In </a:t>
            </a:r>
            <a:r>
              <a:rPr lang="en-US" dirty="0"/>
              <a:t>this section, we describe how to </a:t>
            </a:r>
            <a:r>
              <a:rPr lang="en-US" dirty="0">
                <a:solidFill>
                  <a:srgbClr val="0070C0"/>
                </a:solidFill>
              </a:rPr>
              <a:t>chain</a:t>
            </a:r>
            <a:r>
              <a:rPr lang="en-US" dirty="0">
                <a:solidFill>
                  <a:srgbClr val="FF0000"/>
                </a:solidFill>
              </a:rPr>
              <a:t> query operators</a:t>
            </a:r>
            <a:r>
              <a:rPr lang="en-US" dirty="0"/>
              <a:t> to form more </a:t>
            </a:r>
            <a:r>
              <a:rPr lang="en-US" dirty="0">
                <a:solidFill>
                  <a:srgbClr val="FF0000"/>
                </a:solidFill>
              </a:rPr>
              <a:t>complex queries</a:t>
            </a:r>
            <a:r>
              <a:rPr lang="en-US" dirty="0"/>
              <a:t>—and show why </a:t>
            </a:r>
            <a:r>
              <a:rPr lang="en-US" dirty="0">
                <a:solidFill>
                  <a:srgbClr val="FF0000"/>
                </a:solidFill>
              </a:rPr>
              <a:t>extension methods</a:t>
            </a:r>
            <a:r>
              <a:rPr lang="en-US" dirty="0"/>
              <a:t> are important to this </a:t>
            </a:r>
            <a:r>
              <a:rPr lang="en-US" dirty="0" smtClean="0"/>
              <a:t>process.</a:t>
            </a:r>
          </a:p>
          <a:p>
            <a:pPr lvl="1"/>
            <a:r>
              <a:rPr lang="en-US" dirty="0" smtClean="0"/>
              <a:t>We </a:t>
            </a:r>
            <a:r>
              <a:rPr lang="en-US" dirty="0"/>
              <a:t>also describe how to formulate </a:t>
            </a:r>
            <a:r>
              <a:rPr lang="en-US" dirty="0">
                <a:solidFill>
                  <a:srgbClr val="FF0000"/>
                </a:solidFill>
              </a:rPr>
              <a:t>lambda expressions</a:t>
            </a:r>
            <a:r>
              <a:rPr lang="en-US" dirty="0"/>
              <a:t> for a query operator and introduce several new query operators</a:t>
            </a:r>
            <a:r>
              <a:rPr lang="en-US" dirty="0" smtClean="0"/>
              <a:t>.</a:t>
            </a:r>
            <a:endParaRPr lang="en-US" dirty="0"/>
          </a:p>
        </p:txBody>
      </p:sp>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332</a:t>
            </a:fld>
            <a:endParaRPr lang="en-US" dirty="0"/>
          </a:p>
        </p:txBody>
      </p:sp>
    </p:spTree>
    <p:extLst>
      <p:ext uri="{BB962C8B-B14F-4D97-AF65-F5344CB8AC3E}">
        <p14:creationId xmlns:p14="http://schemas.microsoft.com/office/powerpoint/2010/main" val="33988418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Chaining Query Operators</a:t>
            </a:r>
          </a:p>
        </p:txBody>
      </p:sp>
      <p:sp>
        <p:nvSpPr>
          <p:cNvPr id="3" name="Content Placeholder 2"/>
          <p:cNvSpPr>
            <a:spLocks noGrp="1"/>
          </p:cNvSpPr>
          <p:nvPr>
            <p:ph idx="1"/>
          </p:nvPr>
        </p:nvSpPr>
        <p:spPr/>
        <p:txBody>
          <a:bodyPr/>
          <a:lstStyle/>
          <a:p>
            <a:r>
              <a:rPr lang="en-US" dirty="0" smtClean="0"/>
              <a:t>In </a:t>
            </a:r>
            <a:r>
              <a:rPr lang="en-US" dirty="0"/>
              <a:t>the preceding section, we showed two </a:t>
            </a:r>
            <a:r>
              <a:rPr lang="en-US" dirty="0">
                <a:solidFill>
                  <a:srgbClr val="FF0000"/>
                </a:solidFill>
              </a:rPr>
              <a:t>simple queries</a:t>
            </a:r>
            <a:r>
              <a:rPr lang="en-US" dirty="0"/>
              <a:t>, each comprising a </a:t>
            </a:r>
            <a:r>
              <a:rPr lang="en-US" dirty="0">
                <a:solidFill>
                  <a:srgbClr val="FF0000"/>
                </a:solidFill>
              </a:rPr>
              <a:t>single</a:t>
            </a:r>
            <a:r>
              <a:rPr lang="en-US" dirty="0"/>
              <a:t> query </a:t>
            </a:r>
            <a:r>
              <a:rPr lang="en-US" dirty="0" smtClean="0"/>
              <a:t>operator.</a:t>
            </a:r>
          </a:p>
          <a:p>
            <a:pPr lvl="1"/>
            <a:r>
              <a:rPr lang="en-US" dirty="0" smtClean="0"/>
              <a:t>To </a:t>
            </a:r>
            <a:r>
              <a:rPr lang="en-US" dirty="0"/>
              <a:t>build more </a:t>
            </a:r>
            <a:r>
              <a:rPr lang="en-US" dirty="0">
                <a:solidFill>
                  <a:srgbClr val="FF0000"/>
                </a:solidFill>
              </a:rPr>
              <a:t>complex queries</a:t>
            </a:r>
            <a:r>
              <a:rPr lang="en-US" dirty="0"/>
              <a:t>, you append additional query </a:t>
            </a:r>
            <a:r>
              <a:rPr lang="en-US" dirty="0" smtClean="0"/>
              <a:t>operators </a:t>
            </a:r>
            <a:r>
              <a:rPr lang="en-US" dirty="0"/>
              <a:t>to the expression, creating a </a:t>
            </a:r>
            <a:r>
              <a:rPr lang="en-US" dirty="0" smtClean="0">
                <a:solidFill>
                  <a:srgbClr val="FF0000"/>
                </a:solidFill>
              </a:rPr>
              <a:t>chain</a:t>
            </a:r>
            <a:r>
              <a:rPr lang="en-US" dirty="0" smtClean="0"/>
              <a:t>.</a:t>
            </a:r>
          </a:p>
          <a:p>
            <a:pPr lvl="1"/>
            <a:r>
              <a:rPr lang="en-US" dirty="0" smtClean="0"/>
              <a:t>To </a:t>
            </a:r>
            <a:r>
              <a:rPr lang="en-US" dirty="0"/>
              <a:t>illustrate, the following query extracts all strings containing the letter “a”, sorts them by length, and then converts the results to uppercase</a:t>
            </a:r>
            <a:r>
              <a:rPr lang="en-US" dirty="0" smtClean="0"/>
              <a:t>: </a:t>
            </a:r>
            <a:r>
              <a:rPr lang="en-US" dirty="0" smtClean="0">
                <a:solidFill>
                  <a:srgbClr val="FF0000"/>
                </a:solidFill>
              </a:rPr>
              <a:t>Query 8-1</a:t>
            </a:r>
            <a:r>
              <a:rPr lang="en-US" dirty="0" smtClean="0"/>
              <a:t>.</a:t>
            </a:r>
          </a:p>
          <a:p>
            <a:pPr lvl="1"/>
            <a:r>
              <a:rPr lang="en-US" dirty="0"/>
              <a:t>Where, OrderBy, and Select are </a:t>
            </a:r>
            <a:r>
              <a:rPr lang="en-US" dirty="0">
                <a:solidFill>
                  <a:srgbClr val="FF0000"/>
                </a:solidFill>
              </a:rPr>
              <a:t>standard query operators</a:t>
            </a:r>
            <a:r>
              <a:rPr lang="en-US" dirty="0"/>
              <a:t> that resolve to extension methods in the Enumerable class (if you import the System.Linq namespace</a:t>
            </a:r>
            <a:r>
              <a:rPr lang="en-US" dirty="0" smtClean="0"/>
              <a:t>).</a:t>
            </a:r>
          </a:p>
          <a:p>
            <a:pPr lvl="2"/>
            <a:r>
              <a:rPr lang="en-US" dirty="0" smtClean="0"/>
              <a:t>We </a:t>
            </a:r>
            <a:r>
              <a:rPr lang="en-US" dirty="0"/>
              <a:t>already introduced the </a:t>
            </a:r>
            <a:r>
              <a:rPr lang="en-US" dirty="0">
                <a:solidFill>
                  <a:srgbClr val="FF0000"/>
                </a:solidFill>
              </a:rPr>
              <a:t>Where</a:t>
            </a:r>
            <a:r>
              <a:rPr lang="en-US" dirty="0"/>
              <a:t> operator, which emits a filtered version of the input </a:t>
            </a:r>
            <a:r>
              <a:rPr lang="en-US" dirty="0" smtClean="0"/>
              <a:t>sequence.</a:t>
            </a:r>
          </a:p>
          <a:p>
            <a:pPr lvl="2"/>
            <a:r>
              <a:rPr lang="en-US" dirty="0" smtClean="0"/>
              <a:t>The </a:t>
            </a:r>
            <a:r>
              <a:rPr lang="en-US" dirty="0">
                <a:solidFill>
                  <a:srgbClr val="FF0000"/>
                </a:solidFill>
              </a:rPr>
              <a:t>OrderBy</a:t>
            </a:r>
            <a:r>
              <a:rPr lang="en-US" dirty="0"/>
              <a:t> </a:t>
            </a:r>
            <a:r>
              <a:rPr lang="en-US" dirty="0">
                <a:solidFill>
                  <a:srgbClr val="0070C0"/>
                </a:solidFill>
              </a:rPr>
              <a:t>operator</a:t>
            </a:r>
            <a:r>
              <a:rPr lang="en-US" dirty="0"/>
              <a:t> emits a </a:t>
            </a:r>
            <a:r>
              <a:rPr lang="en-US" dirty="0">
                <a:solidFill>
                  <a:srgbClr val="FF0000"/>
                </a:solidFill>
              </a:rPr>
              <a:t>sorted </a:t>
            </a:r>
            <a:r>
              <a:rPr lang="en-US" dirty="0">
                <a:solidFill>
                  <a:srgbClr val="0070C0"/>
                </a:solidFill>
              </a:rPr>
              <a:t>version</a:t>
            </a:r>
            <a:r>
              <a:rPr lang="en-US" dirty="0"/>
              <a:t> of its </a:t>
            </a:r>
            <a:r>
              <a:rPr lang="en-US" dirty="0">
                <a:solidFill>
                  <a:srgbClr val="0070C0"/>
                </a:solidFill>
              </a:rPr>
              <a:t>input </a:t>
            </a:r>
            <a:r>
              <a:rPr lang="en-US" dirty="0" smtClean="0">
                <a:solidFill>
                  <a:srgbClr val="0070C0"/>
                </a:solidFill>
              </a:rPr>
              <a:t>sequence</a:t>
            </a:r>
          </a:p>
          <a:p>
            <a:pPr lvl="2"/>
            <a:r>
              <a:rPr lang="en-US" dirty="0" smtClean="0"/>
              <a:t>the </a:t>
            </a:r>
            <a:r>
              <a:rPr lang="en-US" dirty="0">
                <a:solidFill>
                  <a:srgbClr val="FF0000"/>
                </a:solidFill>
              </a:rPr>
              <a:t>Select</a:t>
            </a:r>
            <a:r>
              <a:rPr lang="en-US" dirty="0"/>
              <a:t> </a:t>
            </a:r>
            <a:r>
              <a:rPr lang="en-US" dirty="0">
                <a:solidFill>
                  <a:srgbClr val="0070C0"/>
                </a:solidFill>
              </a:rPr>
              <a:t>method</a:t>
            </a:r>
            <a:r>
              <a:rPr lang="en-US" dirty="0"/>
              <a:t> emits a </a:t>
            </a:r>
            <a:r>
              <a:rPr lang="en-US" dirty="0">
                <a:solidFill>
                  <a:srgbClr val="FF0000"/>
                </a:solidFill>
              </a:rPr>
              <a:t>sequence</a:t>
            </a:r>
            <a:r>
              <a:rPr lang="en-US" dirty="0"/>
              <a:t> where each input element is </a:t>
            </a:r>
            <a:r>
              <a:rPr lang="en-US" dirty="0">
                <a:solidFill>
                  <a:srgbClr val="FF0000"/>
                </a:solidFill>
              </a:rPr>
              <a:t>transformed</a:t>
            </a:r>
            <a:r>
              <a:rPr lang="en-US" dirty="0"/>
              <a:t> or </a:t>
            </a:r>
            <a:r>
              <a:rPr lang="en-US" dirty="0">
                <a:solidFill>
                  <a:srgbClr val="FF0000"/>
                </a:solidFill>
              </a:rPr>
              <a:t>projected</a:t>
            </a:r>
            <a:r>
              <a:rPr lang="en-US" dirty="0"/>
              <a:t> with a given lambda expression (n.ToUpper</a:t>
            </a:r>
            <a:r>
              <a:rPr lang="en-US" dirty="0" smtClean="0"/>
              <a:t>( ), </a:t>
            </a:r>
            <a:r>
              <a:rPr lang="en-US" dirty="0"/>
              <a:t>in this case</a:t>
            </a:r>
            <a:r>
              <a:rPr lang="en-US" dirty="0" smtClean="0"/>
              <a:t>).</a:t>
            </a:r>
          </a:p>
          <a:p>
            <a:pPr lvl="1"/>
            <a:r>
              <a:rPr lang="en-US" dirty="0"/>
              <a:t>Data flows from </a:t>
            </a:r>
            <a:r>
              <a:rPr lang="en-US" dirty="0">
                <a:solidFill>
                  <a:srgbClr val="0070C0"/>
                </a:solidFill>
              </a:rPr>
              <a:t>left to right</a:t>
            </a:r>
            <a:r>
              <a:rPr lang="en-US" dirty="0"/>
              <a:t> through the chain of operators, </a:t>
            </a:r>
            <a:r>
              <a:rPr lang="en-US" dirty="0" smtClean="0"/>
              <a:t>so the </a:t>
            </a:r>
            <a:r>
              <a:rPr lang="en-US" dirty="0"/>
              <a:t>data </a:t>
            </a:r>
            <a:r>
              <a:rPr lang="en-US" dirty="0" smtClean="0"/>
              <a:t>is</a:t>
            </a:r>
          </a:p>
          <a:p>
            <a:pPr lvl="2"/>
            <a:r>
              <a:rPr lang="en-US" dirty="0" smtClean="0"/>
              <a:t>first filtered</a:t>
            </a:r>
          </a:p>
          <a:p>
            <a:pPr lvl="2"/>
            <a:r>
              <a:rPr lang="en-US" dirty="0" smtClean="0"/>
              <a:t>then sorted</a:t>
            </a:r>
          </a:p>
          <a:p>
            <a:pPr lvl="2"/>
            <a:r>
              <a:rPr lang="en-US" dirty="0" smtClean="0"/>
              <a:t>then projected</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333</a:t>
            </a:fld>
            <a:endParaRPr lang="en-US" dirty="0"/>
          </a:p>
        </p:txBody>
      </p:sp>
    </p:spTree>
    <p:extLst>
      <p:ext uri="{BB962C8B-B14F-4D97-AF65-F5344CB8AC3E}">
        <p14:creationId xmlns:p14="http://schemas.microsoft.com/office/powerpoint/2010/main" val="352119013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Query 8-1</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334</a:t>
            </a:fld>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71455"/>
            <a:ext cx="5744698" cy="3918612"/>
          </a:xfrm>
          <a:prstGeom prst="rect">
            <a:avLst/>
          </a:prstGeom>
          <a:ln>
            <a:solidFill>
              <a:schemeClr val="accent1"/>
            </a:solidFill>
          </a:ln>
        </p:spPr>
      </p:pic>
    </p:spTree>
    <p:extLst>
      <p:ext uri="{BB962C8B-B14F-4D97-AF65-F5344CB8AC3E}">
        <p14:creationId xmlns:p14="http://schemas.microsoft.com/office/powerpoint/2010/main" val="137632226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p:txBody>
          <a:bodyPr/>
          <a:lstStyle/>
          <a:p>
            <a:r>
              <a:rPr lang="en-US" dirty="0"/>
              <a:t>The </a:t>
            </a:r>
            <a:r>
              <a:rPr lang="en-US" dirty="0">
                <a:solidFill>
                  <a:srgbClr val="FF0000"/>
                </a:solidFill>
              </a:rPr>
              <a:t>variable</a:t>
            </a:r>
            <a:r>
              <a:rPr lang="en-US" dirty="0"/>
              <a:t>, </a:t>
            </a:r>
            <a:r>
              <a:rPr lang="en-US" dirty="0">
                <a:solidFill>
                  <a:srgbClr val="0070C0"/>
                </a:solidFill>
              </a:rPr>
              <a:t>n</a:t>
            </a:r>
            <a:r>
              <a:rPr lang="en-US" dirty="0"/>
              <a:t>, in our example, is </a:t>
            </a:r>
            <a:r>
              <a:rPr lang="en-US" dirty="0">
                <a:solidFill>
                  <a:srgbClr val="FF0000"/>
                </a:solidFill>
              </a:rPr>
              <a:t>privately scoped</a:t>
            </a:r>
            <a:r>
              <a:rPr lang="en-US" dirty="0"/>
              <a:t> to each of the </a:t>
            </a:r>
            <a:r>
              <a:rPr lang="en-US" dirty="0">
                <a:solidFill>
                  <a:srgbClr val="FF0000"/>
                </a:solidFill>
              </a:rPr>
              <a:t>lambda </a:t>
            </a:r>
            <a:r>
              <a:rPr lang="en-US" dirty="0" smtClean="0">
                <a:solidFill>
                  <a:srgbClr val="FF0000"/>
                </a:solidFill>
              </a:rPr>
              <a:t>expressions</a:t>
            </a:r>
            <a:r>
              <a:rPr lang="en-US" dirty="0" smtClean="0"/>
              <a:t>.</a:t>
            </a:r>
          </a:p>
          <a:p>
            <a:pPr lvl="2"/>
            <a:r>
              <a:rPr lang="en-US" dirty="0" smtClean="0"/>
              <a:t>We </a:t>
            </a:r>
            <a:r>
              <a:rPr lang="en-US" dirty="0"/>
              <a:t>can reuse the identifier n for the same reason we can reuse the identifier c in the following method</a:t>
            </a:r>
            <a:r>
              <a:rPr lang="en-US" dirty="0" smtClean="0"/>
              <a:t>:</a:t>
            </a:r>
          </a:p>
          <a:p>
            <a:pPr marL="460375" lvl="2" indent="0">
              <a:buNone/>
            </a:pPr>
            <a:endParaRPr lang="en-US" dirty="0" smtClean="0"/>
          </a:p>
          <a:p>
            <a:pPr marL="460375" lvl="2" indent="0">
              <a:buNone/>
            </a:pPr>
            <a:endParaRPr lang="en-US" dirty="0"/>
          </a:p>
          <a:p>
            <a:pPr marL="460375" lvl="2" indent="0">
              <a:buNone/>
            </a:pPr>
            <a:endParaRPr lang="en-US" dirty="0" smtClean="0"/>
          </a:p>
          <a:p>
            <a:pPr marL="460375" lvl="2" indent="0">
              <a:buNone/>
            </a:pPr>
            <a:endParaRPr lang="en-US" dirty="0"/>
          </a:p>
          <a:p>
            <a:pPr marL="460375" lvl="2" indent="0">
              <a:buNone/>
            </a:pPr>
            <a:endParaRPr lang="en-US" dirty="0" smtClean="0"/>
          </a:p>
          <a:p>
            <a:pPr marL="460375" lvl="2" indent="0">
              <a:buNone/>
            </a:pPr>
            <a:endParaRPr lang="en-US" dirty="0"/>
          </a:p>
          <a:p>
            <a:pPr lvl="1"/>
            <a:r>
              <a:rPr lang="en-US" dirty="0" smtClean="0"/>
              <a:t>A </a:t>
            </a:r>
            <a:r>
              <a:rPr lang="en-US" dirty="0">
                <a:solidFill>
                  <a:srgbClr val="FF0000"/>
                </a:solidFill>
              </a:rPr>
              <a:t>query operator</a:t>
            </a:r>
            <a:r>
              <a:rPr lang="en-US" dirty="0"/>
              <a:t> </a:t>
            </a:r>
            <a:r>
              <a:rPr lang="en-US" dirty="0">
                <a:solidFill>
                  <a:srgbClr val="0070C0"/>
                </a:solidFill>
              </a:rPr>
              <a:t>never</a:t>
            </a:r>
            <a:r>
              <a:rPr lang="en-US" dirty="0"/>
              <a:t> </a:t>
            </a:r>
            <a:r>
              <a:rPr lang="en-US" dirty="0">
                <a:solidFill>
                  <a:srgbClr val="FF0000"/>
                </a:solidFill>
              </a:rPr>
              <a:t>alters</a:t>
            </a:r>
            <a:r>
              <a:rPr lang="en-US" dirty="0"/>
              <a:t> the </a:t>
            </a:r>
            <a:r>
              <a:rPr lang="en-US" dirty="0">
                <a:solidFill>
                  <a:srgbClr val="FF0000"/>
                </a:solidFill>
              </a:rPr>
              <a:t>input sequence</a:t>
            </a:r>
            <a:r>
              <a:rPr lang="en-US" dirty="0"/>
              <a:t>; instead, it </a:t>
            </a:r>
            <a:r>
              <a:rPr lang="en-US" dirty="0">
                <a:solidFill>
                  <a:srgbClr val="0070C0"/>
                </a:solidFill>
              </a:rPr>
              <a:t>returns</a:t>
            </a:r>
            <a:r>
              <a:rPr lang="en-US" dirty="0"/>
              <a:t> a </a:t>
            </a:r>
            <a:r>
              <a:rPr lang="en-US" dirty="0">
                <a:solidFill>
                  <a:srgbClr val="FF0000"/>
                </a:solidFill>
              </a:rPr>
              <a:t>new </a:t>
            </a:r>
            <a:r>
              <a:rPr lang="en-US" dirty="0" smtClean="0">
                <a:solidFill>
                  <a:srgbClr val="FF0000"/>
                </a:solidFill>
              </a:rPr>
              <a:t>sequence</a:t>
            </a:r>
            <a:r>
              <a:rPr lang="en-US" dirty="0" smtClean="0"/>
              <a:t>.</a:t>
            </a:r>
          </a:p>
          <a:p>
            <a:pPr lvl="1"/>
            <a:r>
              <a:rPr lang="en-US" dirty="0" smtClean="0"/>
              <a:t>This </a:t>
            </a:r>
            <a:r>
              <a:rPr lang="en-US" dirty="0"/>
              <a:t>is </a:t>
            </a:r>
            <a:r>
              <a:rPr lang="en-US" dirty="0">
                <a:solidFill>
                  <a:srgbClr val="0070C0"/>
                </a:solidFill>
              </a:rPr>
              <a:t>consistent</a:t>
            </a:r>
            <a:r>
              <a:rPr lang="en-US" dirty="0"/>
              <a:t> with the </a:t>
            </a:r>
            <a:r>
              <a:rPr lang="en-US" dirty="0">
                <a:solidFill>
                  <a:srgbClr val="FF0000"/>
                </a:solidFill>
              </a:rPr>
              <a:t>functional programming</a:t>
            </a:r>
            <a:r>
              <a:rPr lang="en-US" dirty="0"/>
              <a:t> </a:t>
            </a:r>
            <a:r>
              <a:rPr lang="en-US" dirty="0">
                <a:solidFill>
                  <a:srgbClr val="0070C0"/>
                </a:solidFill>
              </a:rPr>
              <a:t>paradigm</a:t>
            </a:r>
            <a:r>
              <a:rPr lang="en-US" dirty="0"/>
              <a:t>, from which LINQ was inspired</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335</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3667" y="2114296"/>
            <a:ext cx="5475287" cy="1577169"/>
          </a:xfrm>
          <a:prstGeom prst="rect">
            <a:avLst/>
          </a:prstGeom>
          <a:ln>
            <a:solidFill>
              <a:schemeClr val="accent1"/>
            </a:solidFill>
          </a:ln>
        </p:spPr>
      </p:pic>
    </p:spTree>
    <p:extLst>
      <p:ext uri="{BB962C8B-B14F-4D97-AF65-F5344CB8AC3E}">
        <p14:creationId xmlns:p14="http://schemas.microsoft.com/office/powerpoint/2010/main" val="315956081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Methods: Signature</a:t>
            </a:r>
            <a:endParaRPr lang="en-US" dirty="0"/>
          </a:p>
        </p:txBody>
      </p:sp>
      <p:sp>
        <p:nvSpPr>
          <p:cNvPr id="3" name="Content Placeholder 2"/>
          <p:cNvSpPr>
            <a:spLocks noGrp="1"/>
          </p:cNvSpPr>
          <p:nvPr>
            <p:ph idx="1"/>
          </p:nvPr>
        </p:nvSpPr>
        <p:spPr/>
        <p:txBody>
          <a:bodyPr/>
          <a:lstStyle/>
          <a:p>
            <a:r>
              <a:rPr lang="en-US" dirty="0"/>
              <a:t>Here are the </a:t>
            </a:r>
            <a:r>
              <a:rPr lang="en-US" dirty="0">
                <a:solidFill>
                  <a:srgbClr val="FF0000"/>
                </a:solidFill>
              </a:rPr>
              <a:t>signatures</a:t>
            </a:r>
            <a:r>
              <a:rPr lang="en-US" dirty="0"/>
              <a:t> of each of these </a:t>
            </a:r>
            <a:r>
              <a:rPr lang="en-US" dirty="0">
                <a:solidFill>
                  <a:srgbClr val="FF0000"/>
                </a:solidFill>
              </a:rPr>
              <a:t>extension methods </a:t>
            </a:r>
            <a:r>
              <a:rPr lang="en-US" dirty="0"/>
              <a:t>(with the OrderBy </a:t>
            </a:r>
            <a:r>
              <a:rPr lang="en-US" dirty="0" smtClean="0"/>
              <a:t>signature </a:t>
            </a:r>
            <a:r>
              <a:rPr lang="en-US" dirty="0"/>
              <a:t>simplified slightly):</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lvl="1"/>
            <a:r>
              <a:rPr lang="en-US" dirty="0"/>
              <a:t>When query operators are </a:t>
            </a:r>
            <a:r>
              <a:rPr lang="en-US" dirty="0">
                <a:solidFill>
                  <a:srgbClr val="FF0000"/>
                </a:solidFill>
              </a:rPr>
              <a:t>chained</a:t>
            </a:r>
            <a:r>
              <a:rPr lang="en-US" dirty="0"/>
              <a:t> as in this example, the </a:t>
            </a:r>
            <a:r>
              <a:rPr lang="en-US" dirty="0">
                <a:solidFill>
                  <a:srgbClr val="FF0000"/>
                </a:solidFill>
              </a:rPr>
              <a:t>output sequence </a:t>
            </a:r>
            <a:r>
              <a:rPr lang="en-US" dirty="0"/>
              <a:t>of </a:t>
            </a:r>
            <a:r>
              <a:rPr lang="en-US" dirty="0">
                <a:solidFill>
                  <a:srgbClr val="0070C0"/>
                </a:solidFill>
              </a:rPr>
              <a:t>one operator</a:t>
            </a:r>
            <a:r>
              <a:rPr lang="en-US" dirty="0"/>
              <a:t> is the </a:t>
            </a:r>
            <a:r>
              <a:rPr lang="en-US" dirty="0">
                <a:solidFill>
                  <a:srgbClr val="FF0000"/>
                </a:solidFill>
              </a:rPr>
              <a:t>input sequence</a:t>
            </a:r>
            <a:r>
              <a:rPr lang="en-US" dirty="0"/>
              <a:t> of the </a:t>
            </a:r>
            <a:r>
              <a:rPr lang="en-US" dirty="0" smtClean="0">
                <a:solidFill>
                  <a:srgbClr val="0070C0"/>
                </a:solidFill>
              </a:rPr>
              <a:t>next</a:t>
            </a:r>
            <a:r>
              <a:rPr lang="en-US" dirty="0" smtClean="0"/>
              <a:t>.</a:t>
            </a:r>
          </a:p>
          <a:p>
            <a:pPr lvl="1"/>
            <a:r>
              <a:rPr lang="en-US" dirty="0" smtClean="0"/>
              <a:t>The </a:t>
            </a:r>
            <a:r>
              <a:rPr lang="en-US" dirty="0"/>
              <a:t>complete query resembles a </a:t>
            </a:r>
            <a:r>
              <a:rPr lang="en-US" dirty="0" smtClean="0"/>
              <a:t>production </a:t>
            </a:r>
            <a:r>
              <a:rPr lang="en-US" dirty="0"/>
              <a:t>line of conveyor belts, as illustrated in </a:t>
            </a:r>
            <a:r>
              <a:rPr lang="en-US" dirty="0">
                <a:solidFill>
                  <a:srgbClr val="FF0000"/>
                </a:solidFill>
              </a:rPr>
              <a:t>Figure 8-1</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336</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9001" y="1738920"/>
            <a:ext cx="5935133" cy="1669061"/>
          </a:xfrm>
          <a:prstGeom prst="rect">
            <a:avLst/>
          </a:prstGeom>
          <a:ln>
            <a:solidFill>
              <a:schemeClr val="accent1"/>
            </a:solidFill>
          </a:ln>
        </p:spPr>
      </p:pic>
    </p:spTree>
    <p:extLst>
      <p:ext uri="{BB962C8B-B14F-4D97-AF65-F5344CB8AC3E}">
        <p14:creationId xmlns:p14="http://schemas.microsoft.com/office/powerpoint/2010/main" val="284344843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Constructing Query Progressively</a:t>
            </a:r>
            <a:endParaRPr lang="en-US" dirty="0"/>
          </a:p>
        </p:txBody>
      </p:sp>
      <p:sp>
        <p:nvSpPr>
          <p:cNvPr id="3" name="Content Placeholder 2"/>
          <p:cNvSpPr>
            <a:spLocks noGrp="1"/>
          </p:cNvSpPr>
          <p:nvPr>
            <p:ph idx="1"/>
          </p:nvPr>
        </p:nvSpPr>
        <p:spPr/>
        <p:txBody>
          <a:bodyPr/>
          <a:lstStyle/>
          <a:p>
            <a:r>
              <a:rPr lang="en-US" dirty="0"/>
              <a:t>We can construct the identical query progressively, as follows:</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smtClean="0"/>
          </a:p>
          <a:p>
            <a:pPr marL="457200" lvl="1" indent="0">
              <a:buNone/>
            </a:pPr>
            <a:r>
              <a:rPr lang="en-US" dirty="0"/>
              <a:t>finalQuery is compositionally identical to the query we had constructed </a:t>
            </a:r>
            <a:r>
              <a:rPr lang="en-US" dirty="0" smtClean="0"/>
              <a:t>previously.</a:t>
            </a:r>
          </a:p>
          <a:p>
            <a:pPr lvl="1"/>
            <a:r>
              <a:rPr lang="en-US" dirty="0" smtClean="0"/>
              <a:t>Further</a:t>
            </a:r>
            <a:r>
              <a:rPr lang="en-US" dirty="0"/>
              <a:t>, each intermediate step also comprises a valid query that we can execute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337</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1201" y="1858420"/>
            <a:ext cx="8712728" cy="826571"/>
          </a:xfrm>
          <a:prstGeom prst="rect">
            <a:avLst/>
          </a:prstGeom>
          <a:ln>
            <a:solidFill>
              <a:schemeClr val="accent1"/>
            </a:solidFill>
          </a:ln>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1201" y="3787177"/>
            <a:ext cx="5482696" cy="2322580"/>
          </a:xfrm>
          <a:prstGeom prst="rect">
            <a:avLst/>
          </a:prstGeom>
          <a:ln>
            <a:solidFill>
              <a:schemeClr val="accent1"/>
            </a:solidFill>
          </a:ln>
        </p:spPr>
      </p:pic>
    </p:spTree>
    <p:extLst>
      <p:ext uri="{BB962C8B-B14F-4D97-AF65-F5344CB8AC3E}">
        <p14:creationId xmlns:p14="http://schemas.microsoft.com/office/powerpoint/2010/main" val="183083025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Figure 8-1</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338</a:t>
            </a:fld>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76541"/>
            <a:ext cx="7682881" cy="2829791"/>
          </a:xfrm>
          <a:prstGeom prst="rect">
            <a:avLst/>
          </a:prstGeom>
          <a:ln>
            <a:solidFill>
              <a:schemeClr val="accent1"/>
            </a:solidFill>
          </a:ln>
        </p:spPr>
      </p:pic>
    </p:spTree>
    <p:extLst>
      <p:ext uri="{BB962C8B-B14F-4D97-AF65-F5344CB8AC3E}">
        <p14:creationId xmlns:p14="http://schemas.microsoft.com/office/powerpoint/2010/main" val="4002420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extension methods are important</a:t>
            </a:r>
          </a:p>
        </p:txBody>
      </p:sp>
      <p:sp>
        <p:nvSpPr>
          <p:cNvPr id="3" name="Content Placeholder 2"/>
          <p:cNvSpPr>
            <a:spLocks noGrp="1"/>
          </p:cNvSpPr>
          <p:nvPr>
            <p:ph idx="1"/>
          </p:nvPr>
        </p:nvSpPr>
        <p:spPr/>
        <p:txBody>
          <a:bodyPr/>
          <a:lstStyle/>
          <a:p>
            <a:r>
              <a:rPr lang="en-US" dirty="0" smtClean="0"/>
              <a:t>Instead </a:t>
            </a:r>
            <a:r>
              <a:rPr lang="en-US" dirty="0"/>
              <a:t>of using </a:t>
            </a:r>
            <a:r>
              <a:rPr lang="en-US" dirty="0">
                <a:solidFill>
                  <a:srgbClr val="FF0000"/>
                </a:solidFill>
              </a:rPr>
              <a:t>extension method</a:t>
            </a:r>
            <a:r>
              <a:rPr lang="en-US" dirty="0"/>
              <a:t> </a:t>
            </a:r>
            <a:r>
              <a:rPr lang="en-US" dirty="0">
                <a:solidFill>
                  <a:srgbClr val="0070C0"/>
                </a:solidFill>
              </a:rPr>
              <a:t>syntax</a:t>
            </a:r>
            <a:r>
              <a:rPr lang="en-US" dirty="0"/>
              <a:t>, you can use </a:t>
            </a:r>
            <a:r>
              <a:rPr lang="en-US" dirty="0">
                <a:solidFill>
                  <a:srgbClr val="0070C0"/>
                </a:solidFill>
              </a:rPr>
              <a:t>conventional</a:t>
            </a:r>
            <a:r>
              <a:rPr lang="en-US" dirty="0"/>
              <a:t> </a:t>
            </a:r>
            <a:r>
              <a:rPr lang="en-US" dirty="0">
                <a:solidFill>
                  <a:srgbClr val="FF0000"/>
                </a:solidFill>
              </a:rPr>
              <a:t>static method </a:t>
            </a:r>
            <a:r>
              <a:rPr lang="en-US" dirty="0">
                <a:solidFill>
                  <a:srgbClr val="0070C0"/>
                </a:solidFill>
              </a:rPr>
              <a:t>syntax</a:t>
            </a:r>
            <a:r>
              <a:rPr lang="en-US" dirty="0">
                <a:solidFill>
                  <a:srgbClr val="FF0000"/>
                </a:solidFill>
              </a:rPr>
              <a:t> </a:t>
            </a:r>
            <a:r>
              <a:rPr lang="en-US" dirty="0"/>
              <a:t>to call the query </a:t>
            </a:r>
            <a:r>
              <a:rPr lang="en-US" dirty="0" smtClean="0"/>
              <a:t>operators.</a:t>
            </a:r>
          </a:p>
          <a:p>
            <a:pPr lvl="1"/>
            <a:r>
              <a:rPr lang="en-US" dirty="0" smtClean="0"/>
              <a:t>For </a:t>
            </a:r>
            <a:r>
              <a:rPr lang="en-US" dirty="0"/>
              <a:t>example</a:t>
            </a:r>
            <a:r>
              <a:rPr lang="en-US" dirty="0" smtClean="0"/>
              <a:t>:</a:t>
            </a:r>
          </a:p>
          <a:p>
            <a:pPr marL="233363" lvl="1" indent="0">
              <a:buNone/>
            </a:pPr>
            <a:endParaRPr lang="en-US" dirty="0" smtClean="0"/>
          </a:p>
          <a:p>
            <a:pPr marL="233363" lvl="1" indent="0">
              <a:buNone/>
            </a:pPr>
            <a:endParaRPr lang="en-US" dirty="0" smtClean="0"/>
          </a:p>
          <a:p>
            <a:pPr marL="233363" lvl="1" indent="0">
              <a:buNone/>
            </a:pPr>
            <a:endParaRPr lang="en-US" dirty="0" smtClean="0"/>
          </a:p>
          <a:p>
            <a:pPr marL="233363" lvl="1" indent="0">
              <a:buNone/>
            </a:pPr>
            <a:endParaRPr lang="en-US" dirty="0"/>
          </a:p>
          <a:p>
            <a:pPr lvl="1"/>
            <a:r>
              <a:rPr lang="en-US" dirty="0"/>
              <a:t>This is, in fact, how the </a:t>
            </a:r>
            <a:r>
              <a:rPr lang="en-US" dirty="0">
                <a:solidFill>
                  <a:srgbClr val="FF0000"/>
                </a:solidFill>
              </a:rPr>
              <a:t>compiler</a:t>
            </a:r>
            <a:r>
              <a:rPr lang="en-US" dirty="0"/>
              <a:t> </a:t>
            </a:r>
            <a:r>
              <a:rPr lang="en-US" dirty="0">
                <a:solidFill>
                  <a:srgbClr val="0070C0"/>
                </a:solidFill>
              </a:rPr>
              <a:t>translates</a:t>
            </a:r>
            <a:r>
              <a:rPr lang="en-US" dirty="0"/>
              <a:t> </a:t>
            </a:r>
            <a:r>
              <a:rPr lang="en-US" dirty="0">
                <a:solidFill>
                  <a:srgbClr val="FF0000"/>
                </a:solidFill>
              </a:rPr>
              <a:t>extension method </a:t>
            </a:r>
            <a:r>
              <a:rPr lang="en-US" dirty="0" smtClean="0">
                <a:solidFill>
                  <a:srgbClr val="FF0000"/>
                </a:solidFill>
              </a:rPr>
              <a:t>calls</a:t>
            </a:r>
            <a:r>
              <a:rPr lang="en-US" dirty="0" smtClean="0"/>
              <a:t>.</a:t>
            </a:r>
          </a:p>
          <a:p>
            <a:pPr lvl="2"/>
            <a:r>
              <a:rPr lang="en-US" dirty="0" smtClean="0"/>
              <a:t>Shunning </a:t>
            </a:r>
            <a:r>
              <a:rPr lang="en-US" dirty="0"/>
              <a:t>extension methods comes at a cost, however, if you want to write a query in a single statement as we did </a:t>
            </a:r>
            <a:r>
              <a:rPr lang="en-US" dirty="0" smtClean="0"/>
              <a:t>earlier.</a:t>
            </a:r>
          </a:p>
          <a:p>
            <a:pPr lvl="1"/>
            <a:r>
              <a:rPr lang="en-US" dirty="0" smtClean="0"/>
              <a:t>Let’s </a:t>
            </a:r>
            <a:r>
              <a:rPr lang="en-US" dirty="0"/>
              <a:t>revisit the </a:t>
            </a:r>
            <a:r>
              <a:rPr lang="en-US" dirty="0">
                <a:solidFill>
                  <a:srgbClr val="FF0000"/>
                </a:solidFill>
              </a:rPr>
              <a:t>single-statement</a:t>
            </a:r>
            <a:r>
              <a:rPr lang="en-US" dirty="0"/>
              <a:t> </a:t>
            </a:r>
            <a:r>
              <a:rPr lang="en-US" dirty="0">
                <a:solidFill>
                  <a:srgbClr val="0070C0"/>
                </a:solidFill>
              </a:rPr>
              <a:t>query</a:t>
            </a:r>
            <a:r>
              <a:rPr lang="en-US" dirty="0"/>
              <a:t>—first in </a:t>
            </a:r>
            <a:r>
              <a:rPr lang="en-US" dirty="0" smtClean="0">
                <a:solidFill>
                  <a:srgbClr val="FF0000"/>
                </a:solidFill>
              </a:rPr>
              <a:t>extension </a:t>
            </a:r>
            <a:r>
              <a:rPr lang="en-US" dirty="0">
                <a:solidFill>
                  <a:srgbClr val="FF0000"/>
                </a:solidFill>
              </a:rPr>
              <a:t>method syntax</a:t>
            </a:r>
            <a:r>
              <a:rPr lang="en-US" dirty="0" smtClean="0"/>
              <a:t>:</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339</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3600" y="2495565"/>
            <a:ext cx="8994245" cy="857762"/>
          </a:xfrm>
          <a:prstGeom prst="rect">
            <a:avLst/>
          </a:prstGeom>
          <a:ln>
            <a:solidFill>
              <a:schemeClr val="accent1"/>
            </a:solidFill>
          </a:ln>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3600" y="5064124"/>
            <a:ext cx="7814733" cy="862553"/>
          </a:xfrm>
          <a:prstGeom prst="rect">
            <a:avLst/>
          </a:prstGeom>
          <a:ln>
            <a:solidFill>
              <a:schemeClr val="accent1"/>
            </a:solidFill>
          </a:ln>
        </p:spPr>
      </p:pic>
    </p:spTree>
    <p:extLst>
      <p:ext uri="{BB962C8B-B14F-4D97-AF65-F5344CB8AC3E}">
        <p14:creationId xmlns:p14="http://schemas.microsoft.com/office/powerpoint/2010/main" val="1252884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Other Improvements</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C# 7 also includes a couple of features </a:t>
            </a:r>
            <a:r>
              <a:rPr lang="en-US" sz="2000" dirty="0" smtClean="0"/>
              <a:t>for</a:t>
            </a:r>
          </a:p>
          <a:p>
            <a:pPr marL="461963">
              <a:buFont typeface="Wingdings" panose="05000000000000000000" pitchFamily="2" charset="2"/>
              <a:buChar char="§"/>
            </a:pPr>
            <a:r>
              <a:rPr lang="en-US" sz="2000" dirty="0" smtClean="0"/>
              <a:t>Specialized </a:t>
            </a:r>
            <a:r>
              <a:rPr lang="en-US" sz="2000" dirty="0"/>
              <a:t>micro-optimization </a:t>
            </a:r>
            <a:r>
              <a:rPr lang="en-US" sz="2000" dirty="0" smtClean="0"/>
              <a:t>scenarios</a:t>
            </a:r>
          </a:p>
          <a:p>
            <a:pPr marL="687388">
              <a:buFont typeface="Wingdings" panose="05000000000000000000" pitchFamily="2" charset="2"/>
              <a:buChar char="ü"/>
            </a:pPr>
            <a:r>
              <a:rPr lang="en-US" sz="2000" dirty="0" smtClean="0"/>
              <a:t>Ref Locals</a:t>
            </a:r>
          </a:p>
          <a:p>
            <a:pPr marL="687388">
              <a:buFont typeface="Wingdings" panose="05000000000000000000" pitchFamily="2" charset="2"/>
              <a:buChar char="ü"/>
            </a:pPr>
            <a:r>
              <a:rPr lang="en-US" sz="2000" dirty="0" smtClean="0"/>
              <a:t>Ref Returns</a:t>
            </a:r>
          </a:p>
          <a:p>
            <a:pPr marL="461963">
              <a:buFont typeface="Wingdings" panose="05000000000000000000" pitchFamily="2" charset="2"/>
              <a:buChar char="§"/>
            </a:pPr>
            <a:r>
              <a:rPr lang="en-US" sz="2000" dirty="0" smtClean="0"/>
              <a:t>The </a:t>
            </a:r>
            <a:r>
              <a:rPr lang="en-US" sz="2000" dirty="0"/>
              <a:t>ability to declare asynchronous methods with return types other than Task / Task&lt;T</a:t>
            </a:r>
            <a:r>
              <a:rPr lang="en-US" sz="2000" dirty="0" smtClean="0"/>
              <a:t>&gt;</a:t>
            </a:r>
            <a:endParaRPr lang="en-US" sz="2000"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a:t>
            </a:fld>
            <a:endParaRPr lang="en-US" dirty="0"/>
          </a:p>
        </p:txBody>
      </p:sp>
    </p:spTree>
    <p:extLst>
      <p:ext uri="{BB962C8B-B14F-4D97-AF65-F5344CB8AC3E}">
        <p14:creationId xmlns:p14="http://schemas.microsoft.com/office/powerpoint/2010/main" val="3397967823"/>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extension methods are </a:t>
            </a:r>
            <a:r>
              <a:rPr lang="en-US" dirty="0" smtClean="0"/>
              <a:t>important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2"/>
            <a:r>
              <a:rPr lang="en-US" dirty="0" smtClean="0"/>
              <a:t>Its </a:t>
            </a:r>
            <a:r>
              <a:rPr lang="en-US" dirty="0"/>
              <a:t>natural linear shape reflects the </a:t>
            </a:r>
            <a:r>
              <a:rPr lang="en-US" dirty="0">
                <a:solidFill>
                  <a:srgbClr val="FF0000"/>
                </a:solidFill>
              </a:rPr>
              <a:t>left-to-right</a:t>
            </a:r>
            <a:r>
              <a:rPr lang="en-US" dirty="0"/>
              <a:t> flow of data, as well as keeping lambda expressions alongside their query operators (</a:t>
            </a:r>
            <a:r>
              <a:rPr lang="en-US" dirty="0">
                <a:solidFill>
                  <a:srgbClr val="FF0000"/>
                </a:solidFill>
              </a:rPr>
              <a:t>infix notation</a:t>
            </a:r>
            <a:r>
              <a:rPr lang="en-US" dirty="0" smtClean="0"/>
              <a:t>).</a:t>
            </a:r>
          </a:p>
          <a:p>
            <a:pPr lvl="1"/>
            <a:r>
              <a:rPr lang="en-US" dirty="0" smtClean="0">
                <a:solidFill>
                  <a:srgbClr val="0070C0"/>
                </a:solidFill>
              </a:rPr>
              <a:t>Without</a:t>
            </a:r>
            <a:r>
              <a:rPr lang="en-US" dirty="0" smtClean="0"/>
              <a:t> </a:t>
            </a:r>
            <a:r>
              <a:rPr lang="en-US" dirty="0" smtClean="0">
                <a:solidFill>
                  <a:srgbClr val="FF0000"/>
                </a:solidFill>
              </a:rPr>
              <a:t>extension </a:t>
            </a:r>
            <a:r>
              <a:rPr lang="en-US" dirty="0">
                <a:solidFill>
                  <a:srgbClr val="FF0000"/>
                </a:solidFill>
              </a:rPr>
              <a:t>methods</a:t>
            </a:r>
            <a:r>
              <a:rPr lang="en-US" dirty="0"/>
              <a:t>, the </a:t>
            </a:r>
            <a:r>
              <a:rPr lang="en-US" dirty="0">
                <a:solidFill>
                  <a:srgbClr val="FF0000"/>
                </a:solidFill>
              </a:rPr>
              <a:t>query</a:t>
            </a:r>
            <a:r>
              <a:rPr lang="en-US" dirty="0"/>
              <a:t> </a:t>
            </a:r>
            <a:r>
              <a:rPr lang="en-US" dirty="0">
                <a:solidFill>
                  <a:srgbClr val="0070C0"/>
                </a:solidFill>
              </a:rPr>
              <a:t>loses</a:t>
            </a:r>
            <a:r>
              <a:rPr lang="en-US" dirty="0"/>
              <a:t> its </a:t>
            </a:r>
            <a:r>
              <a:rPr lang="en-US" dirty="0">
                <a:solidFill>
                  <a:srgbClr val="FF0000"/>
                </a:solidFill>
              </a:rPr>
              <a:t>fluency</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340</a:t>
            </a:fld>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74951" y="2357907"/>
            <a:ext cx="3893079" cy="2066984"/>
          </a:xfrm>
          <a:prstGeom prst="rect">
            <a:avLst/>
          </a:prstGeom>
          <a:ln>
            <a:solidFill>
              <a:schemeClr val="accent1"/>
            </a:solidFill>
          </a:ln>
        </p:spPr>
      </p:pic>
    </p:spTree>
    <p:extLst>
      <p:ext uri="{BB962C8B-B14F-4D97-AF65-F5344CB8AC3E}">
        <p14:creationId xmlns:p14="http://schemas.microsoft.com/office/powerpoint/2010/main" val="90654577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Composing Lambda Expressions</a:t>
            </a:r>
          </a:p>
        </p:txBody>
      </p:sp>
      <p:sp>
        <p:nvSpPr>
          <p:cNvPr id="3" name="Content Placeholder 2"/>
          <p:cNvSpPr>
            <a:spLocks noGrp="1"/>
          </p:cNvSpPr>
          <p:nvPr>
            <p:ph idx="1"/>
          </p:nvPr>
        </p:nvSpPr>
        <p:spPr/>
        <p:txBody>
          <a:bodyPr/>
          <a:lstStyle/>
          <a:p>
            <a:r>
              <a:rPr lang="en-US" dirty="0" smtClean="0"/>
              <a:t>In </a:t>
            </a:r>
            <a:r>
              <a:rPr lang="en-US" dirty="0"/>
              <a:t>previous examples, we fed the following </a:t>
            </a:r>
            <a:r>
              <a:rPr lang="en-US" dirty="0">
                <a:solidFill>
                  <a:srgbClr val="FF0000"/>
                </a:solidFill>
              </a:rPr>
              <a:t>lambda expression</a:t>
            </a:r>
            <a:r>
              <a:rPr lang="en-US" dirty="0"/>
              <a:t> to the </a:t>
            </a:r>
            <a:r>
              <a:rPr lang="en-US" dirty="0">
                <a:solidFill>
                  <a:srgbClr val="FF0000"/>
                </a:solidFill>
              </a:rPr>
              <a:t>Where</a:t>
            </a:r>
            <a:r>
              <a:rPr lang="en-US" dirty="0"/>
              <a:t> </a:t>
            </a:r>
            <a:r>
              <a:rPr lang="en-US" dirty="0" smtClean="0"/>
              <a:t>operator</a:t>
            </a:r>
            <a:r>
              <a:rPr lang="en-US" dirty="0"/>
              <a:t>:</a:t>
            </a:r>
          </a:p>
          <a:p>
            <a:pPr marL="233363" lvl="1" indent="0">
              <a:buNone/>
            </a:pPr>
            <a:endParaRPr lang="en-US" dirty="0" smtClean="0"/>
          </a:p>
          <a:p>
            <a:pPr marL="233363" lvl="1" indent="0">
              <a:buNone/>
            </a:pPr>
            <a:endParaRPr lang="en-US" dirty="0" smtClean="0"/>
          </a:p>
          <a:p>
            <a:pPr lvl="1"/>
            <a:r>
              <a:rPr lang="en-US" dirty="0"/>
              <a:t>The purpose of the lambda expression depends on the </a:t>
            </a:r>
            <a:r>
              <a:rPr lang="en-US" dirty="0">
                <a:solidFill>
                  <a:srgbClr val="0070C0"/>
                </a:solidFill>
              </a:rPr>
              <a:t>particular</a:t>
            </a:r>
            <a:r>
              <a:rPr lang="en-US" dirty="0"/>
              <a:t> </a:t>
            </a:r>
            <a:r>
              <a:rPr lang="en-US" dirty="0">
                <a:solidFill>
                  <a:srgbClr val="FF0000"/>
                </a:solidFill>
              </a:rPr>
              <a:t>query </a:t>
            </a:r>
            <a:r>
              <a:rPr lang="en-US" dirty="0" smtClean="0">
                <a:solidFill>
                  <a:srgbClr val="FF0000"/>
                </a:solidFill>
              </a:rPr>
              <a:t>operator</a:t>
            </a:r>
            <a:r>
              <a:rPr lang="en-US" dirty="0" smtClean="0"/>
              <a:t>.</a:t>
            </a:r>
          </a:p>
          <a:p>
            <a:pPr lvl="2"/>
            <a:r>
              <a:rPr lang="en-US" dirty="0" smtClean="0"/>
              <a:t>With </a:t>
            </a:r>
            <a:r>
              <a:rPr lang="en-US" dirty="0"/>
              <a:t>the Where operator, it indicates whether an element should be included in the output </a:t>
            </a:r>
            <a:r>
              <a:rPr lang="en-US" dirty="0" smtClean="0"/>
              <a:t>sequence.</a:t>
            </a:r>
          </a:p>
          <a:p>
            <a:pPr lvl="2"/>
            <a:r>
              <a:rPr lang="en-US" dirty="0" smtClean="0"/>
              <a:t>In </a:t>
            </a:r>
            <a:r>
              <a:rPr lang="en-US" dirty="0"/>
              <a:t>the case of the OrderBy operator, the lambda expression maps each element in the input sequence to its sorting </a:t>
            </a:r>
            <a:r>
              <a:rPr lang="en-US" dirty="0" smtClean="0"/>
              <a:t>key.</a:t>
            </a:r>
          </a:p>
          <a:p>
            <a:pPr lvl="2"/>
            <a:r>
              <a:rPr lang="en-US" dirty="0" smtClean="0"/>
              <a:t>With </a:t>
            </a:r>
            <a:r>
              <a:rPr lang="en-US" dirty="0"/>
              <a:t>the Select operator, the lambda expression determines how each element in the input sequence is trans‐ formed before being fed to the output sequence.</a:t>
            </a:r>
          </a:p>
          <a:p>
            <a:pPr lvl="1"/>
            <a:r>
              <a:rPr lang="en-US" dirty="0"/>
              <a:t>The query operator </a:t>
            </a:r>
            <a:r>
              <a:rPr lang="en-US" dirty="0">
                <a:solidFill>
                  <a:srgbClr val="FF0000"/>
                </a:solidFill>
              </a:rPr>
              <a:t>evaluates</a:t>
            </a:r>
            <a:r>
              <a:rPr lang="en-US" dirty="0"/>
              <a:t> your lambda expression </a:t>
            </a:r>
            <a:r>
              <a:rPr lang="en-US" dirty="0">
                <a:solidFill>
                  <a:srgbClr val="FF0000"/>
                </a:solidFill>
              </a:rPr>
              <a:t>upon demand</a:t>
            </a:r>
            <a:r>
              <a:rPr lang="en-US" dirty="0"/>
              <a:t>—typically </a:t>
            </a:r>
            <a:r>
              <a:rPr lang="en-US" dirty="0">
                <a:solidFill>
                  <a:srgbClr val="FF0000"/>
                </a:solidFill>
              </a:rPr>
              <a:t>once per element</a:t>
            </a:r>
            <a:r>
              <a:rPr lang="en-US" dirty="0"/>
              <a:t> in the input </a:t>
            </a:r>
            <a:r>
              <a:rPr lang="en-US" dirty="0" smtClean="0"/>
              <a:t>sequence.</a:t>
            </a:r>
          </a:p>
          <a:p>
            <a:pPr lvl="2"/>
            <a:r>
              <a:rPr lang="en-US" dirty="0" smtClean="0"/>
              <a:t>Lambda </a:t>
            </a:r>
            <a:r>
              <a:rPr lang="en-US" dirty="0"/>
              <a:t>expressions allow you to </a:t>
            </a:r>
            <a:r>
              <a:rPr lang="en-US" dirty="0">
                <a:solidFill>
                  <a:srgbClr val="FF0000"/>
                </a:solidFill>
              </a:rPr>
              <a:t>feed</a:t>
            </a:r>
            <a:r>
              <a:rPr lang="en-US" dirty="0"/>
              <a:t> your </a:t>
            </a:r>
            <a:r>
              <a:rPr lang="en-US" dirty="0">
                <a:solidFill>
                  <a:srgbClr val="FF0000"/>
                </a:solidFill>
              </a:rPr>
              <a:t>own logic</a:t>
            </a:r>
            <a:r>
              <a:rPr lang="en-US" dirty="0"/>
              <a:t> into the query </a:t>
            </a:r>
            <a:r>
              <a:rPr lang="en-US" dirty="0" smtClean="0"/>
              <a:t>operators.</a:t>
            </a:r>
          </a:p>
          <a:p>
            <a:pPr lvl="2"/>
            <a:r>
              <a:rPr lang="en-US" dirty="0" smtClean="0"/>
              <a:t>This </a:t>
            </a:r>
            <a:r>
              <a:rPr lang="en-US" dirty="0"/>
              <a:t>makes the query operators versatile—as well as being simple under the </a:t>
            </a:r>
            <a:r>
              <a:rPr lang="en-US" dirty="0" smtClean="0"/>
              <a:t>hood.</a:t>
            </a:r>
          </a:p>
          <a:p>
            <a:pPr lvl="1"/>
            <a:r>
              <a:rPr lang="en-US" dirty="0" smtClean="0"/>
              <a:t>Here’s </a:t>
            </a:r>
            <a:r>
              <a:rPr lang="en-US" dirty="0"/>
              <a:t>a complete implementation of </a:t>
            </a:r>
            <a:r>
              <a:rPr lang="en-US" dirty="0" smtClean="0"/>
              <a:t>Enumerable.Where</a:t>
            </a:r>
            <a:r>
              <a:rPr lang="en-US" dirty="0"/>
              <a:t>, exception handling aside</a:t>
            </a:r>
            <a:r>
              <a:rPr lang="en-US" dirty="0" smtClean="0"/>
              <a:t>: </a:t>
            </a:r>
            <a:r>
              <a:rPr lang="en-US" dirty="0" smtClean="0">
                <a:solidFill>
                  <a:srgbClr val="FF0000"/>
                </a:solidFill>
              </a:rPr>
              <a:t>Listing 8-1</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341</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6450" y="1742017"/>
            <a:ext cx="7225577" cy="281516"/>
          </a:xfrm>
          <a:prstGeom prst="rect">
            <a:avLst/>
          </a:prstGeom>
          <a:ln>
            <a:solidFill>
              <a:schemeClr val="accent1"/>
            </a:solidFill>
          </a:ln>
        </p:spPr>
      </p:pic>
    </p:spTree>
    <p:extLst>
      <p:ext uri="{BB962C8B-B14F-4D97-AF65-F5344CB8AC3E}">
        <p14:creationId xmlns:p14="http://schemas.microsoft.com/office/powerpoint/2010/main" val="402791265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Listing 8-1</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342</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2769"/>
            <a:ext cx="7619470" cy="1906940"/>
          </a:xfrm>
          <a:prstGeom prst="rect">
            <a:avLst/>
          </a:prstGeom>
          <a:ln>
            <a:solidFill>
              <a:schemeClr val="accent1"/>
            </a:solidFill>
          </a:ln>
        </p:spPr>
      </p:pic>
    </p:spTree>
    <p:extLst>
      <p:ext uri="{BB962C8B-B14F-4D97-AF65-F5344CB8AC3E}">
        <p14:creationId xmlns:p14="http://schemas.microsoft.com/office/powerpoint/2010/main" val="79405962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p:txBody>
          <a:bodyPr/>
          <a:lstStyle/>
          <a:p>
            <a:r>
              <a:rPr lang="en-US" dirty="0"/>
              <a:t>A lambda expression that </a:t>
            </a:r>
            <a:r>
              <a:rPr lang="en-US" dirty="0">
                <a:solidFill>
                  <a:srgbClr val="0070C0"/>
                </a:solidFill>
              </a:rPr>
              <a:t>takes</a:t>
            </a:r>
            <a:r>
              <a:rPr lang="en-US" dirty="0"/>
              <a:t> a </a:t>
            </a:r>
            <a:r>
              <a:rPr lang="en-US" dirty="0">
                <a:solidFill>
                  <a:srgbClr val="FF0000"/>
                </a:solidFill>
              </a:rPr>
              <a:t>value</a:t>
            </a:r>
            <a:r>
              <a:rPr lang="en-US" dirty="0"/>
              <a:t> and </a:t>
            </a:r>
            <a:r>
              <a:rPr lang="en-US" dirty="0">
                <a:solidFill>
                  <a:srgbClr val="FF0000"/>
                </a:solidFill>
              </a:rPr>
              <a:t>returns</a:t>
            </a:r>
            <a:r>
              <a:rPr lang="en-US" dirty="0"/>
              <a:t> a </a:t>
            </a:r>
            <a:r>
              <a:rPr lang="en-US" dirty="0">
                <a:solidFill>
                  <a:srgbClr val="0070C0"/>
                </a:solidFill>
              </a:rPr>
              <a:t>bool</a:t>
            </a:r>
            <a:r>
              <a:rPr lang="en-US" dirty="0"/>
              <a:t> is called a </a:t>
            </a:r>
            <a:r>
              <a:rPr lang="en-US" dirty="0">
                <a:solidFill>
                  <a:srgbClr val="FF0000"/>
                </a:solidFill>
              </a:rPr>
              <a:t>predicate</a:t>
            </a:r>
            <a:r>
              <a:rPr lang="en-US" dirty="0" smtClean="0"/>
              <a:t>.</a:t>
            </a:r>
          </a:p>
          <a:p>
            <a:pPr lvl="1"/>
            <a:r>
              <a:rPr lang="en-US" dirty="0"/>
              <a:t>A lambda expression in a </a:t>
            </a:r>
            <a:r>
              <a:rPr lang="en-US" dirty="0">
                <a:solidFill>
                  <a:srgbClr val="FF0000"/>
                </a:solidFill>
              </a:rPr>
              <a:t>query operator</a:t>
            </a:r>
            <a:r>
              <a:rPr lang="en-US" dirty="0"/>
              <a:t> always works on </a:t>
            </a:r>
            <a:r>
              <a:rPr lang="en-US" dirty="0">
                <a:solidFill>
                  <a:srgbClr val="0070C0"/>
                </a:solidFill>
              </a:rPr>
              <a:t>individual</a:t>
            </a:r>
            <a:r>
              <a:rPr lang="en-US" dirty="0">
                <a:solidFill>
                  <a:srgbClr val="FF0000"/>
                </a:solidFill>
              </a:rPr>
              <a:t> elements</a:t>
            </a:r>
            <a:r>
              <a:rPr lang="en-US" dirty="0"/>
              <a:t> in the </a:t>
            </a:r>
            <a:r>
              <a:rPr lang="en-US" dirty="0">
                <a:solidFill>
                  <a:srgbClr val="FF0000"/>
                </a:solidFill>
              </a:rPr>
              <a:t>input </a:t>
            </a:r>
            <a:r>
              <a:rPr lang="en-US" dirty="0">
                <a:solidFill>
                  <a:srgbClr val="0070C0"/>
                </a:solidFill>
              </a:rPr>
              <a:t>sequence</a:t>
            </a:r>
            <a:r>
              <a:rPr lang="en-US" dirty="0"/>
              <a:t>—not the </a:t>
            </a:r>
            <a:r>
              <a:rPr lang="en-US" dirty="0">
                <a:solidFill>
                  <a:srgbClr val="FF0000"/>
                </a:solidFill>
              </a:rPr>
              <a:t>sequence</a:t>
            </a:r>
            <a:r>
              <a:rPr lang="en-US" dirty="0"/>
              <a:t> as a </a:t>
            </a:r>
            <a:r>
              <a:rPr lang="en-US" dirty="0">
                <a:solidFill>
                  <a:srgbClr val="FF0000"/>
                </a:solidFill>
              </a:rPr>
              <a:t>whole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343</a:t>
            </a:fld>
            <a:endParaRPr lang="en-US" dirty="0"/>
          </a:p>
        </p:txBody>
      </p:sp>
    </p:spTree>
    <p:extLst>
      <p:ext uri="{BB962C8B-B14F-4D97-AF65-F5344CB8AC3E}">
        <p14:creationId xmlns:p14="http://schemas.microsoft.com/office/powerpoint/2010/main" val="310669084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Lambda expressions and Func signatures</a:t>
            </a:r>
          </a:p>
        </p:txBody>
      </p:sp>
      <p:sp>
        <p:nvSpPr>
          <p:cNvPr id="3" name="Content Placeholder 2"/>
          <p:cNvSpPr>
            <a:spLocks noGrp="1"/>
          </p:cNvSpPr>
          <p:nvPr>
            <p:ph idx="1"/>
          </p:nvPr>
        </p:nvSpPr>
        <p:spPr/>
        <p:txBody>
          <a:bodyPr/>
          <a:lstStyle/>
          <a:p>
            <a:r>
              <a:rPr lang="en-US" dirty="0" smtClean="0"/>
              <a:t>The </a:t>
            </a:r>
            <a:r>
              <a:rPr lang="en-US" dirty="0"/>
              <a:t>standard query operators utilize generic </a:t>
            </a:r>
            <a:r>
              <a:rPr lang="en-US" dirty="0">
                <a:solidFill>
                  <a:srgbClr val="FF0000"/>
                </a:solidFill>
              </a:rPr>
              <a:t>Func</a:t>
            </a:r>
            <a:r>
              <a:rPr lang="en-US" dirty="0"/>
              <a:t> </a:t>
            </a:r>
            <a:r>
              <a:rPr lang="en-US" dirty="0" smtClean="0"/>
              <a:t>delegates.</a:t>
            </a:r>
          </a:p>
          <a:p>
            <a:pPr lvl="1"/>
            <a:r>
              <a:rPr lang="en-US" dirty="0" smtClean="0"/>
              <a:t>Func </a:t>
            </a:r>
            <a:r>
              <a:rPr lang="en-US" dirty="0"/>
              <a:t>is a family of general-purpose generic delegates in the </a:t>
            </a:r>
            <a:r>
              <a:rPr lang="en-US" dirty="0">
                <a:solidFill>
                  <a:srgbClr val="FF0000"/>
                </a:solidFill>
              </a:rPr>
              <a:t>System</a:t>
            </a:r>
            <a:r>
              <a:rPr lang="en-US" dirty="0"/>
              <a:t> namespace, defined with the </a:t>
            </a:r>
            <a:r>
              <a:rPr lang="en-US" dirty="0" smtClean="0"/>
              <a:t>following intent:</a:t>
            </a:r>
          </a:p>
          <a:p>
            <a:pPr marL="233363" lvl="1" indent="0">
              <a:buNone/>
            </a:pPr>
            <a:r>
              <a:rPr lang="en-US" dirty="0" smtClean="0"/>
              <a:t>	</a:t>
            </a:r>
            <a:r>
              <a:rPr lang="en-US" i="1" dirty="0" smtClean="0"/>
              <a:t>The </a:t>
            </a:r>
            <a:r>
              <a:rPr lang="en-US" i="1" dirty="0"/>
              <a:t>type arguments in Func appear in the same order they do in lambda </a:t>
            </a:r>
            <a:r>
              <a:rPr lang="en-US" i="1" dirty="0" smtClean="0"/>
              <a:t>expressions.</a:t>
            </a:r>
          </a:p>
          <a:p>
            <a:pPr lvl="1"/>
            <a:r>
              <a:rPr lang="en-US" dirty="0" smtClean="0"/>
              <a:t>Hence</a:t>
            </a:r>
            <a:r>
              <a:rPr lang="en-US" dirty="0"/>
              <a:t>, Func&lt;TSource,bool&gt; matches a TSource=&gt;bool lambda </a:t>
            </a:r>
            <a:r>
              <a:rPr lang="en-US" dirty="0" smtClean="0"/>
              <a:t>expression:</a:t>
            </a:r>
          </a:p>
          <a:p>
            <a:pPr lvl="2"/>
            <a:r>
              <a:rPr lang="en-US" dirty="0" smtClean="0"/>
              <a:t>one </a:t>
            </a:r>
            <a:r>
              <a:rPr lang="en-US" dirty="0"/>
              <a:t>that accepts a TSource argument and returns a bool </a:t>
            </a:r>
            <a:r>
              <a:rPr lang="en-US" dirty="0" smtClean="0"/>
              <a:t>value.</a:t>
            </a:r>
          </a:p>
          <a:p>
            <a:pPr lvl="1"/>
            <a:r>
              <a:rPr lang="en-US" dirty="0" smtClean="0"/>
              <a:t>Similarly</a:t>
            </a:r>
            <a:r>
              <a:rPr lang="en-US" dirty="0"/>
              <a:t>, Func&lt;TSource</a:t>
            </a:r>
            <a:r>
              <a:rPr lang="en-US" dirty="0" smtClean="0"/>
              <a:t>, TResult</a:t>
            </a:r>
            <a:r>
              <a:rPr lang="en-US" dirty="0"/>
              <a:t>&gt; matches a TSource=&gt;TResult lambda </a:t>
            </a:r>
            <a:r>
              <a:rPr lang="en-US" dirty="0" smtClean="0"/>
              <a:t>expression.</a:t>
            </a:r>
          </a:p>
          <a:p>
            <a:pPr lvl="1"/>
            <a:r>
              <a:rPr lang="en-US" dirty="0" smtClean="0"/>
              <a:t>The </a:t>
            </a:r>
            <a:r>
              <a:rPr lang="en-US" dirty="0"/>
              <a:t>Func delegates are listed in the section “Lambda Expressions” on page 153</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344</a:t>
            </a:fld>
            <a:endParaRPr lang="en-US" dirty="0"/>
          </a:p>
        </p:txBody>
      </p:sp>
    </p:spTree>
    <p:extLst>
      <p:ext uri="{BB962C8B-B14F-4D97-AF65-F5344CB8AC3E}">
        <p14:creationId xmlns:p14="http://schemas.microsoft.com/office/powerpoint/2010/main" val="180150654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Lambda expressions and element typing</a:t>
            </a:r>
          </a:p>
        </p:txBody>
      </p:sp>
      <p:sp>
        <p:nvSpPr>
          <p:cNvPr id="3" name="Content Placeholder 2"/>
          <p:cNvSpPr>
            <a:spLocks noGrp="1"/>
          </p:cNvSpPr>
          <p:nvPr>
            <p:ph idx="1"/>
          </p:nvPr>
        </p:nvSpPr>
        <p:spPr/>
        <p:txBody>
          <a:bodyPr/>
          <a:lstStyle/>
          <a:p>
            <a:r>
              <a:rPr lang="en-US" dirty="0" smtClean="0"/>
              <a:t>The </a:t>
            </a:r>
            <a:r>
              <a:rPr lang="en-US" dirty="0"/>
              <a:t>standard query operators use the following type parameter names:</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smtClean="0"/>
          </a:p>
          <a:p>
            <a:pPr marL="233363" lvl="1" indent="0">
              <a:buNone/>
            </a:pPr>
            <a:endParaRPr lang="en-US" dirty="0" smtClean="0"/>
          </a:p>
          <a:p>
            <a:pPr lvl="1"/>
            <a:r>
              <a:rPr lang="en-US" dirty="0" smtClean="0"/>
              <a:t>TSource </a:t>
            </a:r>
            <a:r>
              <a:rPr lang="en-US" dirty="0"/>
              <a:t>is determined by the input </a:t>
            </a:r>
            <a:r>
              <a:rPr lang="en-US" dirty="0" smtClean="0"/>
              <a:t>sequence.</a:t>
            </a:r>
          </a:p>
          <a:p>
            <a:pPr lvl="1"/>
            <a:r>
              <a:rPr lang="en-US" dirty="0" smtClean="0"/>
              <a:t>TResult </a:t>
            </a:r>
            <a:r>
              <a:rPr lang="en-US" dirty="0"/>
              <a:t>and TKey are typically </a:t>
            </a:r>
            <a:r>
              <a:rPr lang="en-US" dirty="0" smtClean="0"/>
              <a:t>inferred </a:t>
            </a:r>
            <a:r>
              <a:rPr lang="en-US" dirty="0"/>
              <a:t>from your lambda expression</a:t>
            </a:r>
            <a:r>
              <a:rPr lang="en-US" dirty="0" smtClean="0"/>
              <a:t>.</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345</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6667" y="1700687"/>
            <a:ext cx="6892925" cy="1519821"/>
          </a:xfrm>
          <a:prstGeom prst="rect">
            <a:avLst/>
          </a:prstGeom>
          <a:ln>
            <a:solidFill>
              <a:schemeClr val="accent1"/>
            </a:solidFill>
          </a:ln>
        </p:spPr>
      </p:pic>
    </p:spTree>
    <p:extLst>
      <p:ext uri="{BB962C8B-B14F-4D97-AF65-F5344CB8AC3E}">
        <p14:creationId xmlns:p14="http://schemas.microsoft.com/office/powerpoint/2010/main" val="73893593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Select Query Operator</a:t>
            </a:r>
            <a:endParaRPr lang="en-US" dirty="0"/>
          </a:p>
        </p:txBody>
      </p:sp>
      <p:sp>
        <p:nvSpPr>
          <p:cNvPr id="7" name="Content Placeholder 6"/>
          <p:cNvSpPr>
            <a:spLocks noGrp="1"/>
          </p:cNvSpPr>
          <p:nvPr>
            <p:ph idx="1"/>
          </p:nvPr>
        </p:nvSpPr>
        <p:spPr/>
        <p:txBody>
          <a:bodyPr/>
          <a:lstStyle/>
          <a:p>
            <a:r>
              <a:rPr lang="en-US" dirty="0"/>
              <a:t>For example, consider the signature of the Select query operator:</a:t>
            </a:r>
          </a:p>
          <a:p>
            <a:pPr marL="0" indent="0">
              <a:buNone/>
            </a:pPr>
            <a:endParaRPr lang="en-US" dirty="0" smtClean="0"/>
          </a:p>
          <a:p>
            <a:pPr marL="0" indent="0">
              <a:buNone/>
            </a:pPr>
            <a:endParaRPr lang="en-US" dirty="0"/>
          </a:p>
          <a:p>
            <a:pPr lvl="1"/>
            <a:r>
              <a:rPr lang="en-US" dirty="0" smtClean="0"/>
              <a:t>Func&lt;TSource</a:t>
            </a:r>
            <a:r>
              <a:rPr lang="en-US" dirty="0"/>
              <a:t>, TResult&gt; matches a TSource=&gt;TResult lambda </a:t>
            </a:r>
            <a:r>
              <a:rPr lang="en-US" dirty="0" smtClean="0"/>
              <a:t>expression:</a:t>
            </a:r>
          </a:p>
          <a:p>
            <a:pPr lvl="2"/>
            <a:r>
              <a:rPr lang="en-US" dirty="0" smtClean="0"/>
              <a:t>one </a:t>
            </a:r>
            <a:r>
              <a:rPr lang="en-US" dirty="0"/>
              <a:t>that maps an input element to an output </a:t>
            </a:r>
            <a:r>
              <a:rPr lang="en-US" dirty="0" smtClean="0"/>
              <a:t>element.</a:t>
            </a:r>
          </a:p>
          <a:p>
            <a:pPr lvl="1"/>
            <a:r>
              <a:rPr lang="en-US" dirty="0" smtClean="0"/>
              <a:t>TSource </a:t>
            </a:r>
            <a:r>
              <a:rPr lang="en-US" dirty="0"/>
              <a:t>and TResult can be different types, so the lambda expression can change the type of each element. </a:t>
            </a:r>
            <a:endParaRPr lang="en-US" dirty="0" smtClean="0"/>
          </a:p>
          <a:p>
            <a:pPr lvl="1"/>
            <a:r>
              <a:rPr lang="en-US" dirty="0" smtClean="0"/>
              <a:t>Further</a:t>
            </a:r>
            <a:r>
              <a:rPr lang="en-US" dirty="0"/>
              <a:t>, the lambda expression determines the output sequence </a:t>
            </a:r>
            <a:r>
              <a:rPr lang="en-US" dirty="0" smtClean="0"/>
              <a:t>type.</a:t>
            </a:r>
          </a:p>
          <a:p>
            <a:pPr lvl="1"/>
            <a:r>
              <a:rPr lang="en-US" dirty="0" smtClean="0"/>
              <a:t>The </a:t>
            </a:r>
            <a:r>
              <a:rPr lang="en-US" dirty="0"/>
              <a:t>following query uses Select to transform string type elements to </a:t>
            </a:r>
            <a:r>
              <a:rPr lang="en-US" dirty="0">
                <a:solidFill>
                  <a:srgbClr val="FF0000"/>
                </a:solidFill>
              </a:rPr>
              <a:t>integer type elements</a:t>
            </a:r>
            <a:r>
              <a:rPr lang="en-US" dirty="0" smtClean="0"/>
              <a:t>:</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a:p>
          <a:p>
            <a:pPr lvl="1"/>
            <a:r>
              <a:rPr lang="en-US" dirty="0" smtClean="0"/>
              <a:t>The </a:t>
            </a:r>
            <a:r>
              <a:rPr lang="en-US" dirty="0"/>
              <a:t>compiler can infer the type of TResult from the return value of the lambda </a:t>
            </a:r>
            <a:r>
              <a:rPr lang="en-US" dirty="0" smtClean="0"/>
              <a:t>expression.</a:t>
            </a:r>
          </a:p>
          <a:p>
            <a:pPr lvl="1"/>
            <a:r>
              <a:rPr lang="en-US" dirty="0" smtClean="0"/>
              <a:t>In </a:t>
            </a:r>
            <a:r>
              <a:rPr lang="en-US" dirty="0"/>
              <a:t>this case, n.Length returns an int value, so TResult is inferred to be int</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346</a:t>
            </a:fld>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8025" y="1722347"/>
            <a:ext cx="8407400" cy="581644"/>
          </a:xfrm>
          <a:prstGeom prst="rect">
            <a:avLst/>
          </a:prstGeom>
          <a:ln>
            <a:solidFill>
              <a:schemeClr val="accent1"/>
            </a:solidFill>
          </a:ln>
        </p:spPr>
      </p:pic>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8026" y="4194488"/>
            <a:ext cx="6014508" cy="1227749"/>
          </a:xfrm>
          <a:prstGeom prst="rect">
            <a:avLst/>
          </a:prstGeom>
          <a:ln>
            <a:solidFill>
              <a:schemeClr val="accent1"/>
            </a:solidFill>
          </a:ln>
        </p:spPr>
      </p:pic>
    </p:spTree>
    <p:extLst>
      <p:ext uri="{BB962C8B-B14F-4D97-AF65-F5344CB8AC3E}">
        <p14:creationId xmlns:p14="http://schemas.microsoft.com/office/powerpoint/2010/main" val="256599060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Where Query Operator</a:t>
            </a:r>
            <a:endParaRPr lang="en-US" dirty="0"/>
          </a:p>
        </p:txBody>
      </p:sp>
      <p:sp>
        <p:nvSpPr>
          <p:cNvPr id="7" name="Content Placeholder 6"/>
          <p:cNvSpPr>
            <a:spLocks noGrp="1"/>
          </p:cNvSpPr>
          <p:nvPr>
            <p:ph idx="1"/>
          </p:nvPr>
        </p:nvSpPr>
        <p:spPr/>
        <p:txBody>
          <a:bodyPr/>
          <a:lstStyle/>
          <a:p>
            <a:r>
              <a:rPr lang="en-US" dirty="0"/>
              <a:t>The </a:t>
            </a:r>
            <a:r>
              <a:rPr lang="en-US" dirty="0">
                <a:solidFill>
                  <a:srgbClr val="FF0000"/>
                </a:solidFill>
              </a:rPr>
              <a:t>Where</a:t>
            </a:r>
            <a:r>
              <a:rPr lang="en-US" dirty="0"/>
              <a:t> query operator is </a:t>
            </a:r>
            <a:r>
              <a:rPr lang="en-US" dirty="0">
                <a:solidFill>
                  <a:srgbClr val="FF0000"/>
                </a:solidFill>
              </a:rPr>
              <a:t>simpler</a:t>
            </a:r>
            <a:r>
              <a:rPr lang="en-US" dirty="0"/>
              <a:t> and requires </a:t>
            </a:r>
            <a:r>
              <a:rPr lang="en-US" dirty="0">
                <a:solidFill>
                  <a:srgbClr val="FF0000"/>
                </a:solidFill>
              </a:rPr>
              <a:t>no type inference</a:t>
            </a:r>
            <a:r>
              <a:rPr lang="en-US" dirty="0"/>
              <a:t> for the </a:t>
            </a:r>
            <a:r>
              <a:rPr lang="en-US" dirty="0">
                <a:solidFill>
                  <a:srgbClr val="FF0000"/>
                </a:solidFill>
              </a:rPr>
              <a:t>output</a:t>
            </a:r>
            <a:r>
              <a:rPr lang="en-US" dirty="0"/>
              <a:t>, since input and output elements are of the same </a:t>
            </a:r>
            <a:r>
              <a:rPr lang="en-US" dirty="0" smtClean="0"/>
              <a:t>type.</a:t>
            </a:r>
          </a:p>
          <a:p>
            <a:pPr lvl="1"/>
            <a:r>
              <a:rPr lang="en-US" dirty="0" smtClean="0"/>
              <a:t>This </a:t>
            </a:r>
            <a:r>
              <a:rPr lang="en-US" dirty="0"/>
              <a:t>makes sense because the operator merely filters </a:t>
            </a:r>
            <a:r>
              <a:rPr lang="en-US" dirty="0" smtClean="0"/>
              <a:t>elements;</a:t>
            </a:r>
          </a:p>
          <a:p>
            <a:pPr lvl="2"/>
            <a:r>
              <a:rPr lang="en-US" dirty="0" smtClean="0"/>
              <a:t>it </a:t>
            </a:r>
            <a:r>
              <a:rPr lang="en-US" dirty="0"/>
              <a:t>does not transform them</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347</a:t>
            </a:fld>
            <a:endParaRPr lang="en-US"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0467" y="2698212"/>
            <a:ext cx="7366000" cy="594916"/>
          </a:xfrm>
          <a:prstGeom prst="rect">
            <a:avLst/>
          </a:prstGeom>
          <a:ln>
            <a:solidFill>
              <a:schemeClr val="accent1"/>
            </a:solidFill>
          </a:ln>
        </p:spPr>
      </p:pic>
    </p:spTree>
    <p:extLst>
      <p:ext uri="{BB962C8B-B14F-4D97-AF65-F5344CB8AC3E}">
        <p14:creationId xmlns:p14="http://schemas.microsoft.com/office/powerpoint/2010/main" val="23316546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OrderBy Query Operator</a:t>
            </a:r>
            <a:endParaRPr lang="en-US" dirty="0"/>
          </a:p>
        </p:txBody>
      </p:sp>
      <p:sp>
        <p:nvSpPr>
          <p:cNvPr id="7" name="Content Placeholder 6"/>
          <p:cNvSpPr>
            <a:spLocks noGrp="1"/>
          </p:cNvSpPr>
          <p:nvPr>
            <p:ph idx="1"/>
          </p:nvPr>
        </p:nvSpPr>
        <p:spPr/>
        <p:txBody>
          <a:bodyPr/>
          <a:lstStyle/>
          <a:p>
            <a:r>
              <a:rPr lang="en-US" dirty="0"/>
              <a:t>Finally, consider the signature of the </a:t>
            </a:r>
            <a:r>
              <a:rPr lang="en-US" dirty="0">
                <a:solidFill>
                  <a:srgbClr val="FF0000"/>
                </a:solidFill>
              </a:rPr>
              <a:t>OrderBy</a:t>
            </a:r>
            <a:r>
              <a:rPr lang="en-US" dirty="0"/>
              <a:t> </a:t>
            </a:r>
            <a:r>
              <a:rPr lang="en-US" dirty="0" smtClean="0"/>
              <a:t>operator:</a:t>
            </a:r>
          </a:p>
          <a:p>
            <a:pPr marL="0" indent="0">
              <a:buNone/>
            </a:pPr>
            <a:endParaRPr lang="en-US" dirty="0" smtClean="0"/>
          </a:p>
          <a:p>
            <a:pPr marL="0" indent="0">
              <a:buNone/>
            </a:pPr>
            <a:endParaRPr lang="en-US" dirty="0"/>
          </a:p>
          <a:p>
            <a:pPr marL="0" indent="0">
              <a:buNone/>
            </a:pPr>
            <a:endParaRPr lang="en-US" dirty="0"/>
          </a:p>
          <a:p>
            <a:pPr lvl="1"/>
            <a:r>
              <a:rPr lang="en-US" dirty="0" smtClean="0"/>
              <a:t>Func&lt;TSource,TKey</a:t>
            </a:r>
            <a:r>
              <a:rPr lang="en-US" dirty="0"/>
              <a:t>&gt; maps an input element to a </a:t>
            </a:r>
            <a:r>
              <a:rPr lang="en-US" dirty="0">
                <a:solidFill>
                  <a:srgbClr val="FF0000"/>
                </a:solidFill>
              </a:rPr>
              <a:t>sorting </a:t>
            </a:r>
            <a:r>
              <a:rPr lang="en-US" dirty="0" smtClean="0">
                <a:solidFill>
                  <a:srgbClr val="FF0000"/>
                </a:solidFill>
              </a:rPr>
              <a:t>key</a:t>
            </a:r>
            <a:r>
              <a:rPr lang="en-US" dirty="0" smtClean="0"/>
              <a:t>.</a:t>
            </a:r>
          </a:p>
          <a:p>
            <a:pPr lvl="1"/>
            <a:r>
              <a:rPr lang="en-US" dirty="0" smtClean="0">
                <a:solidFill>
                  <a:srgbClr val="FF0000"/>
                </a:solidFill>
              </a:rPr>
              <a:t>TKey</a:t>
            </a:r>
            <a:r>
              <a:rPr lang="en-US" dirty="0" smtClean="0"/>
              <a:t> </a:t>
            </a:r>
            <a:r>
              <a:rPr lang="en-US" dirty="0"/>
              <a:t>is </a:t>
            </a:r>
            <a:r>
              <a:rPr lang="en-US" dirty="0">
                <a:solidFill>
                  <a:srgbClr val="FF0000"/>
                </a:solidFill>
              </a:rPr>
              <a:t>inferred</a:t>
            </a:r>
            <a:r>
              <a:rPr lang="en-US" dirty="0"/>
              <a:t> from your lambda expression and is separate from the input and output element </a:t>
            </a:r>
            <a:r>
              <a:rPr lang="en-US" dirty="0" smtClean="0"/>
              <a:t>types.</a:t>
            </a:r>
          </a:p>
          <a:p>
            <a:pPr lvl="1"/>
            <a:r>
              <a:rPr lang="en-US" dirty="0" smtClean="0"/>
              <a:t>For </a:t>
            </a:r>
            <a:r>
              <a:rPr lang="en-US" dirty="0"/>
              <a:t>instance, we could choose to sort a list of names by length (int key) or </a:t>
            </a:r>
            <a:r>
              <a:rPr lang="en-US" dirty="0" smtClean="0"/>
              <a:t>alphabetically </a:t>
            </a:r>
            <a:r>
              <a:rPr lang="en-US" dirty="0"/>
              <a:t>(string key</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348</a:t>
            </a:fld>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7400" y="1807579"/>
            <a:ext cx="7616825" cy="838253"/>
          </a:xfrm>
          <a:prstGeom prst="rect">
            <a:avLst/>
          </a:prstGeom>
          <a:ln>
            <a:solidFill>
              <a:schemeClr val="accent1"/>
            </a:solidFill>
          </a:ln>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7400" y="4001640"/>
            <a:ext cx="8163454" cy="1118166"/>
          </a:xfrm>
          <a:prstGeom prst="rect">
            <a:avLst/>
          </a:prstGeom>
          <a:ln>
            <a:solidFill>
              <a:schemeClr val="accent1"/>
            </a:solidFill>
          </a:ln>
        </p:spPr>
      </p:pic>
    </p:spTree>
    <p:extLst>
      <p:ext uri="{BB962C8B-B14F-4D97-AF65-F5344CB8AC3E}">
        <p14:creationId xmlns:p14="http://schemas.microsoft.com/office/powerpoint/2010/main" val="91558873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p:txBody>
          <a:bodyPr/>
          <a:lstStyle/>
          <a:p>
            <a:r>
              <a:rPr lang="en-US" dirty="0"/>
              <a:t>You can call the query operators in Enumerable with </a:t>
            </a:r>
            <a:r>
              <a:rPr lang="en-US" dirty="0" smtClean="0">
                <a:solidFill>
                  <a:srgbClr val="FF0000"/>
                </a:solidFill>
              </a:rPr>
              <a:t>traditional </a:t>
            </a:r>
            <a:r>
              <a:rPr lang="en-US" dirty="0">
                <a:solidFill>
                  <a:srgbClr val="FF0000"/>
                </a:solidFill>
              </a:rPr>
              <a:t>delegates</a:t>
            </a:r>
            <a:r>
              <a:rPr lang="en-US" dirty="0"/>
              <a:t> that refer to methods instead of lambda </a:t>
            </a:r>
            <a:r>
              <a:rPr lang="en-US" dirty="0" smtClean="0"/>
              <a:t>expressions.</a:t>
            </a:r>
          </a:p>
          <a:p>
            <a:pPr lvl="1"/>
            <a:r>
              <a:rPr lang="en-US" dirty="0" smtClean="0"/>
              <a:t>This </a:t>
            </a:r>
            <a:r>
              <a:rPr lang="en-US" dirty="0"/>
              <a:t>approach is effective in </a:t>
            </a:r>
            <a:r>
              <a:rPr lang="en-US" dirty="0">
                <a:solidFill>
                  <a:srgbClr val="FF0000"/>
                </a:solidFill>
              </a:rPr>
              <a:t>simplifying</a:t>
            </a:r>
            <a:r>
              <a:rPr lang="en-US" dirty="0"/>
              <a:t> certain kinds of </a:t>
            </a:r>
            <a:r>
              <a:rPr lang="en-US" dirty="0">
                <a:solidFill>
                  <a:srgbClr val="FF0000"/>
                </a:solidFill>
              </a:rPr>
              <a:t>local queries</a:t>
            </a:r>
            <a:r>
              <a:rPr lang="en-US" dirty="0"/>
              <a:t>—particularly with </a:t>
            </a:r>
            <a:r>
              <a:rPr lang="en-US" dirty="0">
                <a:solidFill>
                  <a:srgbClr val="FF0000"/>
                </a:solidFill>
              </a:rPr>
              <a:t>LINQ to XML</a:t>
            </a:r>
            <a:r>
              <a:rPr lang="en-US" dirty="0"/>
              <a:t>—and is demonstrated in Chapter </a:t>
            </a:r>
            <a:r>
              <a:rPr lang="en-US" dirty="0" smtClean="0"/>
              <a:t>10.</a:t>
            </a:r>
          </a:p>
          <a:p>
            <a:pPr lvl="1"/>
            <a:r>
              <a:rPr lang="en-US" dirty="0" smtClean="0"/>
              <a:t>It </a:t>
            </a:r>
            <a:r>
              <a:rPr lang="en-US" dirty="0">
                <a:solidFill>
                  <a:srgbClr val="FF0000"/>
                </a:solidFill>
              </a:rPr>
              <a:t>doesn’t work </a:t>
            </a:r>
            <a:r>
              <a:rPr lang="en-US" dirty="0"/>
              <a:t>with </a:t>
            </a:r>
            <a:r>
              <a:rPr lang="en-US" dirty="0">
                <a:solidFill>
                  <a:srgbClr val="FF0000"/>
                </a:solidFill>
              </a:rPr>
              <a:t>IQueryable&lt;T&gt;</a:t>
            </a:r>
            <a:r>
              <a:rPr lang="en-US" dirty="0"/>
              <a:t>-based sequences, however (e.g., when </a:t>
            </a:r>
            <a:r>
              <a:rPr lang="en-US" dirty="0" smtClean="0"/>
              <a:t>querying </a:t>
            </a:r>
            <a:r>
              <a:rPr lang="en-US" dirty="0"/>
              <a:t>a database), because the operators in Queryable require lambda expressions in order to emit </a:t>
            </a:r>
            <a:r>
              <a:rPr lang="en-US" dirty="0">
                <a:solidFill>
                  <a:srgbClr val="FF0000"/>
                </a:solidFill>
              </a:rPr>
              <a:t>expression </a:t>
            </a:r>
            <a:r>
              <a:rPr lang="en-US" dirty="0" smtClean="0">
                <a:solidFill>
                  <a:srgbClr val="FF0000"/>
                </a:solidFill>
              </a:rPr>
              <a:t>trees</a:t>
            </a:r>
            <a:r>
              <a:rPr lang="en-US" dirty="0" smtClean="0"/>
              <a:t>.</a:t>
            </a:r>
          </a:p>
          <a:p>
            <a:pPr lvl="1"/>
            <a:r>
              <a:rPr lang="en-US" dirty="0" smtClean="0"/>
              <a:t>We discuss </a:t>
            </a:r>
            <a:r>
              <a:rPr lang="en-US" dirty="0"/>
              <a:t>this later in the section “</a:t>
            </a:r>
            <a:r>
              <a:rPr lang="en-US" dirty="0">
                <a:solidFill>
                  <a:srgbClr val="FF0000"/>
                </a:solidFill>
              </a:rPr>
              <a:t>Interpreted Queries</a:t>
            </a:r>
            <a:r>
              <a:rPr lang="en-US" dirty="0"/>
              <a:t>” on page 379</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349</a:t>
            </a:fld>
            <a:endParaRPr lang="en-US" dirty="0"/>
          </a:p>
        </p:txBody>
      </p:sp>
    </p:spTree>
    <p:extLst>
      <p:ext uri="{BB962C8B-B14F-4D97-AF65-F5344CB8AC3E}">
        <p14:creationId xmlns:p14="http://schemas.microsoft.com/office/powerpoint/2010/main" val="3489907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What’s New in C# 6.0</a:t>
            </a:r>
            <a:endParaRPr lang="en-US" dirty="0"/>
          </a:p>
        </p:txBody>
      </p:sp>
      <p:sp>
        <p:nvSpPr>
          <p:cNvPr id="4" name="Content Placeholder 3"/>
          <p:cNvSpPr>
            <a:spLocks noGrp="1"/>
          </p:cNvSpPr>
          <p:nvPr>
            <p:ph idx="1"/>
          </p:nvPr>
        </p:nvSpPr>
        <p:spPr/>
        <p:txBody>
          <a:bodyPr>
            <a:noAutofit/>
          </a:bodyPr>
          <a:lstStyle/>
          <a:p>
            <a:pPr>
              <a:buFont typeface="Wingdings" panose="05000000000000000000" pitchFamily="2" charset="2"/>
              <a:buChar char="v"/>
            </a:pPr>
            <a:r>
              <a:rPr lang="en-US" dirty="0"/>
              <a:t>C# 6.0, which shipped with </a:t>
            </a:r>
            <a:r>
              <a:rPr lang="en-US" dirty="0">
                <a:solidFill>
                  <a:srgbClr val="FF0000"/>
                </a:solidFill>
              </a:rPr>
              <a:t>Visual Studio 2015</a:t>
            </a:r>
            <a:r>
              <a:rPr lang="en-US" dirty="0"/>
              <a:t>, features a new-generation compiler, completely written in C#. </a:t>
            </a:r>
            <a:endParaRPr lang="en-US" dirty="0" smtClean="0"/>
          </a:p>
          <a:p>
            <a:pPr marL="461963">
              <a:buFont typeface="Wingdings" panose="05000000000000000000" pitchFamily="2" charset="2"/>
              <a:buChar char="§"/>
            </a:pPr>
            <a:r>
              <a:rPr lang="en-US" dirty="0" smtClean="0"/>
              <a:t>Known </a:t>
            </a:r>
            <a:r>
              <a:rPr lang="en-US" dirty="0"/>
              <a:t>as project “</a:t>
            </a:r>
            <a:r>
              <a:rPr lang="en-US" dirty="0">
                <a:solidFill>
                  <a:srgbClr val="FF0000"/>
                </a:solidFill>
              </a:rPr>
              <a:t>Roslyn</a:t>
            </a:r>
            <a:r>
              <a:rPr lang="en-US" dirty="0"/>
              <a:t>,” the new compiler exposes the entire </a:t>
            </a:r>
            <a:r>
              <a:rPr lang="en-US" dirty="0">
                <a:solidFill>
                  <a:srgbClr val="FF0000"/>
                </a:solidFill>
              </a:rPr>
              <a:t>compilation pipeline</a:t>
            </a:r>
            <a:r>
              <a:rPr lang="en-US" dirty="0"/>
              <a:t> via </a:t>
            </a:r>
            <a:r>
              <a:rPr lang="en-US" dirty="0">
                <a:solidFill>
                  <a:srgbClr val="FF0000"/>
                </a:solidFill>
              </a:rPr>
              <a:t>libraries</a:t>
            </a:r>
            <a:r>
              <a:rPr lang="en-US" dirty="0"/>
              <a:t>, allowing you to perform code analysis on </a:t>
            </a:r>
            <a:r>
              <a:rPr lang="en-US" dirty="0">
                <a:solidFill>
                  <a:srgbClr val="FF0000"/>
                </a:solidFill>
              </a:rPr>
              <a:t>arbitrary source code</a:t>
            </a:r>
            <a:r>
              <a:rPr lang="en-US" dirty="0"/>
              <a:t> (see Chapter 27</a:t>
            </a:r>
            <a:r>
              <a:rPr lang="en-US" dirty="0" smtClean="0"/>
              <a:t>).</a:t>
            </a:r>
          </a:p>
          <a:p>
            <a:pPr marL="461963">
              <a:buFont typeface="Wingdings" panose="05000000000000000000" pitchFamily="2" charset="2"/>
              <a:buChar char="§"/>
            </a:pPr>
            <a:r>
              <a:rPr lang="en-US" dirty="0" smtClean="0"/>
              <a:t>The </a:t>
            </a:r>
            <a:r>
              <a:rPr lang="en-US" dirty="0"/>
              <a:t>compiler itself is open source, and the source code is available at </a:t>
            </a:r>
            <a:r>
              <a:rPr lang="en-US" dirty="0" smtClean="0"/>
              <a:t>github.com/dotnet/roslyn.</a:t>
            </a:r>
          </a:p>
          <a:p>
            <a:pPr marL="461963">
              <a:buFont typeface="Wingdings" panose="05000000000000000000" pitchFamily="2" charset="2"/>
              <a:buChar char="§"/>
            </a:pPr>
            <a:r>
              <a:rPr lang="en-US" dirty="0" smtClean="0"/>
              <a:t>C</a:t>
            </a:r>
            <a:r>
              <a:rPr lang="en-US" dirty="0"/>
              <a:t># 6.0 features a number of minor, but significant enhancements, aimed primarily at </a:t>
            </a:r>
            <a:r>
              <a:rPr lang="en-US" dirty="0">
                <a:solidFill>
                  <a:srgbClr val="0070C0"/>
                </a:solidFill>
              </a:rPr>
              <a:t>reducing code clutter</a:t>
            </a:r>
            <a:r>
              <a:rPr lang="en-US" dirty="0"/>
              <a:t>.</a:t>
            </a:r>
          </a:p>
          <a:p>
            <a:pPr marL="687388" indent="-225425">
              <a:buFont typeface="Wingdings" panose="05000000000000000000" pitchFamily="2" charset="2"/>
              <a:buChar char="ü"/>
            </a:pPr>
            <a:r>
              <a:rPr lang="en-US" dirty="0"/>
              <a:t>The null-conditional (“Elvis”) </a:t>
            </a:r>
            <a:r>
              <a:rPr lang="en-US" dirty="0" smtClean="0"/>
              <a:t>operator		Expression-bodied </a:t>
            </a:r>
            <a:r>
              <a:rPr lang="en-US" dirty="0"/>
              <a:t>functions</a:t>
            </a:r>
          </a:p>
          <a:p>
            <a:pPr marL="687388" indent="-225425">
              <a:buFont typeface="Wingdings" panose="05000000000000000000" pitchFamily="2" charset="2"/>
              <a:buChar char="ü"/>
            </a:pPr>
            <a:r>
              <a:rPr lang="en-US" dirty="0"/>
              <a:t>Property </a:t>
            </a:r>
            <a:r>
              <a:rPr lang="en-US" dirty="0" smtClean="0"/>
              <a:t>initializers					Index initializers</a:t>
            </a:r>
          </a:p>
          <a:p>
            <a:pPr marL="687388" indent="-225425">
              <a:buFont typeface="Wingdings" panose="05000000000000000000" pitchFamily="2" charset="2"/>
              <a:buChar char="ü"/>
            </a:pPr>
            <a:r>
              <a:rPr lang="en-US" dirty="0"/>
              <a:t>String </a:t>
            </a:r>
            <a:r>
              <a:rPr lang="en-US" dirty="0" smtClean="0"/>
              <a:t>interpolation					Exception filters</a:t>
            </a:r>
          </a:p>
          <a:p>
            <a:pPr marL="687388" indent="-225425">
              <a:buFont typeface="Wingdings" panose="05000000000000000000" pitchFamily="2" charset="2"/>
              <a:buChar char="ü"/>
            </a:pPr>
            <a:r>
              <a:rPr lang="en-US" dirty="0"/>
              <a:t>The using </a:t>
            </a:r>
            <a:r>
              <a:rPr lang="en-US" dirty="0" smtClean="0"/>
              <a:t>static directive				The </a:t>
            </a:r>
            <a:r>
              <a:rPr lang="en-US" dirty="0"/>
              <a:t>nameof (Chapter 3) </a:t>
            </a:r>
            <a:r>
              <a:rPr lang="en-US" dirty="0" smtClean="0"/>
              <a:t>operator</a:t>
            </a:r>
          </a:p>
          <a:p>
            <a:pPr marL="687388" indent="-225425">
              <a:buFont typeface="Wingdings" panose="05000000000000000000" pitchFamily="2" charset="2"/>
              <a:buChar char="ü"/>
            </a:pPr>
            <a:r>
              <a:rPr lang="en-US" dirty="0"/>
              <a:t>And finally, you’re now allowed to </a:t>
            </a:r>
            <a:r>
              <a:rPr lang="en-US" dirty="0">
                <a:solidFill>
                  <a:srgbClr val="FF0000"/>
                </a:solidFill>
              </a:rPr>
              <a:t>await</a:t>
            </a:r>
            <a:r>
              <a:rPr lang="en-US" dirty="0"/>
              <a:t> </a:t>
            </a:r>
            <a:r>
              <a:rPr lang="en-US" dirty="0">
                <a:solidFill>
                  <a:srgbClr val="0070C0"/>
                </a:solidFill>
              </a:rPr>
              <a:t>inside </a:t>
            </a:r>
            <a:r>
              <a:rPr lang="en-US" dirty="0">
                <a:solidFill>
                  <a:srgbClr val="FF0000"/>
                </a:solidFill>
              </a:rPr>
              <a:t>catch</a:t>
            </a:r>
            <a:r>
              <a:rPr lang="en-US" dirty="0">
                <a:solidFill>
                  <a:srgbClr val="0070C0"/>
                </a:solidFill>
              </a:rPr>
              <a:t> and </a:t>
            </a:r>
            <a:r>
              <a:rPr lang="en-US" dirty="0">
                <a:solidFill>
                  <a:srgbClr val="FF0000"/>
                </a:solidFill>
              </a:rPr>
              <a:t>finally</a:t>
            </a:r>
            <a:r>
              <a:rPr lang="en-US" dirty="0">
                <a:solidFill>
                  <a:srgbClr val="0070C0"/>
                </a:solidFill>
              </a:rPr>
              <a:t> blocks</a:t>
            </a:r>
            <a:r>
              <a:rPr lang="en-US" dirty="0" smtClean="0"/>
              <a:t>.</a:t>
            </a:r>
            <a:endParaRPr lang="en-US"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35</a:t>
            </a:fld>
            <a:endParaRPr lang="en-US" dirty="0"/>
          </a:p>
        </p:txBody>
      </p:sp>
    </p:spTree>
    <p:extLst>
      <p:ext uri="{BB962C8B-B14F-4D97-AF65-F5344CB8AC3E}">
        <p14:creationId xmlns:p14="http://schemas.microsoft.com/office/powerpoint/2010/main" val="2265793798"/>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Natural Ordering</a:t>
            </a:r>
          </a:p>
        </p:txBody>
      </p:sp>
      <p:sp>
        <p:nvSpPr>
          <p:cNvPr id="3" name="Content Placeholder 2"/>
          <p:cNvSpPr>
            <a:spLocks noGrp="1"/>
          </p:cNvSpPr>
          <p:nvPr>
            <p:ph idx="1"/>
          </p:nvPr>
        </p:nvSpPr>
        <p:spPr/>
        <p:txBody>
          <a:bodyPr/>
          <a:lstStyle/>
          <a:p>
            <a:r>
              <a:rPr lang="en-US" dirty="0" smtClean="0"/>
              <a:t>The </a:t>
            </a:r>
            <a:r>
              <a:rPr lang="en-US" dirty="0"/>
              <a:t>original ordering of elements within an input sequence is significant in </a:t>
            </a:r>
            <a:r>
              <a:rPr lang="en-US" dirty="0" smtClean="0"/>
              <a:t>LINQ.</a:t>
            </a:r>
          </a:p>
          <a:p>
            <a:pPr lvl="1"/>
            <a:r>
              <a:rPr lang="en-US" dirty="0" smtClean="0"/>
              <a:t>Some </a:t>
            </a:r>
            <a:r>
              <a:rPr lang="en-US" dirty="0"/>
              <a:t>query operators rely on this ordering, such </a:t>
            </a:r>
            <a:r>
              <a:rPr lang="en-US" dirty="0" smtClean="0"/>
              <a:t>as</a:t>
            </a:r>
          </a:p>
          <a:p>
            <a:pPr lvl="2"/>
            <a:r>
              <a:rPr lang="en-US" dirty="0" smtClean="0"/>
              <a:t>Take		Skip		Reverse</a:t>
            </a:r>
          </a:p>
          <a:p>
            <a:pPr lvl="1"/>
            <a:r>
              <a:rPr lang="en-US" dirty="0" smtClean="0"/>
              <a:t>The </a:t>
            </a:r>
            <a:r>
              <a:rPr lang="en-US" dirty="0"/>
              <a:t>Take operator outputs the first x elements, discarding the rest</a:t>
            </a:r>
            <a:r>
              <a:rPr lang="en-US" dirty="0" smtClean="0"/>
              <a:t>:</a:t>
            </a:r>
          </a:p>
          <a:p>
            <a:pPr marL="233363" lvl="1" indent="0">
              <a:buNone/>
            </a:pPr>
            <a:endParaRPr lang="en-US" dirty="0" smtClean="0"/>
          </a:p>
          <a:p>
            <a:pPr marL="233363" lvl="1" indent="0">
              <a:buNone/>
            </a:pPr>
            <a:endParaRPr lang="en-US" dirty="0" smtClean="0"/>
          </a:p>
          <a:p>
            <a:pPr marL="233363" lvl="1" indent="0">
              <a:buNone/>
            </a:pPr>
            <a:endParaRPr lang="en-US" dirty="0" smtClean="0"/>
          </a:p>
          <a:p>
            <a:pPr lvl="1"/>
            <a:r>
              <a:rPr lang="en-US" dirty="0" smtClean="0"/>
              <a:t>The </a:t>
            </a:r>
            <a:r>
              <a:rPr lang="en-US" dirty="0"/>
              <a:t>Skip operator ignores the first x elements and outputs the rest</a:t>
            </a:r>
            <a:r>
              <a:rPr lang="en-US" dirty="0" smtClean="0"/>
              <a:t>:</a:t>
            </a:r>
          </a:p>
          <a:p>
            <a:pPr marL="233363" lvl="1" indent="0">
              <a:buNone/>
            </a:pPr>
            <a:endParaRPr lang="en-US" dirty="0" smtClean="0"/>
          </a:p>
          <a:p>
            <a:pPr marL="233363" lvl="1" indent="0">
              <a:buNone/>
            </a:pPr>
            <a:endParaRPr lang="en-US" dirty="0" smtClean="0"/>
          </a:p>
          <a:p>
            <a:pPr lvl="1"/>
            <a:r>
              <a:rPr lang="en-US" dirty="0" smtClean="0"/>
              <a:t>Reverse </a:t>
            </a:r>
            <a:r>
              <a:rPr lang="en-US" dirty="0"/>
              <a:t>does exactly as it says</a:t>
            </a:r>
            <a:r>
              <a:rPr lang="en-US" dirty="0" smtClean="0"/>
              <a:t>:</a:t>
            </a:r>
          </a:p>
          <a:p>
            <a:pPr marL="233363" lvl="1" indent="0">
              <a:buNone/>
            </a:pPr>
            <a:endParaRPr lang="en-US" dirty="0" smtClean="0"/>
          </a:p>
          <a:p>
            <a:pPr marL="233363" lvl="1" indent="0">
              <a:buNone/>
            </a:pPr>
            <a:endParaRPr lang="en-US" dirty="0" smtClean="0"/>
          </a:p>
          <a:p>
            <a:pPr lvl="1"/>
            <a:r>
              <a:rPr lang="en-US" dirty="0" smtClean="0"/>
              <a:t>With </a:t>
            </a:r>
            <a:r>
              <a:rPr lang="en-US" dirty="0">
                <a:solidFill>
                  <a:srgbClr val="FF0000"/>
                </a:solidFill>
              </a:rPr>
              <a:t>local queries</a:t>
            </a:r>
            <a:r>
              <a:rPr lang="en-US" dirty="0"/>
              <a:t> (LINQ-to-objects), operators such as </a:t>
            </a:r>
            <a:r>
              <a:rPr lang="en-US" dirty="0">
                <a:solidFill>
                  <a:srgbClr val="FF0000"/>
                </a:solidFill>
              </a:rPr>
              <a:t>Where</a:t>
            </a:r>
            <a:r>
              <a:rPr lang="en-US" dirty="0"/>
              <a:t> and </a:t>
            </a:r>
            <a:r>
              <a:rPr lang="en-US" dirty="0">
                <a:solidFill>
                  <a:srgbClr val="FF0000"/>
                </a:solidFill>
              </a:rPr>
              <a:t>Select</a:t>
            </a:r>
            <a:r>
              <a:rPr lang="en-US" dirty="0"/>
              <a:t> </a:t>
            </a:r>
            <a:r>
              <a:rPr lang="en-US" dirty="0">
                <a:solidFill>
                  <a:srgbClr val="0070C0"/>
                </a:solidFill>
              </a:rPr>
              <a:t>preserve</a:t>
            </a:r>
            <a:r>
              <a:rPr lang="en-US" dirty="0"/>
              <a:t> the </a:t>
            </a:r>
            <a:r>
              <a:rPr lang="en-US" dirty="0">
                <a:solidFill>
                  <a:srgbClr val="FF0000"/>
                </a:solidFill>
              </a:rPr>
              <a:t>original ordering</a:t>
            </a:r>
            <a:r>
              <a:rPr lang="en-US" dirty="0"/>
              <a:t> of the input sequence (as do all other query operators, except for those that specifically change the ordering</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350</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2866" y="2803851"/>
            <a:ext cx="7366001" cy="514828"/>
          </a:xfrm>
          <a:prstGeom prst="rect">
            <a:avLst/>
          </a:prstGeom>
          <a:ln>
            <a:solidFill>
              <a:schemeClr val="accent1"/>
            </a:solidFill>
          </a:ln>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2866" y="4173008"/>
            <a:ext cx="7755467" cy="298964"/>
          </a:xfrm>
          <a:prstGeom prst="rect">
            <a:avLst/>
          </a:prstGeom>
          <a:ln>
            <a:solidFill>
              <a:schemeClr val="accent1"/>
            </a:solidFill>
          </a:ln>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2866" y="5143336"/>
            <a:ext cx="8627534" cy="305099"/>
          </a:xfrm>
          <a:prstGeom prst="rect">
            <a:avLst/>
          </a:prstGeom>
          <a:ln>
            <a:solidFill>
              <a:schemeClr val="accent1"/>
            </a:solidFill>
          </a:ln>
        </p:spPr>
      </p:pic>
    </p:spTree>
    <p:extLst>
      <p:ext uri="{BB962C8B-B14F-4D97-AF65-F5344CB8AC3E}">
        <p14:creationId xmlns:p14="http://schemas.microsoft.com/office/powerpoint/2010/main" val="379245388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Other Operators</a:t>
            </a:r>
          </a:p>
        </p:txBody>
      </p:sp>
      <p:sp>
        <p:nvSpPr>
          <p:cNvPr id="3" name="Content Placeholder 2"/>
          <p:cNvSpPr>
            <a:spLocks noGrp="1"/>
          </p:cNvSpPr>
          <p:nvPr>
            <p:ph idx="1"/>
          </p:nvPr>
        </p:nvSpPr>
        <p:spPr/>
        <p:txBody>
          <a:bodyPr/>
          <a:lstStyle/>
          <a:p>
            <a:r>
              <a:rPr lang="en-US" dirty="0" smtClean="0"/>
              <a:t>Not </a:t>
            </a:r>
            <a:r>
              <a:rPr lang="en-US" dirty="0"/>
              <a:t>all query operators return a </a:t>
            </a:r>
            <a:r>
              <a:rPr lang="en-US" dirty="0" smtClean="0"/>
              <a:t>sequence.</a:t>
            </a:r>
          </a:p>
          <a:p>
            <a:pPr lvl="1"/>
            <a:r>
              <a:rPr lang="en-US" dirty="0" smtClean="0"/>
              <a:t>The </a:t>
            </a:r>
            <a:r>
              <a:rPr lang="en-US" dirty="0"/>
              <a:t>element operators </a:t>
            </a:r>
            <a:r>
              <a:rPr lang="en-US" dirty="0">
                <a:solidFill>
                  <a:srgbClr val="0070C0"/>
                </a:solidFill>
              </a:rPr>
              <a:t>extract</a:t>
            </a:r>
            <a:r>
              <a:rPr lang="en-US" dirty="0"/>
              <a:t> </a:t>
            </a:r>
            <a:r>
              <a:rPr lang="en-US" dirty="0">
                <a:solidFill>
                  <a:srgbClr val="FF0000"/>
                </a:solidFill>
              </a:rPr>
              <a:t>one </a:t>
            </a:r>
            <a:r>
              <a:rPr lang="en-US" dirty="0" smtClean="0">
                <a:solidFill>
                  <a:srgbClr val="FF0000"/>
                </a:solidFill>
              </a:rPr>
              <a:t>element </a:t>
            </a:r>
            <a:r>
              <a:rPr lang="en-US" dirty="0"/>
              <a:t>from the input </a:t>
            </a:r>
            <a:r>
              <a:rPr lang="en-US" dirty="0" smtClean="0"/>
              <a:t>sequence;</a:t>
            </a:r>
          </a:p>
          <a:p>
            <a:pPr lvl="2"/>
            <a:r>
              <a:rPr lang="en-US" dirty="0" smtClean="0"/>
              <a:t>examples are</a:t>
            </a:r>
          </a:p>
          <a:p>
            <a:pPr lvl="3"/>
            <a:r>
              <a:rPr lang="en-US" dirty="0" smtClean="0"/>
              <a:t>First</a:t>
            </a:r>
          </a:p>
          <a:p>
            <a:pPr lvl="3"/>
            <a:r>
              <a:rPr lang="en-US" dirty="0" smtClean="0"/>
              <a:t>Last</a:t>
            </a:r>
          </a:p>
          <a:p>
            <a:pPr lvl="3"/>
            <a:r>
              <a:rPr lang="en-US" dirty="0" smtClean="0"/>
              <a:t>ElementAt</a:t>
            </a:r>
            <a:endParaRPr lang="en-US" dirty="0"/>
          </a:p>
          <a:p>
            <a:pPr lvl="1"/>
            <a:endParaRPr lang="en-US" dirty="0" smtClean="0"/>
          </a:p>
          <a:p>
            <a:pPr lvl="1"/>
            <a:r>
              <a:rPr lang="en-US" dirty="0" smtClean="0"/>
              <a:t>The </a:t>
            </a:r>
            <a:r>
              <a:rPr lang="en-US" dirty="0">
                <a:solidFill>
                  <a:srgbClr val="FF0000"/>
                </a:solidFill>
              </a:rPr>
              <a:t>aggregation</a:t>
            </a:r>
            <a:r>
              <a:rPr lang="en-US" dirty="0"/>
              <a:t> </a:t>
            </a:r>
            <a:r>
              <a:rPr lang="en-US" dirty="0">
                <a:solidFill>
                  <a:srgbClr val="0070C0"/>
                </a:solidFill>
              </a:rPr>
              <a:t>operators</a:t>
            </a:r>
            <a:r>
              <a:rPr lang="en-US" dirty="0"/>
              <a:t> return a </a:t>
            </a:r>
            <a:r>
              <a:rPr lang="en-US" dirty="0">
                <a:solidFill>
                  <a:srgbClr val="FF0000"/>
                </a:solidFill>
              </a:rPr>
              <a:t>scalar</a:t>
            </a:r>
            <a:r>
              <a:rPr lang="en-US" dirty="0"/>
              <a:t> </a:t>
            </a:r>
            <a:r>
              <a:rPr lang="en-US" dirty="0">
                <a:solidFill>
                  <a:srgbClr val="0070C0"/>
                </a:solidFill>
              </a:rPr>
              <a:t>value</a:t>
            </a:r>
            <a:r>
              <a:rPr lang="en-US" dirty="0"/>
              <a:t>; usually of </a:t>
            </a:r>
            <a:r>
              <a:rPr lang="en-US" dirty="0">
                <a:solidFill>
                  <a:srgbClr val="FF0000"/>
                </a:solidFill>
              </a:rPr>
              <a:t>numeric</a:t>
            </a:r>
            <a:r>
              <a:rPr lang="en-US" dirty="0"/>
              <a:t> </a:t>
            </a:r>
            <a:r>
              <a:rPr lang="en-US" dirty="0">
                <a:solidFill>
                  <a:srgbClr val="0070C0"/>
                </a:solidFill>
              </a:rPr>
              <a:t>type</a:t>
            </a:r>
            <a:r>
              <a:rPr lang="en-US" dirty="0"/>
              <a:t>:</a:t>
            </a:r>
          </a:p>
          <a:p>
            <a:pPr marL="233363" lvl="1" indent="0">
              <a:buNone/>
            </a:pPr>
            <a:endParaRPr lang="en-US" dirty="0" smtClean="0"/>
          </a:p>
          <a:p>
            <a:pPr marL="233363" lvl="1" indent="0">
              <a:buNone/>
            </a:pPr>
            <a:endParaRPr lang="en-US" dirty="0" smtClean="0"/>
          </a:p>
          <a:p>
            <a:pPr marL="233363" lvl="1" indent="0">
              <a:buNone/>
            </a:pPr>
            <a:endParaRPr lang="en-US" dirty="0"/>
          </a:p>
          <a:p>
            <a:pPr lvl="1"/>
            <a:r>
              <a:rPr lang="en-US" dirty="0"/>
              <a:t>The quantifiers return a </a:t>
            </a:r>
            <a:r>
              <a:rPr lang="en-US" dirty="0">
                <a:solidFill>
                  <a:srgbClr val="FF0000"/>
                </a:solidFill>
              </a:rPr>
              <a:t>bool</a:t>
            </a:r>
            <a:r>
              <a:rPr lang="en-US" dirty="0"/>
              <a:t> </a:t>
            </a:r>
            <a:r>
              <a:rPr lang="en-US" dirty="0">
                <a:solidFill>
                  <a:srgbClr val="0070C0"/>
                </a:solidFill>
              </a:rPr>
              <a:t>value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351</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12851" y="2167466"/>
            <a:ext cx="6907056" cy="1363134"/>
          </a:xfrm>
          <a:prstGeom prst="rect">
            <a:avLst/>
          </a:prstGeom>
          <a:ln>
            <a:solidFill>
              <a:schemeClr val="accent1"/>
            </a:solidFill>
          </a:ln>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7426" y="4116965"/>
            <a:ext cx="5178953" cy="625477"/>
          </a:xfrm>
          <a:prstGeom prst="rect">
            <a:avLst/>
          </a:prstGeom>
          <a:ln>
            <a:solidFill>
              <a:schemeClr val="accent1"/>
            </a:solidFill>
          </a:ln>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87426" y="5499795"/>
            <a:ext cx="6725707" cy="764460"/>
          </a:xfrm>
          <a:prstGeom prst="rect">
            <a:avLst/>
          </a:prstGeom>
          <a:ln>
            <a:solidFill>
              <a:schemeClr val="accent1"/>
            </a:solidFill>
          </a:ln>
        </p:spPr>
      </p:pic>
    </p:spTree>
    <p:extLst>
      <p:ext uri="{BB962C8B-B14F-4D97-AF65-F5344CB8AC3E}">
        <p14:creationId xmlns:p14="http://schemas.microsoft.com/office/powerpoint/2010/main" val="409683316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a:t>
            </a:r>
            <a:r>
              <a:rPr lang="en-US" dirty="0" smtClean="0"/>
              <a:t>Operators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t>Because these operators </a:t>
            </a:r>
            <a:r>
              <a:rPr lang="en-US" dirty="0">
                <a:solidFill>
                  <a:srgbClr val="FF0000"/>
                </a:solidFill>
              </a:rPr>
              <a:t>return</a:t>
            </a:r>
            <a:r>
              <a:rPr lang="en-US" dirty="0"/>
              <a:t> a </a:t>
            </a:r>
            <a:r>
              <a:rPr lang="en-US" dirty="0">
                <a:solidFill>
                  <a:srgbClr val="FF0000"/>
                </a:solidFill>
              </a:rPr>
              <a:t>single element</a:t>
            </a:r>
            <a:r>
              <a:rPr lang="en-US" dirty="0"/>
              <a:t>, you don’t usually call </a:t>
            </a:r>
            <a:r>
              <a:rPr lang="en-US" dirty="0">
                <a:solidFill>
                  <a:srgbClr val="FF0000"/>
                </a:solidFill>
              </a:rPr>
              <a:t>further</a:t>
            </a:r>
            <a:r>
              <a:rPr lang="en-US" dirty="0"/>
              <a:t> query operators on their result unless that element itself is a </a:t>
            </a:r>
            <a:r>
              <a:rPr lang="en-US" dirty="0" smtClean="0"/>
              <a:t>collection.</a:t>
            </a:r>
          </a:p>
          <a:p>
            <a:pPr lvl="1"/>
            <a:r>
              <a:rPr lang="en-US" dirty="0" smtClean="0"/>
              <a:t>Some </a:t>
            </a:r>
            <a:r>
              <a:rPr lang="en-US" dirty="0"/>
              <a:t>query operators accept </a:t>
            </a:r>
            <a:r>
              <a:rPr lang="en-US" dirty="0">
                <a:solidFill>
                  <a:srgbClr val="FF0000"/>
                </a:solidFill>
              </a:rPr>
              <a:t>two input </a:t>
            </a:r>
            <a:r>
              <a:rPr lang="en-US" dirty="0" smtClean="0">
                <a:solidFill>
                  <a:srgbClr val="FF0000"/>
                </a:solidFill>
              </a:rPr>
              <a:t>sequences</a:t>
            </a:r>
            <a:r>
              <a:rPr lang="en-US" dirty="0" smtClean="0"/>
              <a:t>.</a:t>
            </a:r>
          </a:p>
          <a:p>
            <a:pPr lvl="2"/>
            <a:r>
              <a:rPr lang="en-US" dirty="0" smtClean="0"/>
              <a:t>Examples are</a:t>
            </a:r>
          </a:p>
          <a:p>
            <a:pPr lvl="3"/>
            <a:r>
              <a:rPr lang="en-US" dirty="0" smtClean="0">
                <a:solidFill>
                  <a:srgbClr val="FF0000"/>
                </a:solidFill>
              </a:rPr>
              <a:t>Concat</a:t>
            </a:r>
            <a:r>
              <a:rPr lang="en-US" dirty="0"/>
              <a:t>, which appends one sequence to </a:t>
            </a:r>
            <a:r>
              <a:rPr lang="en-US" dirty="0" smtClean="0"/>
              <a:t>another</a:t>
            </a:r>
          </a:p>
          <a:p>
            <a:pPr lvl="3"/>
            <a:r>
              <a:rPr lang="en-US" dirty="0" smtClean="0"/>
              <a:t>Union</a:t>
            </a:r>
            <a:r>
              <a:rPr lang="en-US" dirty="0"/>
              <a:t>, which does the same but with </a:t>
            </a:r>
            <a:r>
              <a:rPr lang="en-US" dirty="0" smtClean="0"/>
              <a:t>duplicates removed</a:t>
            </a:r>
          </a:p>
          <a:p>
            <a:pPr marL="685800" lvl="3" indent="0">
              <a:buNone/>
            </a:pPr>
            <a:endParaRPr lang="en-US" dirty="0" smtClean="0"/>
          </a:p>
          <a:p>
            <a:pPr marL="685800" lvl="3" indent="0">
              <a:buNone/>
            </a:pPr>
            <a:endParaRPr lang="en-US" dirty="0"/>
          </a:p>
          <a:p>
            <a:pPr marL="685800" lvl="3" indent="0">
              <a:buNone/>
            </a:pPr>
            <a:endParaRPr lang="en-US" dirty="0" smtClean="0"/>
          </a:p>
          <a:p>
            <a:pPr marL="685800" lvl="3" indent="0">
              <a:buNone/>
            </a:pPr>
            <a:endParaRPr lang="en-US" dirty="0" smtClean="0"/>
          </a:p>
          <a:p>
            <a:pPr marL="685800" lvl="3" indent="0">
              <a:buNone/>
            </a:pPr>
            <a:endParaRPr lang="en-US" dirty="0"/>
          </a:p>
          <a:p>
            <a:pPr lvl="1"/>
            <a:r>
              <a:rPr lang="en-US" dirty="0"/>
              <a:t>The </a:t>
            </a:r>
            <a:r>
              <a:rPr lang="en-US" dirty="0">
                <a:solidFill>
                  <a:srgbClr val="FF0000"/>
                </a:solidFill>
              </a:rPr>
              <a:t>joining</a:t>
            </a:r>
            <a:r>
              <a:rPr lang="en-US" dirty="0"/>
              <a:t> </a:t>
            </a:r>
            <a:r>
              <a:rPr lang="en-US" dirty="0">
                <a:solidFill>
                  <a:srgbClr val="0070C0"/>
                </a:solidFill>
              </a:rPr>
              <a:t>operators</a:t>
            </a:r>
            <a:r>
              <a:rPr lang="en-US" dirty="0"/>
              <a:t> also fall into </a:t>
            </a:r>
            <a:r>
              <a:rPr lang="en-US"/>
              <a:t>this </a:t>
            </a:r>
            <a:r>
              <a:rPr lang="en-US" smtClean="0"/>
              <a:t>category.</a:t>
            </a:r>
          </a:p>
          <a:p>
            <a:pPr lvl="1"/>
            <a:r>
              <a:rPr lang="en-US" smtClean="0"/>
              <a:t>Chapter </a:t>
            </a:r>
            <a:r>
              <a:rPr lang="en-US" dirty="0"/>
              <a:t>9 covers all the query operators in detail</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352</a:t>
            </a:fld>
            <a:endParaRPr lang="en-US" dirty="0"/>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0466" y="3496666"/>
            <a:ext cx="8607425" cy="1124546"/>
          </a:xfrm>
          <a:prstGeom prst="rect">
            <a:avLst/>
          </a:prstGeom>
          <a:ln>
            <a:solidFill>
              <a:schemeClr val="accent1"/>
            </a:solidFill>
          </a:ln>
        </p:spPr>
      </p:pic>
    </p:spTree>
    <p:extLst>
      <p:ext uri="{BB962C8B-B14F-4D97-AF65-F5344CB8AC3E}">
        <p14:creationId xmlns:p14="http://schemas.microsoft.com/office/powerpoint/2010/main" val="377957739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Query Expressions</a:t>
            </a:r>
            <a:endParaRPr lang="en-US" dirty="0">
              <a:solidFill>
                <a:schemeClr val="bg1"/>
              </a:solidFill>
            </a:endParaRPr>
          </a:p>
        </p:txBody>
      </p:sp>
      <p:sp>
        <p:nvSpPr>
          <p:cNvPr id="4" name="Content Placeholder 3"/>
          <p:cNvSpPr>
            <a:spLocks noGrp="1"/>
          </p:cNvSpPr>
          <p:nvPr>
            <p:ph idx="1"/>
          </p:nvPr>
        </p:nvSpPr>
        <p:spPr/>
        <p:txBody>
          <a:bodyPr/>
          <a:lstStyle/>
          <a:p>
            <a:endParaRPr lang="en-US"/>
          </a:p>
        </p:txBody>
      </p:sp>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353</a:t>
            </a:fld>
            <a:endParaRPr lang="en-US" dirty="0"/>
          </a:p>
        </p:txBody>
      </p:sp>
    </p:spTree>
    <p:extLst>
      <p:ext uri="{BB962C8B-B14F-4D97-AF65-F5344CB8AC3E}">
        <p14:creationId xmlns:p14="http://schemas.microsoft.com/office/powerpoint/2010/main" val="161150211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Deferred Execution</a:t>
            </a:r>
            <a:endParaRPr lang="en-US" dirty="0">
              <a:solidFill>
                <a:schemeClr val="bg1"/>
              </a:solidFill>
            </a:endParaRPr>
          </a:p>
        </p:txBody>
      </p:sp>
      <p:sp>
        <p:nvSpPr>
          <p:cNvPr id="4" name="Content Placeholder 3"/>
          <p:cNvSpPr>
            <a:spLocks noGrp="1"/>
          </p:cNvSpPr>
          <p:nvPr>
            <p:ph idx="1"/>
          </p:nvPr>
        </p:nvSpPr>
        <p:spPr/>
        <p:txBody>
          <a:bodyPr/>
          <a:lstStyle/>
          <a:p>
            <a:endParaRPr lang="en-US"/>
          </a:p>
        </p:txBody>
      </p:sp>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354</a:t>
            </a:fld>
            <a:endParaRPr lang="en-US" dirty="0"/>
          </a:p>
        </p:txBody>
      </p:sp>
    </p:spTree>
    <p:extLst>
      <p:ext uri="{BB962C8B-B14F-4D97-AF65-F5344CB8AC3E}">
        <p14:creationId xmlns:p14="http://schemas.microsoft.com/office/powerpoint/2010/main" val="250136992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Subqueries</a:t>
            </a:r>
            <a:endParaRPr lang="en-US" dirty="0">
              <a:solidFill>
                <a:schemeClr val="bg1"/>
              </a:solidFill>
            </a:endParaRPr>
          </a:p>
        </p:txBody>
      </p:sp>
      <p:sp>
        <p:nvSpPr>
          <p:cNvPr id="4" name="Content Placeholder 3"/>
          <p:cNvSpPr>
            <a:spLocks noGrp="1"/>
          </p:cNvSpPr>
          <p:nvPr>
            <p:ph idx="1"/>
          </p:nvPr>
        </p:nvSpPr>
        <p:spPr/>
        <p:txBody>
          <a:bodyPr/>
          <a:lstStyle/>
          <a:p>
            <a:endParaRPr lang="en-US"/>
          </a:p>
        </p:txBody>
      </p:sp>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355</a:t>
            </a:fld>
            <a:endParaRPr lang="en-US" dirty="0"/>
          </a:p>
        </p:txBody>
      </p:sp>
    </p:spTree>
    <p:extLst>
      <p:ext uri="{BB962C8B-B14F-4D97-AF65-F5344CB8AC3E}">
        <p14:creationId xmlns:p14="http://schemas.microsoft.com/office/powerpoint/2010/main" val="271955384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Composition Strategies</a:t>
            </a:r>
            <a:endParaRPr lang="en-US" dirty="0">
              <a:solidFill>
                <a:schemeClr val="bg1"/>
              </a:solidFill>
            </a:endParaRPr>
          </a:p>
        </p:txBody>
      </p:sp>
      <p:sp>
        <p:nvSpPr>
          <p:cNvPr id="4" name="Content Placeholder 3"/>
          <p:cNvSpPr>
            <a:spLocks noGrp="1"/>
          </p:cNvSpPr>
          <p:nvPr>
            <p:ph idx="1"/>
          </p:nvPr>
        </p:nvSpPr>
        <p:spPr/>
        <p:txBody>
          <a:bodyPr/>
          <a:lstStyle/>
          <a:p>
            <a:endParaRPr lang="en-US"/>
          </a:p>
        </p:txBody>
      </p:sp>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356</a:t>
            </a:fld>
            <a:endParaRPr lang="en-US" dirty="0"/>
          </a:p>
        </p:txBody>
      </p:sp>
    </p:spTree>
    <p:extLst>
      <p:ext uri="{BB962C8B-B14F-4D97-AF65-F5344CB8AC3E}">
        <p14:creationId xmlns:p14="http://schemas.microsoft.com/office/powerpoint/2010/main" val="173787309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Projection Strategies</a:t>
            </a:r>
            <a:endParaRPr lang="en-US" dirty="0">
              <a:solidFill>
                <a:schemeClr val="bg1"/>
              </a:solidFill>
            </a:endParaRPr>
          </a:p>
        </p:txBody>
      </p:sp>
      <p:sp>
        <p:nvSpPr>
          <p:cNvPr id="4" name="Content Placeholder 3"/>
          <p:cNvSpPr>
            <a:spLocks noGrp="1"/>
          </p:cNvSpPr>
          <p:nvPr>
            <p:ph idx="1"/>
          </p:nvPr>
        </p:nvSpPr>
        <p:spPr/>
        <p:txBody>
          <a:bodyPr/>
          <a:lstStyle/>
          <a:p>
            <a:endParaRPr lang="en-US"/>
          </a:p>
        </p:txBody>
      </p:sp>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357</a:t>
            </a:fld>
            <a:endParaRPr lang="en-US" dirty="0"/>
          </a:p>
        </p:txBody>
      </p:sp>
    </p:spTree>
    <p:extLst>
      <p:ext uri="{BB962C8B-B14F-4D97-AF65-F5344CB8AC3E}">
        <p14:creationId xmlns:p14="http://schemas.microsoft.com/office/powerpoint/2010/main" val="331522685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Interpreted Queries</a:t>
            </a:r>
            <a:endParaRPr lang="en-US" dirty="0">
              <a:solidFill>
                <a:schemeClr val="bg1"/>
              </a:solidFill>
            </a:endParaRPr>
          </a:p>
        </p:txBody>
      </p:sp>
      <p:sp>
        <p:nvSpPr>
          <p:cNvPr id="4" name="Content Placeholder 3"/>
          <p:cNvSpPr>
            <a:spLocks noGrp="1"/>
          </p:cNvSpPr>
          <p:nvPr>
            <p:ph idx="1"/>
          </p:nvPr>
        </p:nvSpPr>
        <p:spPr/>
        <p:txBody>
          <a:bodyPr/>
          <a:lstStyle/>
          <a:p>
            <a:endParaRPr lang="en-US"/>
          </a:p>
        </p:txBody>
      </p:sp>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358</a:t>
            </a:fld>
            <a:endParaRPr lang="en-US" dirty="0"/>
          </a:p>
        </p:txBody>
      </p:sp>
    </p:spTree>
    <p:extLst>
      <p:ext uri="{BB962C8B-B14F-4D97-AF65-F5344CB8AC3E}">
        <p14:creationId xmlns:p14="http://schemas.microsoft.com/office/powerpoint/2010/main" val="139738486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a:solidFill>
                  <a:schemeClr val="bg1"/>
                </a:solidFill>
              </a:rPr>
              <a:t>LINQ to SQL and Entity </a:t>
            </a:r>
            <a:r>
              <a:rPr lang="en-US" dirty="0" smtClean="0">
                <a:solidFill>
                  <a:schemeClr val="bg1"/>
                </a:solidFill>
              </a:rPr>
              <a:t>Framework</a:t>
            </a:r>
            <a:endParaRPr lang="en-US" dirty="0">
              <a:solidFill>
                <a:schemeClr val="bg1"/>
              </a:solidFill>
            </a:endParaRPr>
          </a:p>
        </p:txBody>
      </p:sp>
      <p:sp>
        <p:nvSpPr>
          <p:cNvPr id="4" name="Content Placeholder 3"/>
          <p:cNvSpPr>
            <a:spLocks noGrp="1"/>
          </p:cNvSpPr>
          <p:nvPr>
            <p:ph idx="1"/>
          </p:nvPr>
        </p:nvSpPr>
        <p:spPr/>
        <p:txBody>
          <a:bodyPr/>
          <a:lstStyle/>
          <a:p>
            <a:endParaRPr lang="en-US"/>
          </a:p>
        </p:txBody>
      </p:sp>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359</a:t>
            </a:fld>
            <a:endParaRPr lang="en-US" dirty="0"/>
          </a:p>
        </p:txBody>
      </p:sp>
    </p:spTree>
    <p:extLst>
      <p:ext uri="{BB962C8B-B14F-4D97-AF65-F5344CB8AC3E}">
        <p14:creationId xmlns:p14="http://schemas.microsoft.com/office/powerpoint/2010/main" val="3997093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The null-conditional (“Elvis”) </a:t>
            </a:r>
            <a:r>
              <a:rPr lang="en-US" dirty="0" smtClean="0"/>
              <a:t>operator</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null-conditional (“</a:t>
            </a:r>
            <a:r>
              <a:rPr lang="en-US" sz="2000" dirty="0">
                <a:solidFill>
                  <a:srgbClr val="FF0000"/>
                </a:solidFill>
              </a:rPr>
              <a:t>Elvis</a:t>
            </a:r>
            <a:r>
              <a:rPr lang="en-US" sz="2000" dirty="0"/>
              <a:t>”) </a:t>
            </a:r>
            <a:r>
              <a:rPr lang="en-US" sz="2000" dirty="0" smtClean="0"/>
              <a:t>operator </a:t>
            </a:r>
            <a:r>
              <a:rPr lang="en-US" sz="2000" dirty="0">
                <a:solidFill>
                  <a:srgbClr val="FF0000"/>
                </a:solidFill>
              </a:rPr>
              <a:t>avoids</a:t>
            </a:r>
            <a:r>
              <a:rPr lang="en-US" sz="2000" dirty="0"/>
              <a:t> having to </a:t>
            </a:r>
            <a:r>
              <a:rPr lang="en-US" sz="2000" dirty="0">
                <a:solidFill>
                  <a:srgbClr val="0070C0"/>
                </a:solidFill>
              </a:rPr>
              <a:t>explicitly check for null</a:t>
            </a:r>
            <a:r>
              <a:rPr lang="en-US" sz="2000" dirty="0"/>
              <a:t> before calling a method or accessing a type </a:t>
            </a:r>
            <a:r>
              <a:rPr lang="en-US" sz="2000" dirty="0" smtClean="0"/>
              <a:t>member.</a:t>
            </a:r>
          </a:p>
          <a:p>
            <a:pPr marL="461963">
              <a:buFont typeface="Wingdings" panose="05000000000000000000" pitchFamily="2" charset="2"/>
              <a:buChar char="§"/>
            </a:pPr>
            <a:r>
              <a:rPr lang="en-US" sz="2000" dirty="0" smtClean="0"/>
              <a:t>In </a:t>
            </a:r>
            <a:r>
              <a:rPr lang="en-US" sz="2000" dirty="0"/>
              <a:t>the following example, result evaluates to null instead of throwing a NullReferenceException</a:t>
            </a:r>
            <a:r>
              <a:rPr lang="en-US" sz="2000" dirty="0" smtClean="0"/>
              <a:t>:</a:t>
            </a:r>
            <a:endParaRPr lang="en-US" sz="2000"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4690" y="2453300"/>
            <a:ext cx="6090438" cy="566738"/>
          </a:xfrm>
          <a:prstGeom prst="rect">
            <a:avLst/>
          </a:prstGeom>
          <a:ln>
            <a:solidFill>
              <a:schemeClr val="accent1"/>
            </a:solidFill>
          </a:ln>
        </p:spPr>
      </p:pic>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36</a:t>
            </a:fld>
            <a:endParaRPr lang="en-US" dirty="0"/>
          </a:p>
        </p:txBody>
      </p:sp>
    </p:spTree>
    <p:extLst>
      <p:ext uri="{BB962C8B-B14F-4D97-AF65-F5344CB8AC3E}">
        <p14:creationId xmlns:p14="http://schemas.microsoft.com/office/powerpoint/2010/main" val="3617916596"/>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a:solidFill>
                  <a:schemeClr val="bg1"/>
                </a:solidFill>
              </a:rPr>
              <a:t>Building Query </a:t>
            </a:r>
            <a:r>
              <a:rPr lang="en-US" dirty="0" smtClean="0">
                <a:solidFill>
                  <a:schemeClr val="bg1"/>
                </a:solidFill>
              </a:rPr>
              <a:t>Expressions</a:t>
            </a:r>
            <a:endParaRPr lang="en-US" dirty="0">
              <a:solidFill>
                <a:schemeClr val="bg1"/>
              </a:solidFill>
            </a:endParaRPr>
          </a:p>
        </p:txBody>
      </p:sp>
      <p:sp>
        <p:nvSpPr>
          <p:cNvPr id="4" name="Content Placeholder 3"/>
          <p:cNvSpPr>
            <a:spLocks noGrp="1"/>
          </p:cNvSpPr>
          <p:nvPr>
            <p:ph idx="1"/>
          </p:nvPr>
        </p:nvSpPr>
        <p:spPr/>
        <p:txBody>
          <a:bodyPr/>
          <a:lstStyle/>
          <a:p>
            <a:endParaRPr lang="en-US"/>
          </a:p>
        </p:txBody>
      </p:sp>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360</a:t>
            </a:fld>
            <a:endParaRPr lang="en-US" dirty="0"/>
          </a:p>
        </p:txBody>
      </p:sp>
    </p:spTree>
    <p:extLst>
      <p:ext uri="{BB962C8B-B14F-4D97-AF65-F5344CB8AC3E}">
        <p14:creationId xmlns:p14="http://schemas.microsoft.com/office/powerpoint/2010/main" val="97489179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LINQ Operators</a:t>
            </a:r>
          </a:p>
        </p:txBody>
      </p:sp>
      <p:sp>
        <p:nvSpPr>
          <p:cNvPr id="6" name="Text Placeholder 5"/>
          <p:cNvSpPr>
            <a:spLocks noGrp="1"/>
          </p:cNvSpPr>
          <p:nvPr>
            <p:ph type="body" sz="quarter" idx="16"/>
          </p:nvPr>
        </p:nvSpPr>
        <p:spPr/>
        <p:txBody>
          <a:bodyPr/>
          <a:lstStyle/>
          <a:p>
            <a:r>
              <a:rPr lang="en-US" dirty="0" smtClean="0"/>
              <a:t>9</a:t>
            </a:r>
            <a:endParaRPr lang="en-US" dirty="0"/>
          </a:p>
        </p:txBody>
      </p:sp>
      <p:pic>
        <p:nvPicPr>
          <p:cNvPr id="8" name="Picture 7"/>
          <p:cNvPicPr>
            <a:picLocks noChangeAspect="1"/>
          </p:cNvPicPr>
          <p:nvPr/>
        </p:nvPicPr>
        <p:blipFill>
          <a:blip r:embed="rId2"/>
          <a:stretch>
            <a:fillRect/>
          </a:stretch>
        </p:blipFill>
        <p:spPr>
          <a:xfrm>
            <a:off x="7972425" y="3878846"/>
            <a:ext cx="3886200" cy="2628900"/>
          </a:xfrm>
          <a:prstGeom prst="rect">
            <a:avLst/>
          </a:prstGeom>
          <a:ln>
            <a:solidFill>
              <a:srgbClr val="5B9BD5"/>
            </a:solidFill>
          </a:ln>
        </p:spPr>
      </p:pic>
      <p:sp>
        <p:nvSpPr>
          <p:cNvPr id="2" name="Date Placeholder 1"/>
          <p:cNvSpPr>
            <a:spLocks noGrp="1"/>
          </p:cNvSpPr>
          <p:nvPr>
            <p:ph type="dt" sz="half" idx="2"/>
          </p:nvPr>
        </p:nvSpPr>
        <p:spPr/>
        <p:txBody>
          <a:bodyPr/>
          <a:lstStyle/>
          <a:p>
            <a:r>
              <a:rPr lang="en-US" smtClean="0"/>
              <a:t>02 Jan 2018</a:t>
            </a:r>
            <a:endParaRPr lang="en-US" dirty="0"/>
          </a:p>
        </p:txBody>
      </p:sp>
      <p:sp>
        <p:nvSpPr>
          <p:cNvPr id="3" name="Slide Number Placeholder 2"/>
          <p:cNvSpPr>
            <a:spLocks noGrp="1"/>
          </p:cNvSpPr>
          <p:nvPr>
            <p:ph type="sldNum" sz="quarter" idx="4"/>
          </p:nvPr>
        </p:nvSpPr>
        <p:spPr/>
        <p:txBody>
          <a:bodyPr/>
          <a:lstStyle/>
          <a:p>
            <a:fld id="{F1012999-1CD9-4014-B1C6-70315F8BBED0}" type="slidenum">
              <a:rPr lang="en-US" smtClean="0"/>
              <a:pPr/>
              <a:t>361</a:t>
            </a:fld>
            <a:endParaRPr lang="en-US" dirty="0"/>
          </a:p>
        </p:txBody>
      </p:sp>
    </p:spTree>
    <p:extLst>
      <p:ext uri="{BB962C8B-B14F-4D97-AF65-F5344CB8AC3E}">
        <p14:creationId xmlns:p14="http://schemas.microsoft.com/office/powerpoint/2010/main" val="3751660409"/>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Intro</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This chapter describes each of the </a:t>
            </a:r>
            <a:r>
              <a:rPr lang="en-US" sz="2000" dirty="0">
                <a:solidFill>
                  <a:srgbClr val="FF0000"/>
                </a:solidFill>
              </a:rPr>
              <a:t>LINQ query </a:t>
            </a:r>
            <a:r>
              <a:rPr lang="en-US" sz="2000" dirty="0" smtClean="0">
                <a:solidFill>
                  <a:srgbClr val="FF0000"/>
                </a:solidFill>
              </a:rPr>
              <a:t>operators</a:t>
            </a:r>
            <a:r>
              <a:rPr lang="en-US" sz="2000" dirty="0" smtClean="0"/>
              <a:t>.</a:t>
            </a:r>
          </a:p>
          <a:p>
            <a:pPr marL="461963">
              <a:buFont typeface="Wingdings" panose="05000000000000000000" pitchFamily="2" charset="2"/>
              <a:buChar char="§"/>
            </a:pPr>
            <a:r>
              <a:rPr lang="en-US" sz="2000" dirty="0" smtClean="0"/>
              <a:t>As </a:t>
            </a:r>
            <a:r>
              <a:rPr lang="en-US" sz="2000" dirty="0"/>
              <a:t>well as serving as a </a:t>
            </a:r>
            <a:r>
              <a:rPr lang="en-US" sz="2000" dirty="0" smtClean="0"/>
              <a:t>reference</a:t>
            </a:r>
            <a:r>
              <a:rPr lang="en-US" sz="2000" dirty="0"/>
              <a:t>, two of the sections, “Projecting” </a:t>
            </a:r>
            <a:r>
              <a:rPr lang="en-US" sz="2000" dirty="0" smtClean="0"/>
              <a:t>and </a:t>
            </a:r>
            <a:r>
              <a:rPr lang="en-US" sz="2000" dirty="0"/>
              <a:t>“Joining</a:t>
            </a:r>
            <a:r>
              <a:rPr lang="en-US" sz="2000" dirty="0" smtClean="0"/>
              <a:t>”, </a:t>
            </a:r>
            <a:r>
              <a:rPr lang="en-US" sz="2000" dirty="0"/>
              <a:t>cover a number of conceptual </a:t>
            </a:r>
            <a:r>
              <a:rPr lang="en-US" sz="2000" dirty="0" smtClean="0"/>
              <a:t>areas:</a:t>
            </a:r>
          </a:p>
          <a:p>
            <a:pPr marL="687388" indent="-225425">
              <a:buFont typeface="Wingdings" panose="05000000000000000000" pitchFamily="2" charset="2"/>
              <a:buChar char="ü"/>
            </a:pPr>
            <a:r>
              <a:rPr lang="en-US" sz="2000" dirty="0" smtClean="0"/>
              <a:t>Projecting </a:t>
            </a:r>
            <a:r>
              <a:rPr lang="en-US" sz="2000" dirty="0"/>
              <a:t>object </a:t>
            </a:r>
            <a:r>
              <a:rPr lang="en-US" sz="2000" dirty="0" smtClean="0"/>
              <a:t>hierarchies</a:t>
            </a:r>
          </a:p>
          <a:p>
            <a:pPr marL="687388" indent="-225425">
              <a:buFont typeface="Wingdings" panose="05000000000000000000" pitchFamily="2" charset="2"/>
              <a:buChar char="ü"/>
            </a:pPr>
            <a:r>
              <a:rPr lang="en-US" sz="2000" dirty="0" smtClean="0"/>
              <a:t>Joining </a:t>
            </a:r>
            <a:r>
              <a:rPr lang="en-US" sz="2000" dirty="0"/>
              <a:t>with Select, SelectMany, Join, and </a:t>
            </a:r>
            <a:r>
              <a:rPr lang="en-US" sz="2000" dirty="0" smtClean="0"/>
              <a:t>GroupJoin</a:t>
            </a:r>
          </a:p>
          <a:p>
            <a:pPr marL="687388" indent="-225425">
              <a:buFont typeface="Wingdings" panose="05000000000000000000" pitchFamily="2" charset="2"/>
              <a:buChar char="ü"/>
            </a:pPr>
            <a:r>
              <a:rPr lang="en-US" sz="2000" dirty="0" smtClean="0"/>
              <a:t>Query </a:t>
            </a:r>
            <a:r>
              <a:rPr lang="en-US" sz="2000" dirty="0"/>
              <a:t>expressions with multiple range </a:t>
            </a:r>
            <a:r>
              <a:rPr lang="en-US" sz="2000" dirty="0" smtClean="0"/>
              <a:t>variables</a:t>
            </a:r>
          </a:p>
          <a:p>
            <a:pPr marL="461963">
              <a:buFont typeface="Wingdings" panose="05000000000000000000" pitchFamily="2" charset="2"/>
              <a:buChar char="§"/>
            </a:pPr>
            <a:r>
              <a:rPr lang="en-US" sz="2000" dirty="0" smtClean="0"/>
              <a:t>All </a:t>
            </a:r>
            <a:r>
              <a:rPr lang="en-US" sz="2000" dirty="0"/>
              <a:t>of the examples in this chapter assume that a names array is defined as follows</a:t>
            </a:r>
            <a:r>
              <a:rPr lang="en-US" sz="2000" dirty="0" smtClean="0"/>
              <a:t>:</a:t>
            </a:r>
          </a:p>
          <a:p>
            <a:pPr marL="233363" indent="0">
              <a:buNone/>
            </a:pPr>
            <a:endParaRPr lang="en-US" sz="2000" dirty="0"/>
          </a:p>
          <a:p>
            <a:pPr marL="233363" indent="0">
              <a:buNone/>
            </a:pPr>
            <a:endParaRPr lang="en-US" sz="2000" dirty="0"/>
          </a:p>
          <a:p>
            <a:pPr marL="461963">
              <a:buFont typeface="Wingdings" panose="05000000000000000000" pitchFamily="2" charset="2"/>
              <a:buChar char="§"/>
            </a:pPr>
            <a:r>
              <a:rPr lang="en-US" sz="2000" dirty="0"/>
              <a:t>Examples that query a database assume that a variable called dataContext is </a:t>
            </a:r>
            <a:r>
              <a:rPr lang="en-US" sz="2000" dirty="0" smtClean="0"/>
              <a:t>instantiated </a:t>
            </a:r>
            <a:r>
              <a:rPr lang="en-US" sz="2000" dirty="0"/>
              <a:t>as </a:t>
            </a:r>
            <a:r>
              <a:rPr lang="en-US" sz="2000" dirty="0" smtClean="0"/>
              <a:t>per </a:t>
            </a:r>
            <a:r>
              <a:rPr lang="en-US" sz="2000" dirty="0" smtClean="0">
                <a:solidFill>
                  <a:srgbClr val="FF0000"/>
                </a:solidFill>
              </a:rPr>
              <a:t>Listing 9-1</a:t>
            </a:r>
            <a:r>
              <a:rPr lang="en-US" sz="2000" dirty="0" smtClean="0"/>
              <a:t>.</a:t>
            </a:r>
          </a:p>
          <a:p>
            <a:pPr marL="461963">
              <a:buFont typeface="Wingdings" panose="05000000000000000000" pitchFamily="2" charset="2"/>
              <a:buChar char="§"/>
            </a:pPr>
            <a:r>
              <a:rPr lang="en-US" sz="2000" dirty="0"/>
              <a:t>The entity classes shown are a simplified version of what LINQ to SQL tools </a:t>
            </a:r>
            <a:r>
              <a:rPr lang="en-US" sz="2000" dirty="0" smtClean="0"/>
              <a:t>typically </a:t>
            </a:r>
            <a:r>
              <a:rPr lang="en-US" sz="2000" dirty="0"/>
              <a:t>produce, and do not include code to update the opposing side in a relationship when their entities have been reassigned</a:t>
            </a:r>
            <a:r>
              <a:rPr lang="en-US" sz="2000" dirty="0" smtClean="0"/>
              <a:t>.</a:t>
            </a:r>
            <a:endParaRPr lang="en-US" sz="2000" dirty="0"/>
          </a:p>
        </p:txBody>
      </p:sp>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362</a:t>
            </a:fld>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3583" y="4106092"/>
            <a:ext cx="6540954" cy="376458"/>
          </a:xfrm>
          <a:prstGeom prst="rect">
            <a:avLst/>
          </a:prstGeom>
          <a:ln>
            <a:solidFill>
              <a:schemeClr val="accent1"/>
            </a:solidFill>
          </a:ln>
        </p:spPr>
      </p:pic>
    </p:spTree>
    <p:extLst>
      <p:ext uri="{BB962C8B-B14F-4D97-AF65-F5344CB8AC3E}">
        <p14:creationId xmlns:p14="http://schemas.microsoft.com/office/powerpoint/2010/main" val="301408449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9-1</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8236340" cy="4531547"/>
          </a:xfrm>
          <a:prstGeom prst="rect">
            <a:avLst/>
          </a:prstGeom>
          <a:ln>
            <a:solidFill>
              <a:schemeClr val="accent1"/>
            </a:solidFill>
          </a:ln>
        </p:spPr>
      </p:pic>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363</a:t>
            </a:fld>
            <a:endParaRPr lang="en-US" dirty="0"/>
          </a:p>
        </p:txBody>
      </p:sp>
    </p:spTree>
    <p:extLst>
      <p:ext uri="{BB962C8B-B14F-4D97-AF65-F5344CB8AC3E}">
        <p14:creationId xmlns:p14="http://schemas.microsoft.com/office/powerpoint/2010/main" val="134957640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9-1										  </a:t>
            </a:r>
            <a:r>
              <a:rPr lang="en-US" dirty="0">
                <a:solidFill>
                  <a:srgbClr val="C00000"/>
                </a:solidFill>
              </a:rPr>
              <a:t> </a:t>
            </a:r>
            <a:r>
              <a:rPr lang="en-US" dirty="0" smtClean="0">
                <a:solidFill>
                  <a:srgbClr val="C00000"/>
                </a:solidFill>
              </a:rPr>
              <a:t>|</a:t>
            </a:r>
            <a:endParaRPr lang="en-US" dirty="0">
              <a:solidFill>
                <a:srgbClr val="C00000"/>
              </a:solidFill>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3"/>
            <a:ext cx="8361316" cy="4618632"/>
          </a:xfrm>
          <a:prstGeom prst="rect">
            <a:avLst/>
          </a:prstGeom>
          <a:ln>
            <a:solidFill>
              <a:schemeClr val="accent1"/>
            </a:solidFill>
          </a:ln>
        </p:spPr>
      </p:pic>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364</a:t>
            </a:fld>
            <a:endParaRPr lang="en-US" dirty="0"/>
          </a:p>
        </p:txBody>
      </p:sp>
    </p:spTree>
    <p:extLst>
      <p:ext uri="{BB962C8B-B14F-4D97-AF65-F5344CB8AC3E}">
        <p14:creationId xmlns:p14="http://schemas.microsoft.com/office/powerpoint/2010/main" val="164353405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Overview</a:t>
            </a:r>
            <a:endParaRPr lang="en-US" dirty="0">
              <a:solidFill>
                <a:schemeClr val="bg1"/>
              </a:solidFill>
            </a:endParaRPr>
          </a:p>
        </p:txBody>
      </p:sp>
      <p:sp>
        <p:nvSpPr>
          <p:cNvPr id="6" name="Content Placeholder 5"/>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365</a:t>
            </a:fld>
            <a:endParaRPr lang="en-US" dirty="0"/>
          </a:p>
        </p:txBody>
      </p:sp>
    </p:spTree>
    <p:extLst>
      <p:ext uri="{BB962C8B-B14F-4D97-AF65-F5344CB8AC3E}">
        <p14:creationId xmlns:p14="http://schemas.microsoft.com/office/powerpoint/2010/main" val="250557877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Filtering</a:t>
            </a:r>
            <a:endParaRPr lang="en-US" dirty="0">
              <a:solidFill>
                <a:schemeClr val="bg1"/>
              </a:solidFill>
            </a:endParaRPr>
          </a:p>
        </p:txBody>
      </p:sp>
      <p:sp>
        <p:nvSpPr>
          <p:cNvPr id="6" name="Content Placeholder 5"/>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366</a:t>
            </a:fld>
            <a:endParaRPr lang="en-US" dirty="0"/>
          </a:p>
        </p:txBody>
      </p:sp>
    </p:spTree>
    <p:extLst>
      <p:ext uri="{BB962C8B-B14F-4D97-AF65-F5344CB8AC3E}">
        <p14:creationId xmlns:p14="http://schemas.microsoft.com/office/powerpoint/2010/main" val="121682602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Projecting</a:t>
            </a:r>
            <a:endParaRPr lang="en-US" dirty="0">
              <a:solidFill>
                <a:schemeClr val="bg1"/>
              </a:solidFill>
            </a:endParaRPr>
          </a:p>
        </p:txBody>
      </p:sp>
      <p:sp>
        <p:nvSpPr>
          <p:cNvPr id="6" name="Content Placeholder 5"/>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367</a:t>
            </a:fld>
            <a:endParaRPr lang="en-US" dirty="0"/>
          </a:p>
        </p:txBody>
      </p:sp>
    </p:spTree>
    <p:extLst>
      <p:ext uri="{BB962C8B-B14F-4D97-AF65-F5344CB8AC3E}">
        <p14:creationId xmlns:p14="http://schemas.microsoft.com/office/powerpoint/2010/main" val="292428287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Joining</a:t>
            </a:r>
            <a:endParaRPr lang="en-US" dirty="0">
              <a:solidFill>
                <a:schemeClr val="bg1"/>
              </a:solidFill>
            </a:endParaRPr>
          </a:p>
        </p:txBody>
      </p:sp>
      <p:sp>
        <p:nvSpPr>
          <p:cNvPr id="6" name="Content Placeholder 5"/>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368</a:t>
            </a:fld>
            <a:endParaRPr lang="en-US" dirty="0"/>
          </a:p>
        </p:txBody>
      </p:sp>
    </p:spTree>
    <p:extLst>
      <p:ext uri="{BB962C8B-B14F-4D97-AF65-F5344CB8AC3E}">
        <p14:creationId xmlns:p14="http://schemas.microsoft.com/office/powerpoint/2010/main" val="280389349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Ordering</a:t>
            </a:r>
            <a:endParaRPr lang="en-US" dirty="0">
              <a:solidFill>
                <a:schemeClr val="bg1"/>
              </a:solidFill>
            </a:endParaRPr>
          </a:p>
        </p:txBody>
      </p:sp>
      <p:sp>
        <p:nvSpPr>
          <p:cNvPr id="6" name="Content Placeholder 5"/>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369</a:t>
            </a:fld>
            <a:endParaRPr lang="en-US" dirty="0"/>
          </a:p>
        </p:txBody>
      </p:sp>
    </p:spTree>
    <p:extLst>
      <p:ext uri="{BB962C8B-B14F-4D97-AF65-F5344CB8AC3E}">
        <p14:creationId xmlns:p14="http://schemas.microsoft.com/office/powerpoint/2010/main" val="5315156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Expression-bodied </a:t>
            </a:r>
            <a:r>
              <a:rPr lang="en-US" dirty="0" smtClean="0"/>
              <a:t>functions</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Expression-bodied </a:t>
            </a:r>
            <a:r>
              <a:rPr lang="en-US" sz="2000" dirty="0" smtClean="0"/>
              <a:t>functions allow </a:t>
            </a:r>
            <a:r>
              <a:rPr lang="en-US" sz="2000" dirty="0"/>
              <a:t>methods, properties, operators, and indexers that comprise a single expression to be written more tersely, in the style of a lambda expression</a:t>
            </a:r>
            <a:r>
              <a:rPr lang="en-US" sz="2000" dirty="0" smtClean="0"/>
              <a:t>:</a:t>
            </a:r>
            <a:endParaRPr lang="en-US" sz="2000"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5918" y="2001648"/>
            <a:ext cx="5210875" cy="598227"/>
          </a:xfrm>
          <a:prstGeom prst="rect">
            <a:avLst/>
          </a:prstGeom>
          <a:ln>
            <a:solidFill>
              <a:schemeClr val="accent1"/>
            </a:solidFill>
          </a:ln>
        </p:spPr>
      </p:pic>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37</a:t>
            </a:fld>
            <a:endParaRPr lang="en-US" dirty="0"/>
          </a:p>
        </p:txBody>
      </p:sp>
    </p:spTree>
    <p:extLst>
      <p:ext uri="{BB962C8B-B14F-4D97-AF65-F5344CB8AC3E}">
        <p14:creationId xmlns:p14="http://schemas.microsoft.com/office/powerpoint/2010/main" val="413408951"/>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Grouping</a:t>
            </a:r>
            <a:endParaRPr lang="en-US" dirty="0">
              <a:solidFill>
                <a:schemeClr val="bg1"/>
              </a:solidFill>
            </a:endParaRPr>
          </a:p>
        </p:txBody>
      </p:sp>
      <p:sp>
        <p:nvSpPr>
          <p:cNvPr id="6" name="Content Placeholder 5"/>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370</a:t>
            </a:fld>
            <a:endParaRPr lang="en-US" dirty="0"/>
          </a:p>
        </p:txBody>
      </p:sp>
    </p:spTree>
    <p:extLst>
      <p:ext uri="{BB962C8B-B14F-4D97-AF65-F5344CB8AC3E}">
        <p14:creationId xmlns:p14="http://schemas.microsoft.com/office/powerpoint/2010/main" val="9137508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Set Operators</a:t>
            </a:r>
            <a:endParaRPr lang="en-US" dirty="0">
              <a:solidFill>
                <a:schemeClr val="bg1"/>
              </a:solidFill>
            </a:endParaRPr>
          </a:p>
        </p:txBody>
      </p:sp>
      <p:sp>
        <p:nvSpPr>
          <p:cNvPr id="6" name="Content Placeholder 5"/>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371</a:t>
            </a:fld>
            <a:endParaRPr lang="en-US" dirty="0"/>
          </a:p>
        </p:txBody>
      </p:sp>
    </p:spTree>
    <p:extLst>
      <p:ext uri="{BB962C8B-B14F-4D97-AF65-F5344CB8AC3E}">
        <p14:creationId xmlns:p14="http://schemas.microsoft.com/office/powerpoint/2010/main" val="384930386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Conversion Methods</a:t>
            </a:r>
            <a:endParaRPr lang="en-US" dirty="0">
              <a:solidFill>
                <a:schemeClr val="bg1"/>
              </a:solidFill>
            </a:endParaRPr>
          </a:p>
        </p:txBody>
      </p:sp>
      <p:sp>
        <p:nvSpPr>
          <p:cNvPr id="6" name="Content Placeholder 5"/>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372</a:t>
            </a:fld>
            <a:endParaRPr lang="en-US" dirty="0"/>
          </a:p>
        </p:txBody>
      </p:sp>
    </p:spTree>
    <p:extLst>
      <p:ext uri="{BB962C8B-B14F-4D97-AF65-F5344CB8AC3E}">
        <p14:creationId xmlns:p14="http://schemas.microsoft.com/office/powerpoint/2010/main" val="368143765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Element Operators</a:t>
            </a:r>
            <a:endParaRPr lang="en-US" dirty="0">
              <a:solidFill>
                <a:schemeClr val="bg1"/>
              </a:solidFill>
            </a:endParaRPr>
          </a:p>
        </p:txBody>
      </p:sp>
      <p:sp>
        <p:nvSpPr>
          <p:cNvPr id="6" name="Content Placeholder 5"/>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373</a:t>
            </a:fld>
            <a:endParaRPr lang="en-US" dirty="0"/>
          </a:p>
        </p:txBody>
      </p:sp>
    </p:spTree>
    <p:extLst>
      <p:ext uri="{BB962C8B-B14F-4D97-AF65-F5344CB8AC3E}">
        <p14:creationId xmlns:p14="http://schemas.microsoft.com/office/powerpoint/2010/main" val="73090150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Aggregation Methods</a:t>
            </a:r>
            <a:endParaRPr lang="en-US" dirty="0">
              <a:solidFill>
                <a:schemeClr val="bg1"/>
              </a:solidFill>
            </a:endParaRPr>
          </a:p>
        </p:txBody>
      </p:sp>
      <p:sp>
        <p:nvSpPr>
          <p:cNvPr id="6" name="Content Placeholder 5"/>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374</a:t>
            </a:fld>
            <a:endParaRPr lang="en-US" dirty="0"/>
          </a:p>
        </p:txBody>
      </p:sp>
    </p:spTree>
    <p:extLst>
      <p:ext uri="{BB962C8B-B14F-4D97-AF65-F5344CB8AC3E}">
        <p14:creationId xmlns:p14="http://schemas.microsoft.com/office/powerpoint/2010/main" val="252806061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Quantifiers</a:t>
            </a:r>
            <a:endParaRPr lang="en-US" dirty="0">
              <a:solidFill>
                <a:schemeClr val="bg1"/>
              </a:solidFill>
            </a:endParaRPr>
          </a:p>
        </p:txBody>
      </p:sp>
      <p:sp>
        <p:nvSpPr>
          <p:cNvPr id="6" name="Content Placeholder 5"/>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375</a:t>
            </a:fld>
            <a:endParaRPr lang="en-US" dirty="0"/>
          </a:p>
        </p:txBody>
      </p:sp>
    </p:spTree>
    <p:extLst>
      <p:ext uri="{BB962C8B-B14F-4D97-AF65-F5344CB8AC3E}">
        <p14:creationId xmlns:p14="http://schemas.microsoft.com/office/powerpoint/2010/main" val="288790918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smtClean="0">
                <a:solidFill>
                  <a:schemeClr val="bg1"/>
                </a:solidFill>
              </a:rPr>
              <a:t>Generation </a:t>
            </a:r>
            <a:r>
              <a:rPr lang="en-US" dirty="0" smtClean="0">
                <a:solidFill>
                  <a:schemeClr val="bg1"/>
                </a:solidFill>
              </a:rPr>
              <a:t>Methods</a:t>
            </a:r>
            <a:endParaRPr lang="en-US" dirty="0">
              <a:solidFill>
                <a:schemeClr val="bg1"/>
              </a:solidFill>
            </a:endParaRPr>
          </a:p>
        </p:txBody>
      </p:sp>
      <p:sp>
        <p:nvSpPr>
          <p:cNvPr id="6" name="Content Placeholder 5"/>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376</a:t>
            </a:fld>
            <a:endParaRPr lang="en-US" dirty="0"/>
          </a:p>
        </p:txBody>
      </p:sp>
    </p:spTree>
    <p:extLst>
      <p:ext uri="{BB962C8B-B14F-4D97-AF65-F5344CB8AC3E}">
        <p14:creationId xmlns:p14="http://schemas.microsoft.com/office/powerpoint/2010/main" val="117322326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smtClean="0"/>
              <a:t>Diagnostics</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377</a:t>
            </a:fld>
            <a:endParaRPr lang="en-US" dirty="0"/>
          </a:p>
        </p:txBody>
      </p:sp>
      <p:sp>
        <p:nvSpPr>
          <p:cNvPr id="7" name="Text Placeholder 6"/>
          <p:cNvSpPr>
            <a:spLocks noGrp="1"/>
          </p:cNvSpPr>
          <p:nvPr>
            <p:ph type="body" sz="quarter" idx="16"/>
          </p:nvPr>
        </p:nvSpPr>
        <p:spPr/>
        <p:txBody>
          <a:bodyPr/>
          <a:lstStyle/>
          <a:p>
            <a:r>
              <a:rPr lang="en-US" dirty="0" smtClean="0"/>
              <a:t>13</a:t>
            </a:r>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36149" y="3060377"/>
            <a:ext cx="2422476" cy="3447369"/>
          </a:xfrm>
          <a:prstGeom prst="rect">
            <a:avLst/>
          </a:prstGeom>
          <a:ln>
            <a:solidFill>
              <a:schemeClr val="accent1"/>
            </a:solidFill>
          </a:ln>
        </p:spPr>
      </p:pic>
    </p:spTree>
    <p:extLst>
      <p:ext uri="{BB962C8B-B14F-4D97-AF65-F5344CB8AC3E}">
        <p14:creationId xmlns:p14="http://schemas.microsoft.com/office/powerpoint/2010/main" val="267226954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Concurrency &amp; Asynchrony</a:t>
            </a:r>
          </a:p>
        </p:txBody>
      </p:sp>
      <p:sp>
        <p:nvSpPr>
          <p:cNvPr id="6" name="Text Placeholder 5"/>
          <p:cNvSpPr>
            <a:spLocks noGrp="1"/>
          </p:cNvSpPr>
          <p:nvPr>
            <p:ph type="body" sz="quarter" idx="16"/>
          </p:nvPr>
        </p:nvSpPr>
        <p:spPr/>
        <p:txBody>
          <a:bodyPr/>
          <a:lstStyle/>
          <a:p>
            <a:r>
              <a:rPr lang="en-US" dirty="0" smtClean="0"/>
              <a:t>14</a:t>
            </a:r>
            <a:endParaRPr lang="en-US" dirty="0"/>
          </a:p>
        </p:txBody>
      </p:sp>
      <p:pic>
        <p:nvPicPr>
          <p:cNvPr id="4" name="Picture 3"/>
          <p:cNvPicPr>
            <a:picLocks noChangeAspect="1"/>
          </p:cNvPicPr>
          <p:nvPr/>
        </p:nvPicPr>
        <p:blipFill>
          <a:blip r:embed="rId2"/>
          <a:stretch>
            <a:fillRect/>
          </a:stretch>
        </p:blipFill>
        <p:spPr>
          <a:xfrm>
            <a:off x="9201150" y="3431171"/>
            <a:ext cx="2657475" cy="3076575"/>
          </a:xfrm>
          <a:prstGeom prst="rect">
            <a:avLst/>
          </a:prstGeom>
          <a:ln>
            <a:solidFill>
              <a:schemeClr val="accent1"/>
            </a:solidFill>
          </a:ln>
        </p:spPr>
      </p:pic>
      <p:sp>
        <p:nvSpPr>
          <p:cNvPr id="2" name="Date Placeholder 1"/>
          <p:cNvSpPr>
            <a:spLocks noGrp="1"/>
          </p:cNvSpPr>
          <p:nvPr>
            <p:ph type="dt" sz="half" idx="2"/>
          </p:nvPr>
        </p:nvSpPr>
        <p:spPr/>
        <p:txBody>
          <a:bodyPr/>
          <a:lstStyle/>
          <a:p>
            <a:r>
              <a:rPr lang="en-US" smtClean="0"/>
              <a:t>02 Jan 2018</a:t>
            </a:r>
            <a:endParaRPr lang="en-US" dirty="0"/>
          </a:p>
        </p:txBody>
      </p:sp>
      <p:sp>
        <p:nvSpPr>
          <p:cNvPr id="3" name="Slide Number Placeholder 2"/>
          <p:cNvSpPr>
            <a:spLocks noGrp="1"/>
          </p:cNvSpPr>
          <p:nvPr>
            <p:ph type="sldNum" sz="quarter" idx="4"/>
          </p:nvPr>
        </p:nvSpPr>
        <p:spPr/>
        <p:txBody>
          <a:bodyPr/>
          <a:lstStyle/>
          <a:p>
            <a:fld id="{F1012999-1CD9-4014-B1C6-70315F8BBED0}" type="slidenum">
              <a:rPr lang="en-US" smtClean="0"/>
              <a:pPr/>
              <a:t>378</a:t>
            </a:fld>
            <a:endParaRPr lang="en-US" dirty="0"/>
          </a:p>
        </p:txBody>
      </p:sp>
    </p:spTree>
    <p:extLst>
      <p:ext uri="{BB962C8B-B14F-4D97-AF65-F5344CB8AC3E}">
        <p14:creationId xmlns:p14="http://schemas.microsoft.com/office/powerpoint/2010/main" val="2264220306"/>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Intro</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Most applications need to deal with more than one thing happening at a time (</a:t>
            </a:r>
            <a:r>
              <a:rPr lang="en-US" sz="2000" dirty="0" smtClean="0">
                <a:solidFill>
                  <a:srgbClr val="FF0000"/>
                </a:solidFill>
              </a:rPr>
              <a:t>concurrency</a:t>
            </a:r>
            <a:r>
              <a:rPr lang="en-US" sz="2000" dirty="0"/>
              <a:t>).</a:t>
            </a:r>
          </a:p>
          <a:p>
            <a:pPr marL="461963">
              <a:buFont typeface="Wingdings" panose="05000000000000000000" pitchFamily="2" charset="2"/>
              <a:buChar char="§"/>
            </a:pPr>
            <a:r>
              <a:rPr lang="en-US" sz="2000" dirty="0"/>
              <a:t>In this chapter, we start with the </a:t>
            </a:r>
            <a:r>
              <a:rPr lang="en-US" sz="2000" dirty="0">
                <a:solidFill>
                  <a:srgbClr val="FF0000"/>
                </a:solidFill>
              </a:rPr>
              <a:t>essential prerequisites,</a:t>
            </a:r>
            <a:r>
              <a:rPr lang="en-US" sz="2000" dirty="0"/>
              <a:t> namely the basics of threading and tasks, and then describe the principles of </a:t>
            </a:r>
            <a:r>
              <a:rPr lang="en-US" sz="2000" dirty="0">
                <a:solidFill>
                  <a:srgbClr val="FF0000"/>
                </a:solidFill>
              </a:rPr>
              <a:t>asynchrony</a:t>
            </a:r>
            <a:r>
              <a:rPr lang="en-US" sz="2000" dirty="0"/>
              <a:t> and C#’s asynchronous functions in </a:t>
            </a:r>
            <a:r>
              <a:rPr lang="en-US" sz="2000" dirty="0" smtClean="0"/>
              <a:t>detail.</a:t>
            </a:r>
          </a:p>
          <a:p>
            <a:pPr marL="461963">
              <a:buFont typeface="Wingdings" panose="05000000000000000000" pitchFamily="2" charset="2"/>
              <a:buChar char="§"/>
            </a:pPr>
            <a:r>
              <a:rPr lang="en-US" sz="2000" dirty="0" smtClean="0"/>
              <a:t>In </a:t>
            </a:r>
            <a:r>
              <a:rPr lang="en-US" sz="2000" dirty="0"/>
              <a:t>Chapter 22, we’ll revisit multithreading in greater detail, and in Chapter 23, we’ll cover the related topic of </a:t>
            </a:r>
            <a:r>
              <a:rPr lang="en-US" sz="2000" dirty="0">
                <a:solidFill>
                  <a:srgbClr val="FF0000"/>
                </a:solidFill>
              </a:rPr>
              <a:t>parallel programming</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379</a:t>
            </a:fld>
            <a:endParaRPr lang="en-US" dirty="0"/>
          </a:p>
        </p:txBody>
      </p:sp>
    </p:spTree>
    <p:extLst>
      <p:ext uri="{BB962C8B-B14F-4D97-AF65-F5344CB8AC3E}">
        <p14:creationId xmlns:p14="http://schemas.microsoft.com/office/powerpoint/2010/main" val="3532572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Property </a:t>
            </a:r>
            <a:r>
              <a:rPr lang="en-US" dirty="0" smtClean="0"/>
              <a:t>initializers</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Property initializers </a:t>
            </a:r>
            <a:r>
              <a:rPr lang="en-US" sz="2000" dirty="0" smtClean="0"/>
              <a:t>let </a:t>
            </a:r>
            <a:r>
              <a:rPr lang="en-US" sz="2000" dirty="0"/>
              <a:t>you assign an </a:t>
            </a:r>
            <a:r>
              <a:rPr lang="en-US" sz="2000" dirty="0">
                <a:solidFill>
                  <a:srgbClr val="FF0000"/>
                </a:solidFill>
              </a:rPr>
              <a:t>initial value</a:t>
            </a:r>
            <a:r>
              <a:rPr lang="en-US" sz="2000" dirty="0"/>
              <a:t> to an </a:t>
            </a:r>
            <a:r>
              <a:rPr lang="en-US" sz="2000" dirty="0">
                <a:solidFill>
                  <a:srgbClr val="FF0000"/>
                </a:solidFill>
              </a:rPr>
              <a:t>automatic </a:t>
            </a:r>
            <a:r>
              <a:rPr lang="en-US" sz="2000" dirty="0" smtClean="0">
                <a:solidFill>
                  <a:srgbClr val="FF0000"/>
                </a:solidFill>
              </a:rPr>
              <a:t>property</a:t>
            </a:r>
            <a:r>
              <a:rPr lang="en-US" sz="2000" dirty="0"/>
              <a:t>:</a:t>
            </a:r>
          </a:p>
          <a:p>
            <a:pPr marL="0" indent="0">
              <a:buNone/>
            </a:pPr>
            <a:endParaRPr lang="en-US" sz="2000" dirty="0" smtClean="0"/>
          </a:p>
          <a:p>
            <a:pPr marL="461963">
              <a:buFont typeface="Wingdings" panose="05000000000000000000" pitchFamily="2" charset="2"/>
              <a:buChar char="§"/>
            </a:pPr>
            <a:endParaRPr lang="en-US" sz="2000" dirty="0" smtClean="0"/>
          </a:p>
          <a:p>
            <a:pPr marL="461963">
              <a:buFont typeface="Wingdings" panose="05000000000000000000" pitchFamily="2" charset="2"/>
              <a:buChar char="§"/>
            </a:pPr>
            <a:r>
              <a:rPr lang="en-US" sz="2000" dirty="0" smtClean="0"/>
              <a:t>Initialized </a:t>
            </a:r>
            <a:r>
              <a:rPr lang="en-US" sz="2000" dirty="0"/>
              <a:t>properties can also be read-only</a:t>
            </a:r>
            <a:r>
              <a:rPr lang="en-US" sz="2000" dirty="0" smtClean="0"/>
              <a:t>:</a:t>
            </a:r>
          </a:p>
          <a:p>
            <a:pPr marL="461963">
              <a:buFont typeface="Wingdings" panose="05000000000000000000" pitchFamily="2" charset="2"/>
              <a:buChar char="§"/>
            </a:pPr>
            <a:endParaRPr lang="en-US" sz="2000" dirty="0"/>
          </a:p>
          <a:p>
            <a:pPr marL="461963">
              <a:buFont typeface="Wingdings" panose="05000000000000000000" pitchFamily="2" charset="2"/>
              <a:buChar char="§"/>
            </a:pPr>
            <a:endParaRPr lang="en-US" sz="2000" dirty="0" smtClean="0"/>
          </a:p>
          <a:p>
            <a:pPr marL="461963">
              <a:buFont typeface="Wingdings" panose="05000000000000000000" pitchFamily="2" charset="2"/>
              <a:buChar char="§"/>
            </a:pPr>
            <a:r>
              <a:rPr lang="en-US" sz="2000" dirty="0"/>
              <a:t>Read-only properties can also be set in the constructor, making it easier to </a:t>
            </a:r>
            <a:r>
              <a:rPr lang="en-US" sz="2000" dirty="0">
                <a:solidFill>
                  <a:srgbClr val="FF0000"/>
                </a:solidFill>
              </a:rPr>
              <a:t>create immutable </a:t>
            </a:r>
            <a:r>
              <a:rPr lang="en-US" sz="2000" dirty="0"/>
              <a:t>(read-only) </a:t>
            </a:r>
            <a:r>
              <a:rPr lang="en-US" sz="2000" dirty="0">
                <a:solidFill>
                  <a:srgbClr val="FF0000"/>
                </a:solidFill>
              </a:rPr>
              <a:t>types</a:t>
            </a:r>
            <a:r>
              <a:rPr lang="en-US" sz="2000" dirty="0" smtClean="0"/>
              <a:t>.</a:t>
            </a:r>
            <a:endParaRPr lang="en-US" sz="2000"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3972" y="1960883"/>
            <a:ext cx="5872513" cy="270589"/>
          </a:xfrm>
          <a:prstGeom prst="rect">
            <a:avLst/>
          </a:prstGeom>
          <a:ln>
            <a:solidFill>
              <a:schemeClr val="accent1"/>
            </a:solidFill>
          </a:ln>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3972" y="3056861"/>
            <a:ext cx="5872513" cy="328925"/>
          </a:xfrm>
          <a:prstGeom prst="rect">
            <a:avLst/>
          </a:prstGeom>
          <a:ln>
            <a:solidFill>
              <a:schemeClr val="accent1"/>
            </a:solidFill>
          </a:ln>
        </p:spPr>
      </p:pic>
      <p:sp>
        <p:nvSpPr>
          <p:cNvPr id="6" name="Date Placeholder 5"/>
          <p:cNvSpPr>
            <a:spLocks noGrp="1"/>
          </p:cNvSpPr>
          <p:nvPr>
            <p:ph type="dt" sz="half" idx="2"/>
          </p:nvPr>
        </p:nvSpPr>
        <p:spPr/>
        <p:txBody>
          <a:bodyPr/>
          <a:lstStyle/>
          <a:p>
            <a:r>
              <a:rPr lang="en-US" smtClean="0"/>
              <a:t>02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38</a:t>
            </a:fld>
            <a:endParaRPr lang="en-US" dirty="0"/>
          </a:p>
        </p:txBody>
      </p:sp>
    </p:spTree>
    <p:extLst>
      <p:ext uri="{BB962C8B-B14F-4D97-AF65-F5344CB8AC3E}">
        <p14:creationId xmlns:p14="http://schemas.microsoft.com/office/powerpoint/2010/main" val="2525314728"/>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Introduction</a:t>
            </a:r>
            <a:endParaRPr lang="en-US" dirty="0">
              <a:solidFill>
                <a:schemeClr val="bg1"/>
              </a:solidFill>
            </a:endParaRPr>
          </a:p>
        </p:txBody>
      </p:sp>
      <p:sp>
        <p:nvSpPr>
          <p:cNvPr id="4" name="Content Placeholder 3"/>
          <p:cNvSpPr>
            <a:spLocks noGrp="1"/>
          </p:cNvSpPr>
          <p:nvPr>
            <p:ph idx="1"/>
          </p:nvPr>
        </p:nvSpPr>
        <p:spPr/>
        <p:txBody>
          <a:bodyPr>
            <a:normAutofit lnSpcReduction="10000"/>
          </a:bodyPr>
          <a:lstStyle/>
          <a:p>
            <a:pPr>
              <a:buFont typeface="Wingdings" panose="05000000000000000000" pitchFamily="2" charset="2"/>
              <a:buChar char="v"/>
            </a:pPr>
            <a:r>
              <a:rPr lang="en-US" sz="2000" dirty="0" smtClean="0"/>
              <a:t>The </a:t>
            </a:r>
            <a:r>
              <a:rPr lang="en-US" sz="2000" dirty="0"/>
              <a:t>most common </a:t>
            </a:r>
            <a:r>
              <a:rPr lang="en-US" sz="2000" dirty="0">
                <a:solidFill>
                  <a:srgbClr val="FF0000"/>
                </a:solidFill>
              </a:rPr>
              <a:t>concurrency scenarios</a:t>
            </a:r>
            <a:r>
              <a:rPr lang="en-US" sz="2000" dirty="0"/>
              <a:t> </a:t>
            </a:r>
            <a:r>
              <a:rPr lang="en-US" sz="2000" dirty="0" smtClean="0"/>
              <a:t>are:</a:t>
            </a:r>
          </a:p>
          <a:p>
            <a:pPr marL="461963" indent="-234950">
              <a:buFont typeface="Wingdings" panose="05000000000000000000" pitchFamily="2" charset="2"/>
              <a:buChar char="§"/>
            </a:pPr>
            <a:r>
              <a:rPr lang="en-US" sz="2000" dirty="0" smtClean="0">
                <a:solidFill>
                  <a:srgbClr val="0070C0"/>
                </a:solidFill>
              </a:rPr>
              <a:t>Writing </a:t>
            </a:r>
            <a:r>
              <a:rPr lang="en-US" sz="2000" dirty="0">
                <a:solidFill>
                  <a:srgbClr val="0070C0"/>
                </a:solidFill>
              </a:rPr>
              <a:t>a responsive user </a:t>
            </a:r>
            <a:r>
              <a:rPr lang="en-US" sz="2000" dirty="0" smtClean="0">
                <a:solidFill>
                  <a:srgbClr val="0070C0"/>
                </a:solidFill>
              </a:rPr>
              <a:t>interface -</a:t>
            </a:r>
            <a:r>
              <a:rPr lang="en-US" sz="2000" dirty="0" smtClean="0"/>
              <a:t> </a:t>
            </a:r>
            <a:r>
              <a:rPr lang="en-US" sz="2000" dirty="0"/>
              <a:t>In WPF, mobile, and Windows Forms applications, you must run </a:t>
            </a:r>
            <a:r>
              <a:rPr lang="en-US" sz="2000" dirty="0" smtClean="0"/>
              <a:t>time-consuming </a:t>
            </a:r>
            <a:r>
              <a:rPr lang="en-US" sz="2000" dirty="0"/>
              <a:t>tasks concurrently with the code that runs your user interface to maintain responsiveness. </a:t>
            </a:r>
            <a:endParaRPr lang="en-US" sz="2000" dirty="0" smtClean="0"/>
          </a:p>
          <a:p>
            <a:pPr marL="461963" indent="-234950">
              <a:buFont typeface="Wingdings" panose="05000000000000000000" pitchFamily="2" charset="2"/>
              <a:buChar char="§"/>
            </a:pPr>
            <a:r>
              <a:rPr lang="en-US" sz="2000" dirty="0" smtClean="0">
                <a:solidFill>
                  <a:srgbClr val="0070C0"/>
                </a:solidFill>
              </a:rPr>
              <a:t>Allowing </a:t>
            </a:r>
            <a:r>
              <a:rPr lang="en-US" sz="2000" dirty="0">
                <a:solidFill>
                  <a:srgbClr val="0070C0"/>
                </a:solidFill>
              </a:rPr>
              <a:t>requests to process </a:t>
            </a:r>
            <a:r>
              <a:rPr lang="en-US" sz="2000" dirty="0" smtClean="0">
                <a:solidFill>
                  <a:srgbClr val="0070C0"/>
                </a:solidFill>
              </a:rPr>
              <a:t>simultaneously -</a:t>
            </a:r>
            <a:r>
              <a:rPr lang="en-US" sz="2000" dirty="0" smtClean="0"/>
              <a:t> </a:t>
            </a:r>
            <a:r>
              <a:rPr lang="en-US" sz="2000" dirty="0"/>
              <a:t>On a server, client requests can arrive concurrently and so must be handled in parallel to maintain scalability. If you use ASP.NET, WCF, or Web Services, the .NET Framework does this for you </a:t>
            </a:r>
            <a:r>
              <a:rPr lang="en-US" sz="2000" dirty="0" smtClean="0"/>
              <a:t>automatically.</a:t>
            </a:r>
          </a:p>
          <a:p>
            <a:pPr marL="461963" indent="0">
              <a:buNone/>
            </a:pPr>
            <a:r>
              <a:rPr lang="en-US" sz="2000" dirty="0" smtClean="0"/>
              <a:t>However</a:t>
            </a:r>
            <a:r>
              <a:rPr lang="en-US" sz="2000" dirty="0"/>
              <a:t>, you still need to be aware of shared state (for instance, the effect of using static variables for caching</a:t>
            </a:r>
            <a:r>
              <a:rPr lang="en-US" sz="2000" dirty="0" smtClean="0"/>
              <a:t>).</a:t>
            </a:r>
          </a:p>
          <a:p>
            <a:pPr marL="461963" indent="-234950">
              <a:buFont typeface="Wingdings" panose="05000000000000000000" pitchFamily="2" charset="2"/>
              <a:buChar char="§"/>
            </a:pPr>
            <a:r>
              <a:rPr lang="en-US" sz="2000" dirty="0" smtClean="0">
                <a:solidFill>
                  <a:srgbClr val="0070C0"/>
                </a:solidFill>
              </a:rPr>
              <a:t>Parallel programming - </a:t>
            </a:r>
            <a:r>
              <a:rPr lang="en-US" sz="2000" dirty="0" smtClean="0"/>
              <a:t>Code </a:t>
            </a:r>
            <a:r>
              <a:rPr lang="en-US" sz="2000" dirty="0"/>
              <a:t>that performs intensive calculations can execute faster on multicore/ multiprocessor computers if the workload is divided between </a:t>
            </a:r>
            <a:r>
              <a:rPr lang="en-US" sz="2000" dirty="0" smtClean="0"/>
              <a:t>cores.</a:t>
            </a:r>
          </a:p>
          <a:p>
            <a:pPr marL="461963" indent="-234950">
              <a:buFont typeface="Wingdings" panose="05000000000000000000" pitchFamily="2" charset="2"/>
              <a:buChar char="§"/>
            </a:pPr>
            <a:r>
              <a:rPr lang="en-US" sz="2000" dirty="0" smtClean="0">
                <a:solidFill>
                  <a:srgbClr val="0070C0"/>
                </a:solidFill>
              </a:rPr>
              <a:t>Speculative </a:t>
            </a:r>
            <a:r>
              <a:rPr lang="en-US" sz="2000" dirty="0">
                <a:solidFill>
                  <a:srgbClr val="0070C0"/>
                </a:solidFill>
              </a:rPr>
              <a:t>execution</a:t>
            </a:r>
            <a:r>
              <a:rPr lang="en-US" sz="2000" dirty="0"/>
              <a:t> On multicore machines, you can sometimes improve performance by </a:t>
            </a:r>
            <a:r>
              <a:rPr lang="en-US" sz="2000" dirty="0" smtClean="0"/>
              <a:t>predicting </a:t>
            </a:r>
            <a:r>
              <a:rPr lang="en-US" sz="2000" dirty="0"/>
              <a:t>something that might need to be done, and then doing it ahead of </a:t>
            </a:r>
            <a:r>
              <a:rPr lang="en-US" sz="2000" dirty="0" smtClean="0"/>
              <a:t>time.</a:t>
            </a:r>
          </a:p>
          <a:p>
            <a:pPr marL="461963" indent="0">
              <a:buNone/>
            </a:pPr>
            <a:r>
              <a:rPr lang="en-US" sz="2000" dirty="0" smtClean="0"/>
              <a:t>LINQPad </a:t>
            </a:r>
            <a:r>
              <a:rPr lang="en-US" sz="2000" dirty="0"/>
              <a:t>uses this technique to speed up the creation of new </a:t>
            </a:r>
            <a:r>
              <a:rPr lang="en-US" sz="2000" dirty="0" smtClean="0"/>
              <a:t>queries. A variation </a:t>
            </a:r>
            <a:r>
              <a:rPr lang="en-US" sz="2000" dirty="0"/>
              <a:t>is to run a number of different algorithms in parallel that all solve the same </a:t>
            </a:r>
            <a:r>
              <a:rPr lang="en-US" sz="2000" dirty="0" smtClean="0"/>
              <a:t>task.</a:t>
            </a:r>
          </a:p>
          <a:p>
            <a:pPr marL="461963" indent="0">
              <a:buNone/>
            </a:pPr>
            <a:r>
              <a:rPr lang="en-US" sz="2000" dirty="0" smtClean="0"/>
              <a:t>Whichever </a:t>
            </a:r>
            <a:r>
              <a:rPr lang="en-US" sz="2000" dirty="0"/>
              <a:t>one finishes first “wins”—this is effective when you can’t know ahead of time which algorithm will execute fastest</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380</a:t>
            </a:fld>
            <a:endParaRPr lang="en-US" dirty="0"/>
          </a:p>
        </p:txBody>
      </p:sp>
    </p:spTree>
    <p:extLst>
      <p:ext uri="{BB962C8B-B14F-4D97-AF65-F5344CB8AC3E}">
        <p14:creationId xmlns:p14="http://schemas.microsoft.com/office/powerpoint/2010/main" val="179565007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Multithreading</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general mechanism by which a program can simultaneously execute code is called </a:t>
            </a:r>
            <a:r>
              <a:rPr lang="en-US" sz="2000" dirty="0">
                <a:solidFill>
                  <a:srgbClr val="FF0000"/>
                </a:solidFill>
              </a:rPr>
              <a:t>multithreading</a:t>
            </a:r>
            <a:r>
              <a:rPr lang="en-US" sz="2000" dirty="0"/>
              <a:t>. </a:t>
            </a:r>
            <a:endParaRPr lang="en-US" sz="2000" dirty="0" smtClean="0"/>
          </a:p>
          <a:p>
            <a:pPr marL="461963">
              <a:buFont typeface="Wingdings" panose="05000000000000000000" pitchFamily="2" charset="2"/>
              <a:buChar char="§"/>
            </a:pPr>
            <a:r>
              <a:rPr lang="en-US" sz="2000" dirty="0" smtClean="0"/>
              <a:t>Multithreading </a:t>
            </a:r>
            <a:r>
              <a:rPr lang="en-US" sz="2000" dirty="0"/>
              <a:t>is supported by both the CLR and operating system, and is a fundamental concept in </a:t>
            </a:r>
            <a:r>
              <a:rPr lang="en-US" sz="2000" dirty="0" smtClean="0">
                <a:solidFill>
                  <a:srgbClr val="FF0000"/>
                </a:solidFill>
              </a:rPr>
              <a:t>concurrency</a:t>
            </a:r>
            <a:r>
              <a:rPr lang="en-US" sz="2000" dirty="0" smtClean="0"/>
              <a:t>.</a:t>
            </a:r>
          </a:p>
          <a:p>
            <a:pPr marL="461963">
              <a:buFont typeface="Wingdings" panose="05000000000000000000" pitchFamily="2" charset="2"/>
              <a:buChar char="§"/>
            </a:pPr>
            <a:r>
              <a:rPr lang="en-US" sz="2000" dirty="0" smtClean="0"/>
              <a:t>Understanding </a:t>
            </a:r>
            <a:r>
              <a:rPr lang="en-US" sz="2000" dirty="0"/>
              <a:t>the basics of threading, and in particular, the effects of threads on </a:t>
            </a:r>
            <a:r>
              <a:rPr lang="en-US" sz="2000" dirty="0">
                <a:solidFill>
                  <a:srgbClr val="FF0000"/>
                </a:solidFill>
              </a:rPr>
              <a:t>shared state</a:t>
            </a:r>
            <a:r>
              <a:rPr lang="en-US" sz="2000" dirty="0"/>
              <a:t>, is therefore </a:t>
            </a:r>
            <a:r>
              <a:rPr lang="en-US" sz="2000" dirty="0" smtClean="0"/>
              <a:t>essential.</a:t>
            </a: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381</a:t>
            </a:fld>
            <a:endParaRPr lang="en-US" dirty="0"/>
          </a:p>
        </p:txBody>
      </p:sp>
    </p:spTree>
    <p:extLst>
      <p:ext uri="{BB962C8B-B14F-4D97-AF65-F5344CB8AC3E}">
        <p14:creationId xmlns:p14="http://schemas.microsoft.com/office/powerpoint/2010/main" val="388358156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Threading</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 thread is an </a:t>
            </a:r>
            <a:r>
              <a:rPr lang="en-US" sz="2000" dirty="0">
                <a:solidFill>
                  <a:srgbClr val="FF0000"/>
                </a:solidFill>
              </a:rPr>
              <a:t>execution path</a:t>
            </a:r>
            <a:r>
              <a:rPr lang="en-US" sz="2000" dirty="0"/>
              <a:t> that can proceed independently of </a:t>
            </a:r>
            <a:r>
              <a:rPr lang="en-US" sz="2000" dirty="0" smtClean="0"/>
              <a:t>others.</a:t>
            </a:r>
          </a:p>
          <a:p>
            <a:pPr marL="461963">
              <a:buFont typeface="Wingdings" panose="05000000000000000000" pitchFamily="2" charset="2"/>
              <a:buChar char="§"/>
            </a:pPr>
            <a:r>
              <a:rPr lang="en-US" sz="2000" dirty="0" smtClean="0"/>
              <a:t>Each </a:t>
            </a:r>
            <a:r>
              <a:rPr lang="en-US" sz="2000" dirty="0"/>
              <a:t>thread runs within an operating system </a:t>
            </a:r>
            <a:r>
              <a:rPr lang="en-US" sz="2000" dirty="0">
                <a:solidFill>
                  <a:srgbClr val="FF0000"/>
                </a:solidFill>
              </a:rPr>
              <a:t>process</a:t>
            </a:r>
            <a:r>
              <a:rPr lang="en-US" sz="2000" dirty="0"/>
              <a:t>, which provides an isolated environment in which a program </a:t>
            </a:r>
            <a:r>
              <a:rPr lang="en-US" sz="2000" dirty="0" smtClean="0"/>
              <a:t>runs.</a:t>
            </a:r>
          </a:p>
          <a:p>
            <a:pPr marL="461963">
              <a:buFont typeface="Wingdings" panose="05000000000000000000" pitchFamily="2" charset="2"/>
              <a:buChar char="§"/>
            </a:pPr>
            <a:r>
              <a:rPr lang="en-US" sz="2000" dirty="0" smtClean="0"/>
              <a:t>With </a:t>
            </a:r>
            <a:r>
              <a:rPr lang="en-US" sz="2000" dirty="0"/>
              <a:t>a </a:t>
            </a:r>
            <a:r>
              <a:rPr lang="en-US" sz="2000" dirty="0">
                <a:solidFill>
                  <a:srgbClr val="FF0000"/>
                </a:solidFill>
              </a:rPr>
              <a:t>single-threaded</a:t>
            </a:r>
            <a:r>
              <a:rPr lang="en-US" sz="2000" dirty="0"/>
              <a:t> program, just one thread runs in the process’s isolated environment and so that thread has exclusive access to </a:t>
            </a:r>
            <a:r>
              <a:rPr lang="en-US" sz="2000" dirty="0" smtClean="0"/>
              <a:t>it.</a:t>
            </a:r>
          </a:p>
          <a:p>
            <a:pPr marL="461963">
              <a:buFont typeface="Wingdings" panose="05000000000000000000" pitchFamily="2" charset="2"/>
              <a:buChar char="§"/>
            </a:pPr>
            <a:r>
              <a:rPr lang="en-US" sz="2000" dirty="0" smtClean="0"/>
              <a:t>With </a:t>
            </a:r>
            <a:r>
              <a:rPr lang="en-US" sz="2000" dirty="0"/>
              <a:t>a </a:t>
            </a:r>
            <a:r>
              <a:rPr lang="en-US" sz="2000" dirty="0">
                <a:solidFill>
                  <a:srgbClr val="FF0000"/>
                </a:solidFill>
              </a:rPr>
              <a:t>multithreaded</a:t>
            </a:r>
            <a:r>
              <a:rPr lang="en-US" sz="2000" dirty="0"/>
              <a:t> program, multiple threads run in a </a:t>
            </a:r>
            <a:r>
              <a:rPr lang="en-US" sz="2000" dirty="0">
                <a:solidFill>
                  <a:srgbClr val="FF0000"/>
                </a:solidFill>
              </a:rPr>
              <a:t>single process</a:t>
            </a:r>
            <a:r>
              <a:rPr lang="en-US" sz="2000" dirty="0"/>
              <a:t>, sharing the same execution environment (memory, in particular</a:t>
            </a:r>
            <a:r>
              <a:rPr lang="en-US" sz="2000" dirty="0" smtClean="0"/>
              <a:t>).</a:t>
            </a:r>
          </a:p>
          <a:p>
            <a:pPr marL="461963">
              <a:buFont typeface="Wingdings" panose="05000000000000000000" pitchFamily="2" charset="2"/>
              <a:buChar char="§"/>
            </a:pPr>
            <a:r>
              <a:rPr lang="en-US" sz="2000" dirty="0" smtClean="0"/>
              <a:t>This</a:t>
            </a:r>
            <a:r>
              <a:rPr lang="en-US" sz="2000" dirty="0"/>
              <a:t>, in part, is why multithreading is useful: one thread can fetch data in the background, for instance, while another thread displays the data as it arrives. This data is referred to as </a:t>
            </a:r>
            <a:r>
              <a:rPr lang="en-US" sz="2000" dirty="0">
                <a:solidFill>
                  <a:srgbClr val="FF0000"/>
                </a:solidFill>
              </a:rPr>
              <a:t>shared state</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382</a:t>
            </a:fld>
            <a:endParaRPr lang="en-US" dirty="0"/>
          </a:p>
        </p:txBody>
      </p:sp>
    </p:spTree>
    <p:extLst>
      <p:ext uri="{BB962C8B-B14F-4D97-AF65-F5344CB8AC3E}">
        <p14:creationId xmlns:p14="http://schemas.microsoft.com/office/powerpoint/2010/main" val="355606261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Creating a Thread</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 client program (Console, WPF, UWP, or Windows Forms) starts in a </a:t>
            </a:r>
            <a:r>
              <a:rPr lang="en-US" sz="2000" dirty="0">
                <a:solidFill>
                  <a:srgbClr val="FF0000"/>
                </a:solidFill>
              </a:rPr>
              <a:t>single thread</a:t>
            </a:r>
            <a:r>
              <a:rPr lang="en-US" sz="2000" dirty="0"/>
              <a:t> that’s created automatically by the operating system (the “</a:t>
            </a:r>
            <a:r>
              <a:rPr lang="en-US" sz="2000" dirty="0">
                <a:solidFill>
                  <a:srgbClr val="FF0000"/>
                </a:solidFill>
              </a:rPr>
              <a:t>main</a:t>
            </a:r>
            <a:r>
              <a:rPr lang="en-US" sz="2000" dirty="0"/>
              <a:t>” thread</a:t>
            </a:r>
            <a:r>
              <a:rPr lang="en-US" sz="2000" dirty="0" smtClean="0"/>
              <a:t>).</a:t>
            </a:r>
          </a:p>
          <a:p>
            <a:pPr marL="461963">
              <a:buFont typeface="Wingdings" panose="05000000000000000000" pitchFamily="2" charset="2"/>
              <a:buChar char="§"/>
            </a:pPr>
            <a:r>
              <a:rPr lang="en-US" sz="2000" dirty="0" smtClean="0"/>
              <a:t>Here </a:t>
            </a:r>
            <a:r>
              <a:rPr lang="en-US" sz="2000" dirty="0"/>
              <a:t>it lives out its life as a single-threaded application, unless you do otherwise, by creating more threads (directly or indirectly</a:t>
            </a:r>
            <a:r>
              <a:rPr lang="en-US" sz="2000" dirty="0" smtClean="0"/>
              <a:t>).</a:t>
            </a:r>
          </a:p>
          <a:p>
            <a:pPr marL="461963">
              <a:buFont typeface="Wingdings" panose="05000000000000000000" pitchFamily="2" charset="2"/>
              <a:buChar char="§"/>
            </a:pPr>
            <a:r>
              <a:rPr lang="en-US" sz="2000" dirty="0" smtClean="0"/>
              <a:t>You </a:t>
            </a:r>
            <a:r>
              <a:rPr lang="en-US" sz="2000" dirty="0"/>
              <a:t>can create and start a new thread by instantiating a </a:t>
            </a:r>
            <a:r>
              <a:rPr lang="en-US" sz="2000" dirty="0">
                <a:solidFill>
                  <a:srgbClr val="FF0000"/>
                </a:solidFill>
              </a:rPr>
              <a:t>Thread</a:t>
            </a:r>
            <a:r>
              <a:rPr lang="en-US" sz="2000" dirty="0"/>
              <a:t> object and calling its </a:t>
            </a:r>
            <a:r>
              <a:rPr lang="en-US" sz="2000" dirty="0">
                <a:solidFill>
                  <a:srgbClr val="FF0000"/>
                </a:solidFill>
              </a:rPr>
              <a:t>Start</a:t>
            </a:r>
            <a:r>
              <a:rPr lang="en-US" sz="2000" dirty="0"/>
              <a:t> </a:t>
            </a:r>
            <a:r>
              <a:rPr lang="en-US" sz="2000" dirty="0" smtClean="0"/>
              <a:t>method.</a:t>
            </a:r>
          </a:p>
          <a:p>
            <a:pPr marL="461963">
              <a:buFont typeface="Wingdings" panose="05000000000000000000" pitchFamily="2" charset="2"/>
              <a:buChar char="§"/>
            </a:pPr>
            <a:r>
              <a:rPr lang="en-US" sz="2000" dirty="0" smtClean="0"/>
              <a:t>The </a:t>
            </a:r>
            <a:r>
              <a:rPr lang="en-US" sz="2000" dirty="0"/>
              <a:t>simplest constructor for Thread takes a ThreadStart dele‐ gate: a parameterless method indicating where execution should begin</a:t>
            </a:r>
            <a:r>
              <a:rPr lang="en-US" sz="2000" dirty="0" smtClean="0"/>
              <a:t>.</a:t>
            </a:r>
          </a:p>
          <a:p>
            <a:pPr marL="461963">
              <a:buFont typeface="Wingdings" panose="05000000000000000000" pitchFamily="2" charset="2"/>
              <a:buChar char="§"/>
            </a:pPr>
            <a:r>
              <a:rPr lang="en-US" sz="2000" dirty="0" smtClean="0"/>
              <a:t>Example as shown in </a:t>
            </a:r>
            <a:r>
              <a:rPr lang="en-US" sz="2000" dirty="0" smtClean="0">
                <a:solidFill>
                  <a:srgbClr val="FF0000"/>
                </a:solidFill>
              </a:rPr>
              <a:t>Fig 14-1</a:t>
            </a:r>
          </a:p>
          <a:p>
            <a:pPr marL="461963">
              <a:buFont typeface="Wingdings" panose="05000000000000000000" pitchFamily="2" charset="2"/>
              <a:buChar char="§"/>
            </a:pPr>
            <a:r>
              <a:rPr lang="en-US" sz="2000" dirty="0"/>
              <a:t>Once started, a thread’s </a:t>
            </a:r>
            <a:r>
              <a:rPr lang="en-US" sz="2000" dirty="0">
                <a:solidFill>
                  <a:srgbClr val="FF0000"/>
                </a:solidFill>
              </a:rPr>
              <a:t>IsAlive</a:t>
            </a:r>
            <a:r>
              <a:rPr lang="en-US" sz="2000" dirty="0"/>
              <a:t> property returns true, until the point where the </a:t>
            </a:r>
            <a:r>
              <a:rPr lang="en-US" sz="2000" dirty="0">
                <a:solidFill>
                  <a:srgbClr val="FF0000"/>
                </a:solidFill>
              </a:rPr>
              <a:t>thread </a:t>
            </a:r>
            <a:r>
              <a:rPr lang="en-US" sz="2000" dirty="0" smtClean="0">
                <a:solidFill>
                  <a:srgbClr val="FF0000"/>
                </a:solidFill>
              </a:rPr>
              <a:t>ends</a:t>
            </a:r>
            <a:r>
              <a:rPr lang="en-US" sz="2000" dirty="0" smtClean="0"/>
              <a:t>.</a:t>
            </a:r>
          </a:p>
          <a:p>
            <a:pPr marL="461963">
              <a:buFont typeface="Wingdings" panose="05000000000000000000" pitchFamily="2" charset="2"/>
              <a:buChar char="§"/>
            </a:pPr>
            <a:r>
              <a:rPr lang="en-US" sz="2000" dirty="0" smtClean="0"/>
              <a:t>A </a:t>
            </a:r>
            <a:r>
              <a:rPr lang="en-US" sz="2000" dirty="0"/>
              <a:t>thread ends when the delegate passed to the Thread’s constructor finishes </a:t>
            </a:r>
            <a:r>
              <a:rPr lang="en-US" sz="2000" dirty="0" smtClean="0"/>
              <a:t>executing.</a:t>
            </a:r>
          </a:p>
          <a:p>
            <a:pPr marL="461963">
              <a:buFont typeface="Wingdings" panose="05000000000000000000" pitchFamily="2" charset="2"/>
              <a:buChar char="§"/>
            </a:pPr>
            <a:r>
              <a:rPr lang="en-US" sz="2000" dirty="0" smtClean="0"/>
              <a:t>Once </a:t>
            </a:r>
            <a:r>
              <a:rPr lang="en-US" sz="2000" dirty="0"/>
              <a:t>ended, a thread cannot restart</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383</a:t>
            </a:fld>
            <a:endParaRPr lang="en-US" dirty="0"/>
          </a:p>
        </p:txBody>
      </p:sp>
    </p:spTree>
    <p:extLst>
      <p:ext uri="{BB962C8B-B14F-4D97-AF65-F5344CB8AC3E}">
        <p14:creationId xmlns:p14="http://schemas.microsoft.com/office/powerpoint/2010/main" val="357503483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 14-1</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3"/>
            <a:ext cx="5338973" cy="4305124"/>
          </a:xfrm>
          <a:prstGeom prst="rect">
            <a:avLst/>
          </a:prstGeom>
          <a:ln>
            <a:solidFill>
              <a:schemeClr val="accent1"/>
            </a:solidFill>
          </a:ln>
        </p:spPr>
      </p:pic>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384</a:t>
            </a:fld>
            <a:endParaRPr lang="en-US" dirty="0"/>
          </a:p>
        </p:txBody>
      </p:sp>
    </p:spTree>
    <p:extLst>
      <p:ext uri="{BB962C8B-B14F-4D97-AF65-F5344CB8AC3E}">
        <p14:creationId xmlns:p14="http://schemas.microsoft.com/office/powerpoint/2010/main" val="22161935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Join and Sleep</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You can wait for another thread to end by calling its Join method:</a:t>
            </a:r>
          </a:p>
          <a:p>
            <a:pPr marL="233363" indent="0">
              <a:buNone/>
            </a:pPr>
            <a:endParaRPr lang="en-US" sz="2000" dirty="0"/>
          </a:p>
          <a:p>
            <a:pPr marL="233363" indent="0">
              <a:buNone/>
            </a:pPr>
            <a:endParaRPr lang="en-US" sz="2000" dirty="0"/>
          </a:p>
          <a:p>
            <a:pPr marL="233363" indent="0">
              <a:buNone/>
            </a:pPr>
            <a:endParaRPr lang="en-US" sz="2000" dirty="0" smtClean="0"/>
          </a:p>
          <a:p>
            <a:pPr marL="233363" indent="0">
              <a:buNone/>
            </a:pPr>
            <a:endParaRPr lang="en-US" sz="2000" dirty="0" smtClean="0"/>
          </a:p>
          <a:p>
            <a:pPr marL="461963">
              <a:buFont typeface="Wingdings" panose="05000000000000000000" pitchFamily="2" charset="2"/>
              <a:buChar char="§"/>
            </a:pPr>
            <a:r>
              <a:rPr lang="en-US" sz="2000" dirty="0" smtClean="0"/>
              <a:t>This </a:t>
            </a:r>
            <a:r>
              <a:rPr lang="en-US" sz="2000" dirty="0"/>
              <a:t>prints “y” 1,000 times, followed by “Thread t has ended!” immediately </a:t>
            </a:r>
            <a:r>
              <a:rPr lang="en-US" sz="2000" dirty="0" smtClean="0"/>
              <a:t>afterward.</a:t>
            </a:r>
          </a:p>
          <a:p>
            <a:pPr marL="461963">
              <a:buFont typeface="Wingdings" panose="05000000000000000000" pitchFamily="2" charset="2"/>
              <a:buChar char="§"/>
            </a:pPr>
            <a:r>
              <a:rPr lang="en-US" sz="2000" dirty="0" smtClean="0"/>
              <a:t>You </a:t>
            </a:r>
            <a:r>
              <a:rPr lang="en-US" sz="2000" dirty="0"/>
              <a:t>can include a timeout when calling Join, either in milliseconds or as a </a:t>
            </a:r>
            <a:r>
              <a:rPr lang="en-US" sz="2000" dirty="0" smtClean="0"/>
              <a:t>TimeSpan.</a:t>
            </a:r>
          </a:p>
          <a:p>
            <a:pPr marL="461963">
              <a:buFont typeface="Wingdings" panose="05000000000000000000" pitchFamily="2" charset="2"/>
              <a:buChar char="§"/>
            </a:pPr>
            <a:r>
              <a:rPr lang="en-US" sz="2000" dirty="0" smtClean="0"/>
              <a:t>It </a:t>
            </a:r>
            <a:r>
              <a:rPr lang="en-US" sz="2000" dirty="0"/>
              <a:t>then returns true if the thread ended or false if it timed </a:t>
            </a:r>
            <a:r>
              <a:rPr lang="en-US" sz="2000" dirty="0" smtClean="0"/>
              <a:t>out.</a:t>
            </a:r>
          </a:p>
          <a:p>
            <a:pPr marL="461963">
              <a:buFont typeface="Wingdings" panose="05000000000000000000" pitchFamily="2" charset="2"/>
              <a:buChar char="§"/>
            </a:pPr>
            <a:r>
              <a:rPr lang="en-US" sz="2000" dirty="0" smtClean="0"/>
              <a:t>Thread.Sleep </a:t>
            </a:r>
            <a:r>
              <a:rPr lang="en-US" sz="2000" dirty="0"/>
              <a:t>pauses the current thread for a specified </a:t>
            </a:r>
            <a:r>
              <a:rPr lang="en-US" sz="2000" dirty="0" smtClean="0"/>
              <a:t>period </a:t>
            </a:r>
            <a:endParaRPr lang="en-US" sz="2000" dirty="0"/>
          </a:p>
          <a:p>
            <a:pPr>
              <a:buFont typeface="Wingdings" panose="05000000000000000000" pitchFamily="2" charset="2"/>
              <a:buChar char="v"/>
            </a:pPr>
            <a:endParaRPr lang="en-US" sz="2000"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0175" y="1694011"/>
            <a:ext cx="5115528" cy="1518515"/>
          </a:xfrm>
          <a:prstGeom prst="rect">
            <a:avLst/>
          </a:prstGeom>
          <a:ln>
            <a:solidFill>
              <a:schemeClr val="accent1"/>
            </a:solidFill>
          </a:ln>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0175" y="5138174"/>
            <a:ext cx="7013996" cy="1215521"/>
          </a:xfrm>
          <a:prstGeom prst="rect">
            <a:avLst/>
          </a:prstGeom>
          <a:ln>
            <a:solidFill>
              <a:schemeClr val="accent1"/>
            </a:solidFill>
          </a:ln>
        </p:spPr>
      </p:pic>
      <p:sp>
        <p:nvSpPr>
          <p:cNvPr id="6" name="Date Placeholder 5"/>
          <p:cNvSpPr>
            <a:spLocks noGrp="1"/>
          </p:cNvSpPr>
          <p:nvPr>
            <p:ph type="dt" sz="half" idx="2"/>
          </p:nvPr>
        </p:nvSpPr>
        <p:spPr/>
        <p:txBody>
          <a:bodyPr/>
          <a:lstStyle/>
          <a:p>
            <a:r>
              <a:rPr lang="en-US" smtClean="0"/>
              <a:t>02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385</a:t>
            </a:fld>
            <a:endParaRPr lang="en-US" dirty="0"/>
          </a:p>
        </p:txBody>
      </p:sp>
    </p:spTree>
    <p:extLst>
      <p:ext uri="{BB962C8B-B14F-4D97-AF65-F5344CB8AC3E}">
        <p14:creationId xmlns:p14="http://schemas.microsoft.com/office/powerpoint/2010/main" val="23710422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Blocking</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386</a:t>
            </a:fld>
            <a:endParaRPr lang="en-US" dirty="0"/>
          </a:p>
        </p:txBody>
      </p:sp>
    </p:spTree>
    <p:extLst>
      <p:ext uri="{BB962C8B-B14F-4D97-AF65-F5344CB8AC3E}">
        <p14:creationId xmlns:p14="http://schemas.microsoft.com/office/powerpoint/2010/main" val="185931581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The Thread Pool</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Whenever you start a thread, a few hundred microseconds are spent organizing such things as a </a:t>
            </a:r>
            <a:r>
              <a:rPr lang="en-US" sz="2000" dirty="0">
                <a:solidFill>
                  <a:srgbClr val="FF0000"/>
                </a:solidFill>
              </a:rPr>
              <a:t>fresh local variable </a:t>
            </a:r>
            <a:r>
              <a:rPr lang="en-US" sz="2000" dirty="0" smtClean="0">
                <a:solidFill>
                  <a:srgbClr val="FF0000"/>
                </a:solidFill>
              </a:rPr>
              <a:t>stack</a:t>
            </a:r>
            <a:r>
              <a:rPr lang="en-US" sz="2000" dirty="0" smtClean="0"/>
              <a:t>.</a:t>
            </a:r>
          </a:p>
          <a:p>
            <a:pPr marL="461963" indent="-234950">
              <a:buFont typeface="Wingdings" panose="05000000000000000000" pitchFamily="2" charset="2"/>
              <a:buChar char="§"/>
            </a:pPr>
            <a:r>
              <a:rPr lang="en-US" sz="2000" dirty="0" smtClean="0"/>
              <a:t>The </a:t>
            </a:r>
            <a:r>
              <a:rPr lang="en-US" sz="2000" dirty="0">
                <a:solidFill>
                  <a:srgbClr val="FF0000"/>
                </a:solidFill>
              </a:rPr>
              <a:t>thread pool</a:t>
            </a:r>
            <a:r>
              <a:rPr lang="en-US" sz="2000" dirty="0"/>
              <a:t> cuts this overhead by having a pool of </a:t>
            </a:r>
            <a:r>
              <a:rPr lang="en-US" sz="2000" dirty="0">
                <a:solidFill>
                  <a:srgbClr val="FF0000"/>
                </a:solidFill>
              </a:rPr>
              <a:t>pre-created recyclable </a:t>
            </a:r>
            <a:r>
              <a:rPr lang="en-US" sz="2000" dirty="0" smtClean="0">
                <a:solidFill>
                  <a:srgbClr val="FF0000"/>
                </a:solidFill>
              </a:rPr>
              <a:t>threads</a:t>
            </a:r>
            <a:r>
              <a:rPr lang="en-US" sz="2000" dirty="0" smtClean="0"/>
              <a:t>.</a:t>
            </a:r>
          </a:p>
          <a:p>
            <a:pPr marL="461963" indent="-234950">
              <a:buFont typeface="Wingdings" panose="05000000000000000000" pitchFamily="2" charset="2"/>
              <a:buChar char="§"/>
            </a:pPr>
            <a:r>
              <a:rPr lang="en-US" sz="2000" dirty="0" smtClean="0">
                <a:solidFill>
                  <a:srgbClr val="FF0000"/>
                </a:solidFill>
              </a:rPr>
              <a:t>Thread </a:t>
            </a:r>
            <a:r>
              <a:rPr lang="en-US" sz="2000" dirty="0">
                <a:solidFill>
                  <a:srgbClr val="FF0000"/>
                </a:solidFill>
              </a:rPr>
              <a:t>pooling</a:t>
            </a:r>
            <a:r>
              <a:rPr lang="en-US" sz="2000" dirty="0"/>
              <a:t> is essential for </a:t>
            </a:r>
            <a:r>
              <a:rPr lang="en-US" sz="2000" dirty="0" smtClean="0"/>
              <a:t>efficient </a:t>
            </a:r>
            <a:r>
              <a:rPr lang="en-US" sz="2000" dirty="0">
                <a:solidFill>
                  <a:srgbClr val="FF0000"/>
                </a:solidFill>
              </a:rPr>
              <a:t>parallel programming</a:t>
            </a:r>
            <a:r>
              <a:rPr lang="en-US" sz="2000" dirty="0"/>
              <a:t> and </a:t>
            </a:r>
            <a:r>
              <a:rPr lang="en-US" sz="2000" dirty="0">
                <a:solidFill>
                  <a:srgbClr val="FF0000"/>
                </a:solidFill>
              </a:rPr>
              <a:t>fine-grained concurrency</a:t>
            </a:r>
            <a:r>
              <a:rPr lang="en-US" sz="2000" dirty="0"/>
              <a:t>; it allows short </a:t>
            </a:r>
            <a:r>
              <a:rPr lang="en-US" sz="2000" dirty="0" smtClean="0"/>
              <a:t>operations </a:t>
            </a:r>
            <a:r>
              <a:rPr lang="en-US" sz="2000" dirty="0"/>
              <a:t>to run without being overwhelmed with the overhead of thread </a:t>
            </a:r>
            <a:r>
              <a:rPr lang="en-US" sz="2000" dirty="0" smtClean="0"/>
              <a:t>startup.</a:t>
            </a:r>
          </a:p>
          <a:p>
            <a:pPr marL="461963" indent="-234950">
              <a:buFont typeface="Wingdings" panose="05000000000000000000" pitchFamily="2" charset="2"/>
              <a:buChar char="§"/>
            </a:pPr>
            <a:r>
              <a:rPr lang="en-US" sz="2000" dirty="0" smtClean="0"/>
              <a:t>There </a:t>
            </a:r>
            <a:r>
              <a:rPr lang="en-US" sz="2000" dirty="0"/>
              <a:t>are a few things to be wary of when using pooled threads: </a:t>
            </a:r>
          </a:p>
          <a:p>
            <a:pPr marL="687388" indent="-225425">
              <a:buFont typeface="Wingdings" panose="05000000000000000000" pitchFamily="2" charset="2"/>
              <a:buChar char="ü"/>
            </a:pPr>
            <a:r>
              <a:rPr lang="en-US" sz="2000" dirty="0" smtClean="0"/>
              <a:t>You </a:t>
            </a:r>
            <a:r>
              <a:rPr lang="en-US" sz="2000" dirty="0"/>
              <a:t>cannot set the Name of a pooled thread, making debugging more difficult (although you can attach a description when debugging in Visual Studio’s Threads window</a:t>
            </a:r>
            <a:r>
              <a:rPr lang="en-US" sz="2000" dirty="0" smtClean="0"/>
              <a:t>).</a:t>
            </a:r>
          </a:p>
          <a:p>
            <a:pPr marL="687388" indent="-225425">
              <a:buFont typeface="Wingdings" panose="05000000000000000000" pitchFamily="2" charset="2"/>
              <a:buChar char="ü"/>
            </a:pPr>
            <a:r>
              <a:rPr lang="en-US" sz="2000" dirty="0" smtClean="0"/>
              <a:t>Pooled </a:t>
            </a:r>
            <a:r>
              <a:rPr lang="en-US" sz="2000" dirty="0"/>
              <a:t>threads are always </a:t>
            </a:r>
            <a:r>
              <a:rPr lang="en-US" sz="2000" dirty="0">
                <a:solidFill>
                  <a:srgbClr val="FF0000"/>
                </a:solidFill>
              </a:rPr>
              <a:t>background</a:t>
            </a:r>
            <a:r>
              <a:rPr lang="en-US" sz="2000" dirty="0"/>
              <a:t> </a:t>
            </a:r>
            <a:r>
              <a:rPr lang="en-US" sz="2000" dirty="0" smtClean="0"/>
              <a:t>threads.</a:t>
            </a:r>
          </a:p>
          <a:p>
            <a:pPr marL="687388" indent="-225425">
              <a:buFont typeface="Wingdings" panose="05000000000000000000" pitchFamily="2" charset="2"/>
              <a:buChar char="ü"/>
            </a:pPr>
            <a:r>
              <a:rPr lang="en-US" sz="2000" dirty="0" smtClean="0"/>
              <a:t>Blocking </a:t>
            </a:r>
            <a:r>
              <a:rPr lang="en-US" sz="2000" dirty="0"/>
              <a:t>pooled threads can degrade </a:t>
            </a:r>
            <a:r>
              <a:rPr lang="en-US" sz="2000" dirty="0" smtClean="0"/>
              <a:t>performance</a:t>
            </a:r>
          </a:p>
          <a:p>
            <a:pPr marL="461963" indent="-234950">
              <a:buFont typeface="Wingdings" panose="05000000000000000000" pitchFamily="2" charset="2"/>
              <a:buChar char="§"/>
            </a:pPr>
            <a:r>
              <a:rPr lang="en-US" sz="2000" dirty="0"/>
              <a:t>You are free to change the priority of a pooled thread—it will be restored to normal when released back to the </a:t>
            </a:r>
            <a:r>
              <a:rPr lang="en-US" sz="2000" dirty="0" smtClean="0"/>
              <a:t>pool.</a:t>
            </a:r>
          </a:p>
          <a:p>
            <a:pPr marL="461963" indent="-234950">
              <a:buFont typeface="Wingdings" panose="05000000000000000000" pitchFamily="2" charset="2"/>
              <a:buChar char="§"/>
            </a:pPr>
            <a:r>
              <a:rPr lang="en-US" sz="2000" dirty="0" smtClean="0"/>
              <a:t>You can query if you’re currently executing on a pooled thread via the property </a:t>
            </a:r>
            <a:r>
              <a:rPr lang="en-US" sz="2000" dirty="0" smtClean="0">
                <a:solidFill>
                  <a:srgbClr val="FF0000"/>
                </a:solidFill>
              </a:rPr>
              <a:t>Thread.CurrentThread.IsThreadPoolThread</a:t>
            </a:r>
            <a:r>
              <a:rPr lang="en-US" sz="2000" dirty="0" smtClean="0"/>
              <a:t>.</a:t>
            </a:r>
          </a:p>
          <a:p>
            <a:pPr marL="461963" indent="-234950">
              <a:buFont typeface="Wingdings" panose="05000000000000000000" pitchFamily="2" charset="2"/>
              <a:buChar char="§"/>
            </a:pPr>
            <a:endParaRPr lang="en-US" sz="2000" dirty="0"/>
          </a:p>
          <a:p>
            <a:pPr>
              <a:buFont typeface="Wingdings" panose="05000000000000000000" pitchFamily="2" charset="2"/>
              <a:buChar char="v"/>
            </a:pP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387</a:t>
            </a:fld>
            <a:endParaRPr lang="en-US" dirty="0"/>
          </a:p>
        </p:txBody>
      </p:sp>
    </p:spTree>
    <p:extLst>
      <p:ext uri="{BB962C8B-B14F-4D97-AF65-F5344CB8AC3E}">
        <p14:creationId xmlns:p14="http://schemas.microsoft.com/office/powerpoint/2010/main" val="338288416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Entering the Thread Pool</a:t>
            </a:r>
            <a:endParaRPr lang="en-US" dirty="0"/>
          </a:p>
        </p:txBody>
      </p:sp>
      <p:sp>
        <p:nvSpPr>
          <p:cNvPr id="4" name="Content Placeholder 3"/>
          <p:cNvSpPr>
            <a:spLocks noGrp="1"/>
          </p:cNvSpPr>
          <p:nvPr>
            <p:ph idx="1"/>
          </p:nvPr>
        </p:nvSpPr>
        <p:spPr/>
        <p:txBody>
          <a:bodyPr>
            <a:normAutofit/>
          </a:bodyPr>
          <a:lstStyle/>
          <a:p>
            <a:pPr marL="227013" indent="-227013">
              <a:spcBef>
                <a:spcPct val="30000"/>
              </a:spcBef>
              <a:buFont typeface="Wingdings" panose="05000000000000000000" pitchFamily="2" charset="2"/>
              <a:buChar char="v"/>
            </a:pPr>
            <a:r>
              <a:rPr lang="en-US" sz="2000" dirty="0">
                <a:solidFill>
                  <a:prstClr val="black"/>
                </a:solidFill>
              </a:rPr>
              <a:t>The easiest way to explicitly run something on a pooled thread is to use Task.Run </a:t>
            </a:r>
            <a:endParaRPr lang="en-US" sz="2000" dirty="0" smtClean="0">
              <a:solidFill>
                <a:prstClr val="black"/>
              </a:solidFill>
            </a:endParaRPr>
          </a:p>
          <a:p>
            <a:pPr marL="227013" indent="-227013">
              <a:spcBef>
                <a:spcPct val="30000"/>
              </a:spcBef>
              <a:buFont typeface="Wingdings" panose="05000000000000000000" pitchFamily="2" charset="2"/>
              <a:buChar char="v"/>
            </a:pPr>
            <a:endParaRPr lang="en-US" sz="2000" dirty="0">
              <a:solidFill>
                <a:prstClr val="black"/>
              </a:solidFill>
            </a:endParaRPr>
          </a:p>
          <a:p>
            <a:pPr marL="227013" indent="-227013">
              <a:spcBef>
                <a:spcPct val="30000"/>
              </a:spcBef>
              <a:buFont typeface="Wingdings" panose="05000000000000000000" pitchFamily="2" charset="2"/>
              <a:buChar char="v"/>
            </a:pPr>
            <a:endParaRPr lang="en-US" sz="2000" dirty="0" smtClean="0">
              <a:solidFill>
                <a:prstClr val="black"/>
              </a:solidFill>
            </a:endParaRPr>
          </a:p>
          <a:p>
            <a:pPr marL="461963">
              <a:spcBef>
                <a:spcPct val="30000"/>
              </a:spcBef>
              <a:buFont typeface="Wingdings" panose="05000000000000000000" pitchFamily="2" charset="2"/>
              <a:buChar char="§"/>
            </a:pPr>
            <a:r>
              <a:rPr lang="en-US" sz="2000" dirty="0" smtClean="0">
                <a:solidFill>
                  <a:prstClr val="black"/>
                </a:solidFill>
              </a:rPr>
              <a:t>As </a:t>
            </a:r>
            <a:r>
              <a:rPr lang="en-US" sz="2000" dirty="0">
                <a:solidFill>
                  <a:prstClr val="black"/>
                </a:solidFill>
              </a:rPr>
              <a:t>tasks didn’t exist prior to Framework 4.0, a common alternative is to call </a:t>
            </a:r>
            <a:r>
              <a:rPr lang="en-US" sz="2000" dirty="0" smtClean="0">
                <a:solidFill>
                  <a:prstClr val="black"/>
                </a:solidFill>
              </a:rPr>
              <a:t>Thread</a:t>
            </a:r>
          </a:p>
          <a:p>
            <a:pPr marL="461963">
              <a:spcBef>
                <a:spcPct val="30000"/>
              </a:spcBef>
              <a:buFont typeface="Wingdings" panose="05000000000000000000" pitchFamily="2" charset="2"/>
              <a:buChar char="§"/>
            </a:pPr>
            <a:endParaRPr lang="en-US" sz="2000" dirty="0">
              <a:solidFill>
                <a:prstClr val="black"/>
              </a:solidFill>
            </a:endParaRPr>
          </a:p>
          <a:p>
            <a:pPr marL="461963">
              <a:spcBef>
                <a:spcPct val="30000"/>
              </a:spcBef>
              <a:buFont typeface="Wingdings" panose="05000000000000000000" pitchFamily="2" charset="2"/>
              <a:buChar char="§"/>
            </a:pPr>
            <a:endParaRPr lang="en-US" sz="2000" dirty="0">
              <a:solidFill>
                <a:prstClr val="black"/>
              </a:solidFill>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2667" y="1583771"/>
            <a:ext cx="7840823" cy="726308"/>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9416" y="2799302"/>
            <a:ext cx="8516530" cy="513560"/>
          </a:xfrm>
          <a:prstGeom prst="rect">
            <a:avLst/>
          </a:prstGeom>
          <a:ln>
            <a:solidFill>
              <a:schemeClr val="accent1"/>
            </a:solidFill>
          </a:ln>
        </p:spPr>
      </p:pic>
      <p:sp>
        <p:nvSpPr>
          <p:cNvPr id="3" name="Date Placeholder 2"/>
          <p:cNvSpPr>
            <a:spLocks noGrp="1"/>
          </p:cNvSpPr>
          <p:nvPr>
            <p:ph type="dt" sz="half" idx="2"/>
          </p:nvPr>
        </p:nvSpPr>
        <p:spPr/>
        <p:txBody>
          <a:bodyPr/>
          <a:lstStyle/>
          <a:p>
            <a:r>
              <a:rPr lang="en-US" smtClean="0"/>
              <a:t>02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388</a:t>
            </a:fld>
            <a:endParaRPr lang="en-US" dirty="0"/>
          </a:p>
        </p:txBody>
      </p:sp>
    </p:spTree>
    <p:extLst>
      <p:ext uri="{BB962C8B-B14F-4D97-AF65-F5344CB8AC3E}">
        <p14:creationId xmlns:p14="http://schemas.microsoft.com/office/powerpoint/2010/main" val="126491652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Task</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 thread is an </a:t>
            </a:r>
            <a:r>
              <a:rPr lang="en-US" sz="2000" dirty="0">
                <a:solidFill>
                  <a:srgbClr val="FF0000"/>
                </a:solidFill>
              </a:rPr>
              <a:t>execution path</a:t>
            </a:r>
            <a:r>
              <a:rPr lang="en-US" sz="2000" dirty="0"/>
              <a:t> that can proceed independently of </a:t>
            </a:r>
            <a:r>
              <a:rPr lang="en-US" sz="2000" dirty="0" smtClean="0"/>
              <a:t>others.</a:t>
            </a:r>
          </a:p>
          <a:p>
            <a:pPr marL="461963">
              <a:buFont typeface="Wingdings" panose="05000000000000000000" pitchFamily="2" charset="2"/>
              <a:buChar char="§"/>
            </a:pPr>
            <a:r>
              <a:rPr lang="en-US" sz="2000" dirty="0" smtClean="0"/>
              <a:t>Each </a:t>
            </a:r>
            <a:r>
              <a:rPr lang="en-US" sz="2000" dirty="0"/>
              <a:t>thread runs within an operating system </a:t>
            </a:r>
            <a:r>
              <a:rPr lang="en-US" sz="2000" dirty="0">
                <a:solidFill>
                  <a:srgbClr val="FF0000"/>
                </a:solidFill>
              </a:rPr>
              <a:t>process</a:t>
            </a:r>
            <a:r>
              <a:rPr lang="en-US" sz="2000" dirty="0"/>
              <a:t>, which provides an isolated environment in which a program </a:t>
            </a:r>
            <a:r>
              <a:rPr lang="en-US" sz="2000" dirty="0" smtClean="0"/>
              <a:t>runs.</a:t>
            </a:r>
          </a:p>
          <a:p>
            <a:pPr marL="461963">
              <a:buFont typeface="Wingdings" panose="05000000000000000000" pitchFamily="2" charset="2"/>
              <a:buChar char="§"/>
            </a:pPr>
            <a:r>
              <a:rPr lang="en-US" sz="2000" dirty="0" smtClean="0"/>
              <a:t>With </a:t>
            </a:r>
            <a:r>
              <a:rPr lang="en-US" sz="2000" dirty="0"/>
              <a:t>a </a:t>
            </a:r>
            <a:r>
              <a:rPr lang="en-US" sz="2000" dirty="0">
                <a:solidFill>
                  <a:srgbClr val="FF0000"/>
                </a:solidFill>
              </a:rPr>
              <a:t>single-threaded</a:t>
            </a:r>
            <a:r>
              <a:rPr lang="en-US" sz="2000" dirty="0"/>
              <a:t> program, just one thread runs in the process’s isolated environment and so that thread has exclusive access to </a:t>
            </a:r>
            <a:r>
              <a:rPr lang="en-US" sz="2000" dirty="0" smtClean="0"/>
              <a:t>it.</a:t>
            </a:r>
          </a:p>
          <a:p>
            <a:pPr marL="461963">
              <a:buFont typeface="Wingdings" panose="05000000000000000000" pitchFamily="2" charset="2"/>
              <a:buChar char="§"/>
            </a:pPr>
            <a:r>
              <a:rPr lang="en-US" sz="2000" dirty="0" smtClean="0"/>
              <a:t>With </a:t>
            </a:r>
            <a:r>
              <a:rPr lang="en-US" sz="2000" dirty="0"/>
              <a:t>a </a:t>
            </a:r>
            <a:r>
              <a:rPr lang="en-US" sz="2000" dirty="0">
                <a:solidFill>
                  <a:srgbClr val="FF0000"/>
                </a:solidFill>
              </a:rPr>
              <a:t>multithreaded</a:t>
            </a:r>
            <a:r>
              <a:rPr lang="en-US" sz="2000" dirty="0"/>
              <a:t> program, multiple threads run in a </a:t>
            </a:r>
            <a:r>
              <a:rPr lang="en-US" sz="2000" dirty="0">
                <a:solidFill>
                  <a:srgbClr val="FF0000"/>
                </a:solidFill>
              </a:rPr>
              <a:t>single process</a:t>
            </a:r>
            <a:r>
              <a:rPr lang="en-US" sz="2000" dirty="0"/>
              <a:t>, sharing the same execution environment (memory, in particular</a:t>
            </a:r>
            <a:r>
              <a:rPr lang="en-US" sz="2000" dirty="0" smtClean="0"/>
              <a:t>).</a:t>
            </a:r>
          </a:p>
          <a:p>
            <a:pPr marL="461963">
              <a:buFont typeface="Wingdings" panose="05000000000000000000" pitchFamily="2" charset="2"/>
              <a:buChar char="§"/>
            </a:pPr>
            <a:r>
              <a:rPr lang="en-US" sz="2000" dirty="0" smtClean="0"/>
              <a:t>This</a:t>
            </a:r>
            <a:r>
              <a:rPr lang="en-US" sz="2000" dirty="0"/>
              <a:t>, in part, is why multithreading is useful: one thread can fetch data in the background, for instance, while another thread displays the data as it arrives. This data is referred to as </a:t>
            </a:r>
            <a:r>
              <a:rPr lang="en-US" sz="2000" dirty="0">
                <a:solidFill>
                  <a:srgbClr val="FF0000"/>
                </a:solidFill>
              </a:rPr>
              <a:t>shared state</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389</a:t>
            </a:fld>
            <a:endParaRPr lang="en-US" dirty="0"/>
          </a:p>
        </p:txBody>
      </p:sp>
    </p:spTree>
    <p:extLst>
      <p:ext uri="{BB962C8B-B14F-4D97-AF65-F5344CB8AC3E}">
        <p14:creationId xmlns:p14="http://schemas.microsoft.com/office/powerpoint/2010/main" val="3340490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Index initializers</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Index </a:t>
            </a:r>
            <a:r>
              <a:rPr lang="en-US" sz="2000" dirty="0" smtClean="0"/>
              <a:t>initializers allow </a:t>
            </a:r>
            <a:r>
              <a:rPr lang="en-US" sz="2000" dirty="0"/>
              <a:t>single-step initialization of any type that exposes an indexer</a:t>
            </a:r>
            <a:r>
              <a:rPr lang="en-US" sz="2000" dirty="0" smtClean="0"/>
              <a:t>:</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0819" y="1728787"/>
            <a:ext cx="4194636" cy="1249305"/>
          </a:xfrm>
          <a:prstGeom prst="rect">
            <a:avLst/>
          </a:prstGeom>
          <a:ln>
            <a:solidFill>
              <a:schemeClr val="accent1"/>
            </a:solidFill>
          </a:ln>
        </p:spPr>
      </p:pic>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39</a:t>
            </a:fld>
            <a:endParaRPr lang="en-US" dirty="0"/>
          </a:p>
        </p:txBody>
      </p:sp>
    </p:spTree>
    <p:extLst>
      <p:ext uri="{BB962C8B-B14F-4D97-AF65-F5344CB8AC3E}">
        <p14:creationId xmlns:p14="http://schemas.microsoft.com/office/powerpoint/2010/main" val="558570121"/>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Streams and I/O</a:t>
            </a:r>
            <a:endParaRPr lang="en-US"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390</a:t>
            </a:fld>
            <a:endParaRPr lang="en-US" dirty="0"/>
          </a:p>
        </p:txBody>
      </p:sp>
      <p:sp>
        <p:nvSpPr>
          <p:cNvPr id="5" name="Text Placeholder 4"/>
          <p:cNvSpPr>
            <a:spLocks noGrp="1"/>
          </p:cNvSpPr>
          <p:nvPr>
            <p:ph type="body" sz="quarter" idx="16"/>
          </p:nvPr>
        </p:nvSpPr>
        <p:spPr/>
        <p:txBody>
          <a:bodyPr/>
          <a:lstStyle/>
          <a:p>
            <a:r>
              <a:rPr lang="en-US" dirty="0" smtClean="0"/>
              <a:t>15</a:t>
            </a:r>
            <a:endParaRPr lang="en-US" dirty="0"/>
          </a:p>
        </p:txBody>
      </p:sp>
      <p:pic>
        <p:nvPicPr>
          <p:cNvPr id="6" name="Picture 5"/>
          <p:cNvPicPr>
            <a:picLocks noChangeAspect="1"/>
          </p:cNvPicPr>
          <p:nvPr/>
        </p:nvPicPr>
        <p:blipFill>
          <a:blip r:embed="rId2"/>
          <a:stretch>
            <a:fillRect/>
          </a:stretch>
        </p:blipFill>
        <p:spPr>
          <a:xfrm>
            <a:off x="9353550" y="3469271"/>
            <a:ext cx="2505075" cy="3038475"/>
          </a:xfrm>
          <a:prstGeom prst="rect">
            <a:avLst/>
          </a:prstGeom>
          <a:ln>
            <a:solidFill>
              <a:schemeClr val="accent1"/>
            </a:solidFill>
          </a:ln>
        </p:spPr>
      </p:pic>
    </p:spTree>
    <p:extLst>
      <p:ext uri="{BB962C8B-B14F-4D97-AF65-F5344CB8AC3E}">
        <p14:creationId xmlns:p14="http://schemas.microsoft.com/office/powerpoint/2010/main" val="290657014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Networking</a:t>
            </a:r>
            <a:endParaRPr lang="en-US"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391</a:t>
            </a:fld>
            <a:endParaRPr lang="en-US" dirty="0"/>
          </a:p>
        </p:txBody>
      </p:sp>
      <p:sp>
        <p:nvSpPr>
          <p:cNvPr id="5" name="Text Placeholder 4"/>
          <p:cNvSpPr>
            <a:spLocks noGrp="1"/>
          </p:cNvSpPr>
          <p:nvPr>
            <p:ph type="body" sz="quarter" idx="16"/>
          </p:nvPr>
        </p:nvSpPr>
        <p:spPr/>
        <p:txBody>
          <a:bodyPr/>
          <a:lstStyle/>
          <a:p>
            <a:r>
              <a:rPr lang="en-US" dirty="0" smtClean="0"/>
              <a:t>16</a:t>
            </a:r>
            <a:endParaRPr lang="en-US" dirty="0"/>
          </a:p>
        </p:txBody>
      </p:sp>
      <p:pic>
        <p:nvPicPr>
          <p:cNvPr id="6" name="Picture 5"/>
          <p:cNvPicPr>
            <a:picLocks noChangeAspect="1"/>
          </p:cNvPicPr>
          <p:nvPr/>
        </p:nvPicPr>
        <p:blipFill>
          <a:blip r:embed="rId2"/>
          <a:stretch>
            <a:fillRect/>
          </a:stretch>
        </p:blipFill>
        <p:spPr>
          <a:xfrm>
            <a:off x="9523703" y="2970512"/>
            <a:ext cx="2334922" cy="3537233"/>
          </a:xfrm>
          <a:prstGeom prst="rect">
            <a:avLst/>
          </a:prstGeom>
          <a:ln>
            <a:solidFill>
              <a:schemeClr val="accent1"/>
            </a:solidFill>
          </a:ln>
        </p:spPr>
      </p:pic>
    </p:spTree>
    <p:extLst>
      <p:ext uri="{BB962C8B-B14F-4D97-AF65-F5344CB8AC3E}">
        <p14:creationId xmlns:p14="http://schemas.microsoft.com/office/powerpoint/2010/main" val="94194134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smtClean="0"/>
              <a:t>Serialization</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392</a:t>
            </a:fld>
            <a:endParaRPr lang="en-US" dirty="0"/>
          </a:p>
        </p:txBody>
      </p:sp>
      <p:sp>
        <p:nvSpPr>
          <p:cNvPr id="7" name="Text Placeholder 6"/>
          <p:cNvSpPr>
            <a:spLocks noGrp="1"/>
          </p:cNvSpPr>
          <p:nvPr>
            <p:ph type="body" sz="quarter" idx="16"/>
          </p:nvPr>
        </p:nvSpPr>
        <p:spPr/>
        <p:txBody>
          <a:bodyPr/>
          <a:lstStyle/>
          <a:p>
            <a:r>
              <a:rPr lang="en-US" dirty="0" smtClean="0"/>
              <a:t>17</a:t>
            </a:r>
            <a:endParaRPr lang="en-US" dirty="0"/>
          </a:p>
        </p:txBody>
      </p:sp>
      <p:pic>
        <p:nvPicPr>
          <p:cNvPr id="8" name="Picture 7"/>
          <p:cNvPicPr>
            <a:picLocks noChangeAspect="1"/>
          </p:cNvPicPr>
          <p:nvPr/>
        </p:nvPicPr>
        <p:blipFill>
          <a:blip r:embed="rId2"/>
          <a:stretch>
            <a:fillRect/>
          </a:stretch>
        </p:blipFill>
        <p:spPr>
          <a:xfrm>
            <a:off x="8867775" y="3802646"/>
            <a:ext cx="2990850" cy="2705100"/>
          </a:xfrm>
          <a:prstGeom prst="rect">
            <a:avLst/>
          </a:prstGeom>
          <a:ln>
            <a:solidFill>
              <a:schemeClr val="accent1"/>
            </a:solidFill>
          </a:ln>
        </p:spPr>
      </p:pic>
    </p:spTree>
    <p:extLst>
      <p:ext uri="{BB962C8B-B14F-4D97-AF65-F5344CB8AC3E}">
        <p14:creationId xmlns:p14="http://schemas.microsoft.com/office/powerpoint/2010/main" val="284559688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smtClean="0"/>
              <a:t>Reflection and Metadata</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393</a:t>
            </a:fld>
            <a:endParaRPr lang="en-US" dirty="0"/>
          </a:p>
        </p:txBody>
      </p:sp>
      <p:sp>
        <p:nvSpPr>
          <p:cNvPr id="7" name="Text Placeholder 6"/>
          <p:cNvSpPr>
            <a:spLocks noGrp="1"/>
          </p:cNvSpPr>
          <p:nvPr>
            <p:ph type="body" sz="quarter" idx="16"/>
          </p:nvPr>
        </p:nvSpPr>
        <p:spPr/>
        <p:txBody>
          <a:bodyPr/>
          <a:lstStyle/>
          <a:p>
            <a:r>
              <a:rPr lang="en-US" dirty="0" smtClean="0"/>
              <a:t>19</a:t>
            </a:r>
            <a:endParaRPr lang="en-US" dirty="0"/>
          </a:p>
        </p:txBody>
      </p:sp>
      <p:pic>
        <p:nvPicPr>
          <p:cNvPr id="8" name="Picture 7"/>
          <p:cNvPicPr>
            <a:picLocks noChangeAspect="1"/>
          </p:cNvPicPr>
          <p:nvPr/>
        </p:nvPicPr>
        <p:blipFill>
          <a:blip r:embed="rId2"/>
          <a:stretch>
            <a:fillRect/>
          </a:stretch>
        </p:blipFill>
        <p:spPr>
          <a:xfrm>
            <a:off x="8905875" y="3221621"/>
            <a:ext cx="2952750" cy="3286125"/>
          </a:xfrm>
          <a:prstGeom prst="rect">
            <a:avLst/>
          </a:prstGeom>
          <a:ln>
            <a:solidFill>
              <a:schemeClr val="accent1"/>
            </a:solidFill>
          </a:ln>
        </p:spPr>
      </p:pic>
    </p:spTree>
    <p:extLst>
      <p:ext uri="{BB962C8B-B14F-4D97-AF65-F5344CB8AC3E}">
        <p14:creationId xmlns:p14="http://schemas.microsoft.com/office/powerpoint/2010/main" val="362774095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Intro</a:t>
            </a:r>
            <a:endParaRPr lang="en-US" dirty="0"/>
          </a:p>
        </p:txBody>
      </p:sp>
      <p:sp>
        <p:nvSpPr>
          <p:cNvPr id="7" name="Content Placeholder 6"/>
          <p:cNvSpPr>
            <a:spLocks noGrp="1"/>
          </p:cNvSpPr>
          <p:nvPr>
            <p:ph idx="1"/>
          </p:nvPr>
        </p:nvSpPr>
        <p:spPr/>
        <p:txBody>
          <a:bodyPr/>
          <a:lstStyle/>
          <a:p>
            <a:r>
              <a:rPr lang="en-US" dirty="0"/>
              <a:t>As we saw in the previous chapter, a C# program compiles into an assembly that </a:t>
            </a:r>
            <a:r>
              <a:rPr lang="en-US" dirty="0" smtClean="0"/>
              <a:t>includes</a:t>
            </a:r>
          </a:p>
          <a:p>
            <a:pPr lvl="2"/>
            <a:r>
              <a:rPr lang="en-US" dirty="0" smtClean="0"/>
              <a:t>Metadata</a:t>
            </a:r>
          </a:p>
          <a:p>
            <a:pPr lvl="2"/>
            <a:r>
              <a:rPr lang="en-US" dirty="0" smtClean="0"/>
              <a:t>compiled </a:t>
            </a:r>
            <a:r>
              <a:rPr lang="en-US" dirty="0"/>
              <a:t>code, </a:t>
            </a:r>
            <a:r>
              <a:rPr lang="en-US" dirty="0" smtClean="0"/>
              <a:t>and</a:t>
            </a:r>
          </a:p>
          <a:p>
            <a:pPr lvl="2"/>
            <a:r>
              <a:rPr lang="en-US" dirty="0" smtClean="0"/>
              <a:t>Resources</a:t>
            </a:r>
          </a:p>
          <a:p>
            <a:pPr lvl="1"/>
            <a:r>
              <a:rPr lang="en-US" dirty="0" smtClean="0"/>
              <a:t>Inspecting </a:t>
            </a:r>
            <a:r>
              <a:rPr lang="en-US" dirty="0"/>
              <a:t>the metadata and compiled code at runtime is called </a:t>
            </a:r>
            <a:r>
              <a:rPr lang="en-US" dirty="0" smtClean="0">
                <a:solidFill>
                  <a:srgbClr val="FF0000"/>
                </a:solidFill>
              </a:rPr>
              <a:t>reflection</a:t>
            </a:r>
            <a:r>
              <a:rPr lang="en-US" dirty="0" smtClean="0"/>
              <a:t>.</a:t>
            </a:r>
          </a:p>
          <a:p>
            <a:pPr lvl="1"/>
            <a:r>
              <a:rPr lang="en-US" dirty="0" smtClean="0"/>
              <a:t>The </a:t>
            </a:r>
            <a:r>
              <a:rPr lang="en-US" dirty="0"/>
              <a:t>compiled code in an assembly contains almost all of the content of the original source </a:t>
            </a:r>
            <a:r>
              <a:rPr lang="en-US" dirty="0" smtClean="0"/>
              <a:t>code.</a:t>
            </a:r>
          </a:p>
          <a:p>
            <a:pPr lvl="1"/>
            <a:r>
              <a:rPr lang="en-US" dirty="0" smtClean="0">
                <a:solidFill>
                  <a:srgbClr val="FF0000"/>
                </a:solidFill>
              </a:rPr>
              <a:t>Some </a:t>
            </a:r>
            <a:r>
              <a:rPr lang="en-US" dirty="0">
                <a:solidFill>
                  <a:srgbClr val="FF0000"/>
                </a:solidFill>
              </a:rPr>
              <a:t>information</a:t>
            </a:r>
            <a:r>
              <a:rPr lang="en-US" dirty="0"/>
              <a:t> is </a:t>
            </a:r>
            <a:r>
              <a:rPr lang="en-US" dirty="0">
                <a:solidFill>
                  <a:srgbClr val="FF0000"/>
                </a:solidFill>
              </a:rPr>
              <a:t>lost</a:t>
            </a:r>
            <a:r>
              <a:rPr lang="en-US" dirty="0"/>
              <a:t>, such </a:t>
            </a:r>
            <a:r>
              <a:rPr lang="en-US" dirty="0" smtClean="0"/>
              <a:t>as</a:t>
            </a:r>
          </a:p>
          <a:p>
            <a:pPr lvl="2"/>
            <a:r>
              <a:rPr lang="en-US" dirty="0" smtClean="0"/>
              <a:t>local </a:t>
            </a:r>
            <a:r>
              <a:rPr lang="en-US" dirty="0"/>
              <a:t>variable </a:t>
            </a:r>
            <a:r>
              <a:rPr lang="en-US" dirty="0" smtClean="0"/>
              <a:t>names</a:t>
            </a:r>
          </a:p>
          <a:p>
            <a:pPr lvl="2"/>
            <a:r>
              <a:rPr lang="en-US" dirty="0" smtClean="0"/>
              <a:t>comments</a:t>
            </a:r>
            <a:r>
              <a:rPr lang="en-US" dirty="0"/>
              <a:t>, </a:t>
            </a:r>
            <a:r>
              <a:rPr lang="en-US" dirty="0" smtClean="0"/>
              <a:t>and</a:t>
            </a:r>
          </a:p>
          <a:p>
            <a:pPr lvl="2"/>
            <a:r>
              <a:rPr lang="en-US" dirty="0" smtClean="0"/>
              <a:t>preprocessor directives</a:t>
            </a:r>
          </a:p>
          <a:p>
            <a:pPr lvl="1"/>
            <a:r>
              <a:rPr lang="en-US" dirty="0" smtClean="0"/>
              <a:t>However</a:t>
            </a:r>
            <a:r>
              <a:rPr lang="en-US" dirty="0"/>
              <a:t>, reflection can access pretty much everything else, even making it </a:t>
            </a:r>
            <a:r>
              <a:rPr lang="en-US" dirty="0">
                <a:solidFill>
                  <a:srgbClr val="FF0000"/>
                </a:solidFill>
              </a:rPr>
              <a:t>possible</a:t>
            </a:r>
            <a:r>
              <a:rPr lang="en-US" dirty="0"/>
              <a:t> to </a:t>
            </a:r>
            <a:r>
              <a:rPr lang="en-US" dirty="0">
                <a:solidFill>
                  <a:srgbClr val="0070C0"/>
                </a:solidFill>
              </a:rPr>
              <a:t>write a </a:t>
            </a:r>
            <a:r>
              <a:rPr lang="en-US" dirty="0">
                <a:solidFill>
                  <a:srgbClr val="FF0000"/>
                </a:solidFill>
              </a:rPr>
              <a:t>decompiler</a:t>
            </a:r>
            <a:r>
              <a:rPr lang="en-US" dirty="0"/>
              <a:t>. </a:t>
            </a:r>
            <a:endParaRPr lang="en-US" dirty="0" smtClean="0"/>
          </a:p>
          <a:p>
            <a:pPr lvl="1"/>
            <a:r>
              <a:rPr lang="en-US" dirty="0" smtClean="0"/>
              <a:t>Many </a:t>
            </a:r>
            <a:r>
              <a:rPr lang="en-US" dirty="0"/>
              <a:t>of the services available in .NET and exposed via </a:t>
            </a:r>
            <a:r>
              <a:rPr lang="en-US" dirty="0" smtClean="0"/>
              <a:t>C# such as</a:t>
            </a:r>
          </a:p>
          <a:p>
            <a:pPr lvl="2"/>
            <a:r>
              <a:rPr lang="en-US" dirty="0" smtClean="0"/>
              <a:t>dynamic binding</a:t>
            </a:r>
          </a:p>
          <a:p>
            <a:pPr lvl="2"/>
            <a:r>
              <a:rPr lang="en-US" dirty="0" smtClean="0"/>
              <a:t>Serialization</a:t>
            </a:r>
          </a:p>
          <a:p>
            <a:pPr lvl="2"/>
            <a:r>
              <a:rPr lang="en-US" dirty="0" smtClean="0"/>
              <a:t>data binding and</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394</a:t>
            </a:fld>
            <a:endParaRPr lang="en-US" dirty="0"/>
          </a:p>
        </p:txBody>
      </p:sp>
    </p:spTree>
    <p:extLst>
      <p:ext uri="{BB962C8B-B14F-4D97-AF65-F5344CB8AC3E}">
        <p14:creationId xmlns:p14="http://schemas.microsoft.com/office/powerpoint/2010/main" val="162346472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Intro											   </a:t>
            </a:r>
            <a:r>
              <a:rPr lang="en-US" dirty="0" smtClean="0">
                <a:solidFill>
                  <a:srgbClr val="C00000"/>
                </a:solidFill>
              </a:rPr>
              <a:t>|</a:t>
            </a:r>
            <a:endParaRPr lang="en-US" dirty="0">
              <a:solidFill>
                <a:srgbClr val="C00000"/>
              </a:solidFill>
            </a:endParaRPr>
          </a:p>
        </p:txBody>
      </p:sp>
      <p:sp>
        <p:nvSpPr>
          <p:cNvPr id="7" name="Content Placeholder 6"/>
          <p:cNvSpPr>
            <a:spLocks noGrp="1"/>
          </p:cNvSpPr>
          <p:nvPr>
            <p:ph idx="1"/>
          </p:nvPr>
        </p:nvSpPr>
        <p:spPr/>
        <p:txBody>
          <a:bodyPr/>
          <a:lstStyle/>
          <a:p>
            <a:pPr lvl="2"/>
            <a:r>
              <a:rPr lang="en-US" dirty="0" smtClean="0"/>
              <a:t>Remoting</a:t>
            </a:r>
          </a:p>
          <a:p>
            <a:pPr marL="460375" lvl="2" indent="0">
              <a:buNone/>
            </a:pPr>
            <a:r>
              <a:rPr lang="en-US" dirty="0" smtClean="0"/>
              <a:t>depend </a:t>
            </a:r>
            <a:r>
              <a:rPr lang="en-US" dirty="0"/>
              <a:t>on the presence of </a:t>
            </a:r>
            <a:r>
              <a:rPr lang="en-US" dirty="0" smtClean="0">
                <a:solidFill>
                  <a:srgbClr val="FF0000"/>
                </a:solidFill>
              </a:rPr>
              <a:t>metadata</a:t>
            </a:r>
            <a:r>
              <a:rPr lang="en-US" dirty="0" smtClean="0"/>
              <a:t>.</a:t>
            </a:r>
          </a:p>
          <a:p>
            <a:pPr lvl="1"/>
            <a:r>
              <a:rPr lang="en-US" dirty="0" smtClean="0"/>
              <a:t>Your </a:t>
            </a:r>
            <a:r>
              <a:rPr lang="en-US" dirty="0"/>
              <a:t>own programs can also take advantage of this metadata, and even </a:t>
            </a:r>
            <a:r>
              <a:rPr lang="en-US" dirty="0">
                <a:solidFill>
                  <a:srgbClr val="FF0000"/>
                </a:solidFill>
              </a:rPr>
              <a:t>extend it</a:t>
            </a:r>
            <a:r>
              <a:rPr lang="en-US" dirty="0"/>
              <a:t> with new information using </a:t>
            </a:r>
            <a:r>
              <a:rPr lang="en-US" dirty="0">
                <a:solidFill>
                  <a:srgbClr val="FF0000"/>
                </a:solidFill>
              </a:rPr>
              <a:t>custom </a:t>
            </a:r>
            <a:r>
              <a:rPr lang="en-US" dirty="0" smtClean="0">
                <a:solidFill>
                  <a:srgbClr val="FF0000"/>
                </a:solidFill>
              </a:rPr>
              <a:t>attributes</a:t>
            </a:r>
            <a:r>
              <a:rPr lang="en-US" dirty="0" smtClean="0"/>
              <a:t>.</a:t>
            </a:r>
          </a:p>
          <a:p>
            <a:pPr lvl="1"/>
            <a:r>
              <a:rPr lang="en-US" dirty="0" smtClean="0"/>
              <a:t>The </a:t>
            </a:r>
            <a:r>
              <a:rPr lang="en-US" dirty="0">
                <a:solidFill>
                  <a:srgbClr val="FF0000"/>
                </a:solidFill>
              </a:rPr>
              <a:t>System.Reflection</a:t>
            </a:r>
            <a:r>
              <a:rPr lang="en-US" dirty="0"/>
              <a:t> </a:t>
            </a:r>
            <a:r>
              <a:rPr lang="en-US" dirty="0">
                <a:solidFill>
                  <a:srgbClr val="0070C0"/>
                </a:solidFill>
              </a:rPr>
              <a:t>namespace</a:t>
            </a:r>
            <a:r>
              <a:rPr lang="en-US" dirty="0"/>
              <a:t> houses the </a:t>
            </a:r>
            <a:r>
              <a:rPr lang="en-US" dirty="0">
                <a:solidFill>
                  <a:srgbClr val="FF0000"/>
                </a:solidFill>
              </a:rPr>
              <a:t>reflection </a:t>
            </a:r>
            <a:r>
              <a:rPr lang="en-US" dirty="0" smtClean="0">
                <a:solidFill>
                  <a:srgbClr val="FF0000"/>
                </a:solidFill>
              </a:rPr>
              <a:t>API</a:t>
            </a:r>
            <a:r>
              <a:rPr lang="en-US" dirty="0" smtClean="0"/>
              <a:t>.</a:t>
            </a:r>
          </a:p>
          <a:p>
            <a:pPr lvl="1"/>
            <a:r>
              <a:rPr lang="en-US" dirty="0" smtClean="0"/>
              <a:t>It </a:t>
            </a:r>
            <a:r>
              <a:rPr lang="en-US" dirty="0"/>
              <a:t>is also possible at runtime </a:t>
            </a:r>
            <a:r>
              <a:rPr lang="en-US" dirty="0" smtClean="0"/>
              <a:t>to</a:t>
            </a:r>
          </a:p>
          <a:p>
            <a:pPr lvl="2"/>
            <a:r>
              <a:rPr lang="en-US" dirty="0" smtClean="0"/>
              <a:t>dynamically </a:t>
            </a:r>
            <a:r>
              <a:rPr lang="en-US" dirty="0"/>
              <a:t>create new metadata </a:t>
            </a:r>
            <a:r>
              <a:rPr lang="en-US" dirty="0" smtClean="0"/>
              <a:t>and</a:t>
            </a:r>
          </a:p>
          <a:p>
            <a:pPr lvl="2"/>
            <a:r>
              <a:rPr lang="en-US" dirty="0" smtClean="0"/>
              <a:t>executable </a:t>
            </a:r>
            <a:r>
              <a:rPr lang="en-US" dirty="0"/>
              <a:t>instructions in IL (Intermediate </a:t>
            </a:r>
            <a:r>
              <a:rPr lang="en-US" dirty="0" smtClean="0"/>
              <a:t>Language)</a:t>
            </a:r>
          </a:p>
          <a:p>
            <a:pPr marL="460375" lvl="2" indent="0">
              <a:buNone/>
            </a:pPr>
            <a:r>
              <a:rPr lang="en-US" dirty="0" smtClean="0"/>
              <a:t>via </a:t>
            </a:r>
            <a:r>
              <a:rPr lang="en-US" dirty="0"/>
              <a:t>the classes in the </a:t>
            </a:r>
            <a:r>
              <a:rPr lang="en-US" dirty="0">
                <a:solidFill>
                  <a:srgbClr val="FF0000"/>
                </a:solidFill>
              </a:rPr>
              <a:t>System.Reflection.Emit</a:t>
            </a:r>
            <a:r>
              <a:rPr lang="en-US" dirty="0"/>
              <a:t> </a:t>
            </a:r>
            <a:r>
              <a:rPr lang="en-US" dirty="0" smtClean="0">
                <a:solidFill>
                  <a:srgbClr val="0070C0"/>
                </a:solidFill>
              </a:rPr>
              <a:t>namespace</a:t>
            </a:r>
            <a:r>
              <a:rPr lang="en-US" dirty="0" smtClean="0"/>
              <a:t>.</a:t>
            </a:r>
          </a:p>
          <a:p>
            <a:pPr lvl="1"/>
            <a:r>
              <a:rPr lang="en-US" dirty="0" smtClean="0"/>
              <a:t>The </a:t>
            </a:r>
            <a:r>
              <a:rPr lang="en-US" dirty="0"/>
              <a:t>examples in this chapter assume that you import </a:t>
            </a:r>
            <a:r>
              <a:rPr lang="en-US" dirty="0" smtClean="0"/>
              <a:t>the</a:t>
            </a:r>
          </a:p>
          <a:p>
            <a:pPr lvl="2"/>
            <a:r>
              <a:rPr lang="en-US" dirty="0" smtClean="0"/>
              <a:t>System and</a:t>
            </a:r>
          </a:p>
          <a:p>
            <a:pPr lvl="2"/>
            <a:r>
              <a:rPr lang="en-US" dirty="0" smtClean="0"/>
              <a:t>System </a:t>
            </a:r>
            <a:r>
              <a:rPr lang="en-US" dirty="0"/>
              <a:t>.Reflection, as well </a:t>
            </a:r>
            <a:r>
              <a:rPr lang="en-US" dirty="0" smtClean="0"/>
              <a:t>as</a:t>
            </a:r>
          </a:p>
          <a:p>
            <a:pPr lvl="2"/>
            <a:r>
              <a:rPr lang="en-US" dirty="0" smtClean="0"/>
              <a:t>System.Reflection.Emit </a:t>
            </a:r>
            <a:r>
              <a:rPr lang="en-US" dirty="0" smtClean="0">
                <a:solidFill>
                  <a:srgbClr val="0070C0"/>
                </a:solidFill>
              </a:rPr>
              <a:t>namespaces</a:t>
            </a:r>
            <a:endParaRPr lang="en-US" dirty="0">
              <a:solidFill>
                <a:srgbClr val="0070C0"/>
              </a:solidFill>
            </a:endParaRP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395</a:t>
            </a:fld>
            <a:endParaRPr lang="en-US" dirty="0"/>
          </a:p>
        </p:txBody>
      </p:sp>
    </p:spTree>
    <p:extLst>
      <p:ext uri="{BB962C8B-B14F-4D97-AF65-F5344CB8AC3E}">
        <p14:creationId xmlns:p14="http://schemas.microsoft.com/office/powerpoint/2010/main" val="49507899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NOTE</a:t>
            </a:r>
            <a:endParaRPr lang="en-US" dirty="0"/>
          </a:p>
        </p:txBody>
      </p:sp>
      <p:sp>
        <p:nvSpPr>
          <p:cNvPr id="7" name="Content Placeholder 6"/>
          <p:cNvSpPr>
            <a:spLocks noGrp="1"/>
          </p:cNvSpPr>
          <p:nvPr>
            <p:ph idx="1"/>
          </p:nvPr>
        </p:nvSpPr>
        <p:spPr/>
        <p:txBody>
          <a:bodyPr/>
          <a:lstStyle/>
          <a:p>
            <a:r>
              <a:rPr lang="en-US" dirty="0"/>
              <a:t>When we use the term “</a:t>
            </a:r>
            <a:r>
              <a:rPr lang="en-US" dirty="0">
                <a:solidFill>
                  <a:srgbClr val="FF0000"/>
                </a:solidFill>
              </a:rPr>
              <a:t>dynamically</a:t>
            </a:r>
            <a:r>
              <a:rPr lang="en-US" dirty="0"/>
              <a:t>” in this chapter, we mean using </a:t>
            </a:r>
            <a:r>
              <a:rPr lang="en-US" dirty="0">
                <a:solidFill>
                  <a:srgbClr val="FF0000"/>
                </a:solidFill>
              </a:rPr>
              <a:t>reflection</a:t>
            </a:r>
            <a:r>
              <a:rPr lang="en-US" dirty="0"/>
              <a:t> to perform some task whose </a:t>
            </a:r>
            <a:r>
              <a:rPr lang="en-US" dirty="0">
                <a:solidFill>
                  <a:srgbClr val="FF0000"/>
                </a:solidFill>
              </a:rPr>
              <a:t>type safety</a:t>
            </a:r>
            <a:r>
              <a:rPr lang="en-US" dirty="0"/>
              <a:t> is enforced only at </a:t>
            </a:r>
            <a:r>
              <a:rPr lang="en-US" dirty="0" smtClean="0">
                <a:solidFill>
                  <a:srgbClr val="FF0000"/>
                </a:solidFill>
              </a:rPr>
              <a:t>runtime</a:t>
            </a:r>
            <a:r>
              <a:rPr lang="en-US" dirty="0" smtClean="0"/>
              <a:t>.</a:t>
            </a:r>
          </a:p>
          <a:p>
            <a:pPr lvl="1"/>
            <a:r>
              <a:rPr lang="en-US" dirty="0" smtClean="0"/>
              <a:t>This </a:t>
            </a:r>
            <a:r>
              <a:rPr lang="en-US" dirty="0"/>
              <a:t>is similar in </a:t>
            </a:r>
            <a:r>
              <a:rPr lang="en-US" dirty="0">
                <a:solidFill>
                  <a:srgbClr val="FF0000"/>
                </a:solidFill>
              </a:rPr>
              <a:t>principle</a:t>
            </a:r>
            <a:r>
              <a:rPr lang="en-US" dirty="0"/>
              <a:t> to </a:t>
            </a:r>
            <a:r>
              <a:rPr lang="en-US" dirty="0">
                <a:solidFill>
                  <a:srgbClr val="FF0000"/>
                </a:solidFill>
              </a:rPr>
              <a:t>dynamic binding</a:t>
            </a:r>
            <a:r>
              <a:rPr lang="en-US" dirty="0"/>
              <a:t> via C#’s </a:t>
            </a:r>
            <a:r>
              <a:rPr lang="en-US" dirty="0">
                <a:solidFill>
                  <a:srgbClr val="FF0000"/>
                </a:solidFill>
              </a:rPr>
              <a:t>dynamic</a:t>
            </a:r>
            <a:r>
              <a:rPr lang="en-US" dirty="0"/>
              <a:t> </a:t>
            </a:r>
            <a:r>
              <a:rPr lang="en-US" dirty="0">
                <a:solidFill>
                  <a:srgbClr val="0070C0"/>
                </a:solidFill>
              </a:rPr>
              <a:t>keyword</a:t>
            </a:r>
            <a:r>
              <a:rPr lang="en-US" dirty="0"/>
              <a:t>, although the mechanism and functionality is </a:t>
            </a:r>
            <a:r>
              <a:rPr lang="en-US" dirty="0" smtClean="0"/>
              <a:t>different.</a:t>
            </a:r>
          </a:p>
          <a:p>
            <a:pPr lvl="1"/>
            <a:r>
              <a:rPr lang="en-US" dirty="0" smtClean="0"/>
              <a:t>To </a:t>
            </a:r>
            <a:r>
              <a:rPr lang="en-US" dirty="0"/>
              <a:t>compare the two, dynamic binding is much easier to use and leverages the DLR for dynamic language </a:t>
            </a:r>
            <a:r>
              <a:rPr lang="en-US" dirty="0" smtClean="0"/>
              <a:t>interoperability.</a:t>
            </a:r>
          </a:p>
          <a:p>
            <a:pPr lvl="1"/>
            <a:r>
              <a:rPr lang="en-US" dirty="0" smtClean="0">
                <a:solidFill>
                  <a:srgbClr val="FF0000"/>
                </a:solidFill>
              </a:rPr>
              <a:t>Reflection</a:t>
            </a:r>
            <a:r>
              <a:rPr lang="en-US" dirty="0" smtClean="0"/>
              <a:t> </a:t>
            </a:r>
            <a:r>
              <a:rPr lang="en-US" dirty="0"/>
              <a:t>is </a:t>
            </a:r>
            <a:r>
              <a:rPr lang="en-US" dirty="0">
                <a:solidFill>
                  <a:srgbClr val="FF0000"/>
                </a:solidFill>
              </a:rPr>
              <a:t>relatively</a:t>
            </a:r>
            <a:r>
              <a:rPr lang="en-US" dirty="0"/>
              <a:t> </a:t>
            </a:r>
            <a:r>
              <a:rPr lang="en-US" dirty="0">
                <a:solidFill>
                  <a:srgbClr val="0070C0"/>
                </a:solidFill>
              </a:rPr>
              <a:t>clumsy</a:t>
            </a:r>
            <a:r>
              <a:rPr lang="en-US" dirty="0"/>
              <a:t> to use, is concerned with the CLR only—but is more flexible in terms of what you can do with the </a:t>
            </a:r>
            <a:r>
              <a:rPr lang="en-US" dirty="0" smtClean="0"/>
              <a:t>CLR.</a:t>
            </a:r>
          </a:p>
          <a:p>
            <a:pPr lvl="1"/>
            <a:r>
              <a:rPr lang="en-US" dirty="0" smtClean="0"/>
              <a:t>For </a:t>
            </a:r>
            <a:r>
              <a:rPr lang="en-US" dirty="0"/>
              <a:t>instance, reflection lets </a:t>
            </a:r>
            <a:r>
              <a:rPr lang="en-US" dirty="0" smtClean="0"/>
              <a:t>you</a:t>
            </a:r>
          </a:p>
          <a:p>
            <a:pPr lvl="2"/>
            <a:r>
              <a:rPr lang="en-US" dirty="0" smtClean="0"/>
              <a:t>obtain </a:t>
            </a:r>
            <a:r>
              <a:rPr lang="en-US" dirty="0"/>
              <a:t>lists of types and </a:t>
            </a:r>
            <a:r>
              <a:rPr lang="en-US" dirty="0" smtClean="0"/>
              <a:t>members</a:t>
            </a:r>
          </a:p>
          <a:p>
            <a:pPr lvl="2"/>
            <a:r>
              <a:rPr lang="en-US" dirty="0" smtClean="0"/>
              <a:t>instantiate </a:t>
            </a:r>
            <a:r>
              <a:rPr lang="en-US" dirty="0"/>
              <a:t>an object whose name comes from a string, </a:t>
            </a:r>
            <a:r>
              <a:rPr lang="en-US" dirty="0" smtClean="0"/>
              <a:t>and</a:t>
            </a:r>
          </a:p>
          <a:p>
            <a:pPr lvl="2"/>
            <a:r>
              <a:rPr lang="en-US" dirty="0" smtClean="0"/>
              <a:t>build </a:t>
            </a:r>
            <a:r>
              <a:rPr lang="en-US" dirty="0"/>
              <a:t>assemblies on the </a:t>
            </a:r>
            <a:r>
              <a:rPr lang="en-US" dirty="0" smtClean="0"/>
              <a:t>fly</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396</a:t>
            </a:fld>
            <a:endParaRPr lang="en-US" dirty="0"/>
          </a:p>
        </p:txBody>
      </p:sp>
    </p:spTree>
    <p:extLst>
      <p:ext uri="{BB962C8B-B14F-4D97-AF65-F5344CB8AC3E}">
        <p14:creationId xmlns:p14="http://schemas.microsoft.com/office/powerpoint/2010/main" val="5029557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Reflecting and Activating Types</a:t>
            </a:r>
          </a:p>
        </p:txBody>
      </p:sp>
      <p:sp>
        <p:nvSpPr>
          <p:cNvPr id="3" name="Content Placeholder 2"/>
          <p:cNvSpPr>
            <a:spLocks noGrp="1"/>
          </p:cNvSpPr>
          <p:nvPr>
            <p:ph idx="1"/>
          </p:nvPr>
        </p:nvSpPr>
        <p:spPr/>
        <p:txBody>
          <a:bodyPr/>
          <a:lstStyle/>
          <a:p>
            <a:r>
              <a:rPr lang="en-US" dirty="0" smtClean="0"/>
              <a:t>In </a:t>
            </a:r>
            <a:r>
              <a:rPr lang="en-US" dirty="0"/>
              <a:t>this section, we </a:t>
            </a:r>
            <a:r>
              <a:rPr lang="en-US" dirty="0" smtClean="0"/>
              <a:t>examine</a:t>
            </a:r>
          </a:p>
          <a:p>
            <a:pPr lvl="1"/>
            <a:r>
              <a:rPr lang="en-US" dirty="0" smtClean="0"/>
              <a:t>how </a:t>
            </a:r>
            <a:r>
              <a:rPr lang="en-US" dirty="0"/>
              <a:t>to obtain a </a:t>
            </a:r>
            <a:r>
              <a:rPr lang="en-US" dirty="0" smtClean="0"/>
              <a:t>Type</a:t>
            </a:r>
          </a:p>
          <a:p>
            <a:pPr lvl="1"/>
            <a:r>
              <a:rPr lang="en-US" dirty="0" smtClean="0"/>
              <a:t>inspect </a:t>
            </a:r>
            <a:r>
              <a:rPr lang="en-US" dirty="0"/>
              <a:t>its metadata, </a:t>
            </a:r>
            <a:r>
              <a:rPr lang="en-US" dirty="0" smtClean="0"/>
              <a:t>and</a:t>
            </a:r>
          </a:p>
          <a:p>
            <a:pPr lvl="1"/>
            <a:r>
              <a:rPr lang="en-US" dirty="0" smtClean="0"/>
              <a:t>use </a:t>
            </a:r>
            <a:r>
              <a:rPr lang="en-US" dirty="0"/>
              <a:t>it to dynamically instantiate an </a:t>
            </a:r>
            <a:r>
              <a:rPr lang="en-US" dirty="0" smtClean="0"/>
              <a:t>object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397</a:t>
            </a:fld>
            <a:endParaRPr lang="en-US" dirty="0"/>
          </a:p>
        </p:txBody>
      </p:sp>
    </p:spTree>
    <p:extLst>
      <p:ext uri="{BB962C8B-B14F-4D97-AF65-F5344CB8AC3E}">
        <p14:creationId xmlns:p14="http://schemas.microsoft.com/office/powerpoint/2010/main" val="176008344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Obtaining a Type</a:t>
            </a:r>
          </a:p>
        </p:txBody>
      </p:sp>
      <p:sp>
        <p:nvSpPr>
          <p:cNvPr id="3" name="Content Placeholder 2"/>
          <p:cNvSpPr>
            <a:spLocks noGrp="1"/>
          </p:cNvSpPr>
          <p:nvPr>
            <p:ph idx="1"/>
          </p:nvPr>
        </p:nvSpPr>
        <p:spPr/>
        <p:txBody>
          <a:bodyPr/>
          <a:lstStyle/>
          <a:p>
            <a:r>
              <a:rPr lang="en-US" dirty="0" smtClean="0"/>
              <a:t>An </a:t>
            </a:r>
            <a:r>
              <a:rPr lang="en-US" dirty="0"/>
              <a:t>instance of </a:t>
            </a:r>
            <a:r>
              <a:rPr lang="en-US" dirty="0">
                <a:solidFill>
                  <a:srgbClr val="FF0000"/>
                </a:solidFill>
              </a:rPr>
              <a:t>System.Type</a:t>
            </a:r>
            <a:r>
              <a:rPr lang="en-US" dirty="0"/>
              <a:t> represents the </a:t>
            </a:r>
            <a:r>
              <a:rPr lang="en-US" dirty="0">
                <a:solidFill>
                  <a:srgbClr val="FF0000"/>
                </a:solidFill>
              </a:rPr>
              <a:t>metadata</a:t>
            </a:r>
            <a:r>
              <a:rPr lang="en-US" dirty="0"/>
              <a:t> for a </a:t>
            </a:r>
            <a:r>
              <a:rPr lang="en-US" dirty="0" smtClean="0">
                <a:solidFill>
                  <a:srgbClr val="FF0000"/>
                </a:solidFill>
              </a:rPr>
              <a:t>type</a:t>
            </a:r>
            <a:r>
              <a:rPr lang="en-US" dirty="0" smtClean="0"/>
              <a:t>.</a:t>
            </a:r>
          </a:p>
          <a:p>
            <a:pPr lvl="1"/>
            <a:r>
              <a:rPr lang="en-US" dirty="0" smtClean="0"/>
              <a:t>Since </a:t>
            </a:r>
            <a:r>
              <a:rPr lang="en-US" dirty="0"/>
              <a:t>Type is widely used, it lives in the </a:t>
            </a:r>
            <a:r>
              <a:rPr lang="en-US" dirty="0">
                <a:solidFill>
                  <a:srgbClr val="FF0000"/>
                </a:solidFill>
              </a:rPr>
              <a:t>System</a:t>
            </a:r>
            <a:r>
              <a:rPr lang="en-US" dirty="0"/>
              <a:t> namespace rather than the </a:t>
            </a:r>
            <a:r>
              <a:rPr lang="en-US" dirty="0">
                <a:solidFill>
                  <a:srgbClr val="FF0000"/>
                </a:solidFill>
              </a:rPr>
              <a:t>System.Reflection</a:t>
            </a:r>
            <a:r>
              <a:rPr lang="en-US" dirty="0"/>
              <a:t> </a:t>
            </a:r>
            <a:r>
              <a:rPr lang="en-US" dirty="0" smtClean="0"/>
              <a:t>namespace.</a:t>
            </a:r>
          </a:p>
          <a:p>
            <a:pPr lvl="1"/>
            <a:r>
              <a:rPr lang="en-US" dirty="0" smtClean="0"/>
              <a:t>You </a:t>
            </a:r>
            <a:r>
              <a:rPr lang="en-US" dirty="0"/>
              <a:t>can get an instance of a </a:t>
            </a:r>
            <a:r>
              <a:rPr lang="en-US" dirty="0">
                <a:solidFill>
                  <a:srgbClr val="FF0000"/>
                </a:solidFill>
              </a:rPr>
              <a:t>System.Type</a:t>
            </a:r>
            <a:r>
              <a:rPr lang="en-US" dirty="0"/>
              <a:t> by </a:t>
            </a:r>
            <a:r>
              <a:rPr lang="en-US" dirty="0" smtClean="0"/>
              <a:t>calling</a:t>
            </a:r>
          </a:p>
          <a:p>
            <a:pPr lvl="2"/>
            <a:r>
              <a:rPr lang="en-US" dirty="0" smtClean="0"/>
              <a:t>GetType </a:t>
            </a:r>
            <a:r>
              <a:rPr lang="en-US" dirty="0"/>
              <a:t>on any object </a:t>
            </a:r>
            <a:r>
              <a:rPr lang="en-US" dirty="0" smtClean="0"/>
              <a:t>or</a:t>
            </a:r>
          </a:p>
          <a:p>
            <a:pPr lvl="2"/>
            <a:r>
              <a:rPr lang="en-US" dirty="0" smtClean="0"/>
              <a:t>with </a:t>
            </a:r>
            <a:r>
              <a:rPr lang="en-US" dirty="0"/>
              <a:t>C#’s typeof operator</a:t>
            </a:r>
            <a:r>
              <a:rPr lang="en-US" dirty="0" smtClean="0"/>
              <a:t>:</a:t>
            </a:r>
          </a:p>
          <a:p>
            <a:pPr marL="460375" lvl="2" indent="0">
              <a:buNone/>
            </a:pPr>
            <a:endParaRPr lang="en-US" dirty="0" smtClean="0"/>
          </a:p>
          <a:p>
            <a:pPr marL="460375" lvl="2" indent="0">
              <a:buNone/>
            </a:pPr>
            <a:endParaRPr lang="en-US" dirty="0"/>
          </a:p>
          <a:p>
            <a:pPr marL="460375" lvl="2" indent="0">
              <a:buNone/>
            </a:pPr>
            <a:endParaRPr lang="en-US" dirty="0" smtClean="0"/>
          </a:p>
          <a:p>
            <a:pPr marL="460375" lvl="2" indent="0">
              <a:buNone/>
            </a:pPr>
            <a:endParaRPr lang="en-US" dirty="0"/>
          </a:p>
          <a:p>
            <a:pPr marL="460375" lvl="2" indent="0">
              <a:buNone/>
            </a:pPr>
            <a:endParaRPr lang="en-US" dirty="0" smtClean="0"/>
          </a:p>
          <a:p>
            <a:pPr marL="460375" lvl="2" indent="0">
              <a:buNone/>
            </a:pPr>
            <a:endParaRPr lang="en-US" dirty="0"/>
          </a:p>
          <a:p>
            <a:pPr marL="460375" lvl="2" indent="0">
              <a:buNone/>
            </a:pPr>
            <a:endParaRPr lang="en-US" dirty="0" smtClean="0"/>
          </a:p>
          <a:p>
            <a:pPr lvl="1"/>
            <a:r>
              <a:rPr lang="en-US" dirty="0"/>
              <a:t>You can also retrieve a </a:t>
            </a:r>
            <a:r>
              <a:rPr lang="en-US" dirty="0">
                <a:solidFill>
                  <a:srgbClr val="FF0000"/>
                </a:solidFill>
              </a:rPr>
              <a:t>Type</a:t>
            </a:r>
            <a:r>
              <a:rPr lang="en-US" dirty="0"/>
              <a:t> by </a:t>
            </a:r>
            <a:r>
              <a:rPr lang="en-US" dirty="0" smtClean="0">
                <a:solidFill>
                  <a:srgbClr val="FF0000"/>
                </a:solidFill>
              </a:rPr>
              <a:t>name</a:t>
            </a:r>
            <a:r>
              <a:rPr lang="en-US" dirty="0" smtClean="0"/>
              <a:t>.</a:t>
            </a:r>
          </a:p>
          <a:p>
            <a:pPr lvl="1"/>
            <a:r>
              <a:rPr lang="en-US" dirty="0" smtClean="0"/>
              <a:t>If </a:t>
            </a:r>
            <a:r>
              <a:rPr lang="en-US" dirty="0"/>
              <a:t>you have a reference to its Assembly, call </a:t>
            </a:r>
            <a:r>
              <a:rPr lang="en-US" dirty="0">
                <a:solidFill>
                  <a:srgbClr val="FF0000"/>
                </a:solidFill>
              </a:rPr>
              <a:t>Assembly.GetType</a:t>
            </a:r>
            <a:r>
              <a:rPr lang="en-US" dirty="0"/>
              <a:t> (we describe this further in the section “Reflecting Assemblies” on page 798 later in this chapter</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398</a:t>
            </a:fld>
            <a:endParaRPr lang="en-US" dirty="0"/>
          </a:p>
        </p:txBody>
      </p:sp>
      <p:pic>
        <p:nvPicPr>
          <p:cNvPr id="6" name="Picture 5"/>
          <p:cNvPicPr>
            <a:picLocks noChangeAspect="1"/>
          </p:cNvPicPr>
          <p:nvPr/>
        </p:nvPicPr>
        <p:blipFill>
          <a:blip r:embed="rId2"/>
          <a:stretch>
            <a:fillRect/>
          </a:stretch>
        </p:blipFill>
        <p:spPr>
          <a:xfrm>
            <a:off x="694268" y="3169151"/>
            <a:ext cx="6841066" cy="1890396"/>
          </a:xfrm>
          <a:prstGeom prst="rect">
            <a:avLst/>
          </a:prstGeom>
          <a:ln>
            <a:solidFill>
              <a:schemeClr val="accent1"/>
            </a:solidFill>
          </a:ln>
        </p:spPr>
      </p:pic>
    </p:spTree>
    <p:extLst>
      <p:ext uri="{BB962C8B-B14F-4D97-AF65-F5344CB8AC3E}">
        <p14:creationId xmlns:p14="http://schemas.microsoft.com/office/powerpoint/2010/main" val="184062861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Obtaining a </a:t>
            </a:r>
            <a:r>
              <a:rPr lang="en-US" dirty="0" smtClean="0"/>
              <a:t>Type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marL="460375" lvl="2" indent="0">
              <a:buNone/>
            </a:pPr>
            <a:endParaRPr lang="en-US" dirty="0" smtClean="0"/>
          </a:p>
          <a:p>
            <a:pPr marL="460375" lvl="2" indent="0">
              <a:buNone/>
            </a:pPr>
            <a:endParaRPr lang="en-US" dirty="0"/>
          </a:p>
          <a:p>
            <a:pPr lvl="1"/>
            <a:r>
              <a:rPr lang="en-US" dirty="0"/>
              <a:t>If you don’t have an Assembly object, you can obtain a type through its assembly qualified name (the type’s full name followed by the assembly’s fully qualified name</a:t>
            </a:r>
            <a:r>
              <a:rPr lang="en-US" dirty="0" smtClean="0"/>
              <a:t>).</a:t>
            </a:r>
          </a:p>
          <a:p>
            <a:pPr lvl="1"/>
            <a:r>
              <a:rPr lang="en-US" dirty="0" smtClean="0"/>
              <a:t>The </a:t>
            </a:r>
            <a:r>
              <a:rPr lang="en-US" dirty="0"/>
              <a:t>assembly implicitly loads as if you called </a:t>
            </a:r>
            <a:r>
              <a:rPr lang="en-US" dirty="0">
                <a:solidFill>
                  <a:srgbClr val="FF0000"/>
                </a:solidFill>
              </a:rPr>
              <a:t>Assembly.Load(string</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399</a:t>
            </a:fld>
            <a:endParaRPr lang="en-US" dirty="0"/>
          </a:p>
        </p:txBody>
      </p:sp>
      <p:pic>
        <p:nvPicPr>
          <p:cNvPr id="7" name="Picture 6"/>
          <p:cNvPicPr>
            <a:picLocks noChangeAspect="1"/>
          </p:cNvPicPr>
          <p:nvPr/>
        </p:nvPicPr>
        <p:blipFill>
          <a:blip r:embed="rId2"/>
          <a:stretch>
            <a:fillRect/>
          </a:stretch>
        </p:blipFill>
        <p:spPr>
          <a:xfrm>
            <a:off x="592137" y="1382712"/>
            <a:ext cx="8010525" cy="333375"/>
          </a:xfrm>
          <a:prstGeom prst="rect">
            <a:avLst/>
          </a:prstGeom>
          <a:ln>
            <a:solidFill>
              <a:schemeClr val="accent1"/>
            </a:solidFill>
          </a:ln>
        </p:spPr>
      </p:pic>
      <p:pic>
        <p:nvPicPr>
          <p:cNvPr id="8" name="Picture 7"/>
          <p:cNvPicPr>
            <a:picLocks noChangeAspect="1"/>
          </p:cNvPicPr>
          <p:nvPr/>
        </p:nvPicPr>
        <p:blipFill>
          <a:blip r:embed="rId3"/>
          <a:stretch>
            <a:fillRect/>
          </a:stretch>
        </p:blipFill>
        <p:spPr>
          <a:xfrm>
            <a:off x="592137" y="2965267"/>
            <a:ext cx="8047037" cy="534055"/>
          </a:xfrm>
          <a:prstGeom prst="rect">
            <a:avLst/>
          </a:prstGeom>
          <a:ln>
            <a:solidFill>
              <a:schemeClr val="accent1"/>
            </a:solidFill>
          </a:ln>
        </p:spPr>
      </p:pic>
    </p:spTree>
    <p:extLst>
      <p:ext uri="{BB962C8B-B14F-4D97-AF65-F5344CB8AC3E}">
        <p14:creationId xmlns:p14="http://schemas.microsoft.com/office/powerpoint/2010/main" val="3981451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smtClean="0"/>
              <a:t>Introducing C# and the .NET Framework</a:t>
            </a:r>
            <a:endParaRPr lang="en-US" dirty="0"/>
          </a:p>
        </p:txBody>
      </p:sp>
      <p:sp>
        <p:nvSpPr>
          <p:cNvPr id="6" name="Date Placeholder 5"/>
          <p:cNvSpPr>
            <a:spLocks noGrp="1"/>
          </p:cNvSpPr>
          <p:nvPr>
            <p:ph type="dt" sz="half" idx="2"/>
          </p:nvPr>
        </p:nvSpPr>
        <p:spPr/>
        <p:txBody>
          <a:bodyPr/>
          <a:lstStyle/>
          <a:p>
            <a:r>
              <a:rPr lang="en-US" smtClean="0"/>
              <a:t>02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4</a:t>
            </a:fld>
            <a:endParaRPr lang="en-US" dirty="0"/>
          </a:p>
        </p:txBody>
      </p:sp>
      <p:sp>
        <p:nvSpPr>
          <p:cNvPr id="9" name="Text Placeholder 8"/>
          <p:cNvSpPr>
            <a:spLocks noGrp="1"/>
          </p:cNvSpPr>
          <p:nvPr>
            <p:ph type="body" sz="quarter" idx="16"/>
          </p:nvPr>
        </p:nvSpPr>
        <p:spPr/>
        <p:txBody>
          <a:bodyPr/>
          <a:lstStyle/>
          <a:p>
            <a:r>
              <a:rPr lang="en-US" dirty="0" smtClean="0"/>
              <a:t>1</a:t>
            </a:r>
            <a:endParaRPr lang="en-US" dirty="0"/>
          </a:p>
        </p:txBody>
      </p:sp>
      <p:pic>
        <p:nvPicPr>
          <p:cNvPr id="10" name="Picture 9"/>
          <p:cNvPicPr>
            <a:picLocks noChangeAspect="1"/>
          </p:cNvPicPr>
          <p:nvPr/>
        </p:nvPicPr>
        <p:blipFill>
          <a:blip r:embed="rId2"/>
          <a:stretch>
            <a:fillRect/>
          </a:stretch>
        </p:blipFill>
        <p:spPr>
          <a:xfrm>
            <a:off x="8134350" y="3793121"/>
            <a:ext cx="3724275" cy="2714625"/>
          </a:xfrm>
          <a:prstGeom prst="rect">
            <a:avLst/>
          </a:prstGeom>
          <a:ln>
            <a:solidFill>
              <a:schemeClr val="accent1"/>
            </a:solidFill>
          </a:ln>
        </p:spPr>
      </p:pic>
    </p:spTree>
    <p:extLst>
      <p:ext uri="{BB962C8B-B14F-4D97-AF65-F5344CB8AC3E}">
        <p14:creationId xmlns:p14="http://schemas.microsoft.com/office/powerpoint/2010/main" val="40589768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a:t>String </a:t>
            </a:r>
            <a:r>
              <a:rPr lang="en-US" smtClean="0"/>
              <a:t>interpolation</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String interpolation </a:t>
            </a:r>
            <a:r>
              <a:rPr lang="en-US" sz="2000" dirty="0" smtClean="0"/>
              <a:t>offers </a:t>
            </a:r>
            <a:r>
              <a:rPr lang="en-US" sz="2000" dirty="0"/>
              <a:t>a succinct </a:t>
            </a:r>
            <a:r>
              <a:rPr lang="en-US" sz="2000" dirty="0" smtClean="0"/>
              <a:t>alternative </a:t>
            </a:r>
            <a:r>
              <a:rPr lang="en-US" sz="2000" dirty="0"/>
              <a:t>to string.Format</a:t>
            </a:r>
            <a:r>
              <a:rPr lang="en-US" sz="2000" dirty="0" smtClean="0"/>
              <a:t>:</a:t>
            </a:r>
            <a:endParaRPr lang="en-US" sz="2000"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5132" y="1708296"/>
            <a:ext cx="5870502" cy="373504"/>
          </a:xfrm>
          <a:prstGeom prst="rect">
            <a:avLst/>
          </a:prstGeom>
          <a:ln>
            <a:solidFill>
              <a:schemeClr val="accent1"/>
            </a:solidFill>
          </a:ln>
        </p:spPr>
      </p:pic>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40</a:t>
            </a:fld>
            <a:endParaRPr lang="en-US" dirty="0"/>
          </a:p>
        </p:txBody>
      </p:sp>
    </p:spTree>
    <p:extLst>
      <p:ext uri="{BB962C8B-B14F-4D97-AF65-F5344CB8AC3E}">
        <p14:creationId xmlns:p14="http://schemas.microsoft.com/office/powerpoint/2010/main" val="2602854479"/>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Type’s Info</a:t>
            </a:r>
            <a:endParaRPr lang="en-US" dirty="0"/>
          </a:p>
        </p:txBody>
      </p:sp>
      <p:sp>
        <p:nvSpPr>
          <p:cNvPr id="3" name="Content Placeholder 2"/>
          <p:cNvSpPr>
            <a:spLocks noGrp="1"/>
          </p:cNvSpPr>
          <p:nvPr>
            <p:ph idx="1"/>
          </p:nvPr>
        </p:nvSpPr>
        <p:spPr/>
        <p:txBody>
          <a:bodyPr/>
          <a:lstStyle/>
          <a:p>
            <a:r>
              <a:rPr lang="en-US" dirty="0"/>
              <a:t>Once you have a </a:t>
            </a:r>
            <a:r>
              <a:rPr lang="en-US" dirty="0">
                <a:solidFill>
                  <a:srgbClr val="FF0000"/>
                </a:solidFill>
              </a:rPr>
              <a:t>System.Type</a:t>
            </a:r>
            <a:r>
              <a:rPr lang="en-US" dirty="0"/>
              <a:t> object, you can use its properties to </a:t>
            </a:r>
            <a:r>
              <a:rPr lang="en-US" dirty="0">
                <a:solidFill>
                  <a:srgbClr val="FF0000"/>
                </a:solidFill>
              </a:rPr>
              <a:t>access</a:t>
            </a:r>
            <a:r>
              <a:rPr lang="en-US" dirty="0"/>
              <a:t> the </a:t>
            </a:r>
            <a:r>
              <a:rPr lang="en-US" dirty="0" smtClean="0"/>
              <a:t>type’s</a:t>
            </a:r>
          </a:p>
          <a:p>
            <a:pPr lvl="2"/>
            <a:r>
              <a:rPr lang="en-US" dirty="0" smtClean="0"/>
              <a:t>Name</a:t>
            </a:r>
          </a:p>
          <a:p>
            <a:pPr lvl="2"/>
            <a:r>
              <a:rPr lang="en-US" dirty="0" smtClean="0"/>
              <a:t>Assembly</a:t>
            </a:r>
          </a:p>
          <a:p>
            <a:pPr lvl="2"/>
            <a:r>
              <a:rPr lang="en-US" dirty="0" smtClean="0"/>
              <a:t>base type</a:t>
            </a:r>
          </a:p>
          <a:p>
            <a:pPr lvl="2"/>
            <a:r>
              <a:rPr lang="en-US" dirty="0" smtClean="0"/>
              <a:t>visibility</a:t>
            </a:r>
            <a:r>
              <a:rPr lang="en-US" dirty="0"/>
              <a:t>, and so on.</a:t>
            </a:r>
          </a:p>
          <a:p>
            <a:pPr lvl="1"/>
            <a:r>
              <a:rPr lang="en-US" dirty="0"/>
              <a:t>For example:</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a:p>
          <a:p>
            <a:pPr lvl="1"/>
            <a:r>
              <a:rPr lang="en-US" dirty="0"/>
              <a:t>A </a:t>
            </a:r>
            <a:r>
              <a:rPr lang="en-US" dirty="0">
                <a:solidFill>
                  <a:srgbClr val="FF0000"/>
                </a:solidFill>
              </a:rPr>
              <a:t>System.Type</a:t>
            </a:r>
            <a:r>
              <a:rPr lang="en-US" dirty="0"/>
              <a:t> instance is a </a:t>
            </a:r>
            <a:r>
              <a:rPr lang="en-US" dirty="0">
                <a:solidFill>
                  <a:srgbClr val="FF0000"/>
                </a:solidFill>
              </a:rPr>
              <a:t>window</a:t>
            </a:r>
            <a:r>
              <a:rPr lang="en-US" dirty="0"/>
              <a:t> into </a:t>
            </a:r>
            <a:r>
              <a:rPr lang="en-US" dirty="0" smtClean="0"/>
              <a:t>the</a:t>
            </a:r>
          </a:p>
          <a:p>
            <a:pPr lvl="2"/>
            <a:r>
              <a:rPr lang="en-US" dirty="0" smtClean="0">
                <a:solidFill>
                  <a:srgbClr val="FF0000"/>
                </a:solidFill>
              </a:rPr>
              <a:t>entire </a:t>
            </a:r>
            <a:r>
              <a:rPr lang="en-US" dirty="0">
                <a:solidFill>
                  <a:srgbClr val="FF0000"/>
                </a:solidFill>
              </a:rPr>
              <a:t>metadata</a:t>
            </a:r>
            <a:r>
              <a:rPr lang="en-US" dirty="0"/>
              <a:t> for the </a:t>
            </a:r>
            <a:r>
              <a:rPr lang="en-US" dirty="0" smtClean="0"/>
              <a:t>type—and</a:t>
            </a:r>
          </a:p>
          <a:p>
            <a:pPr lvl="2"/>
            <a:r>
              <a:rPr lang="en-US" dirty="0" smtClean="0"/>
              <a:t>the </a:t>
            </a:r>
            <a:r>
              <a:rPr lang="en-US" dirty="0"/>
              <a:t>assembly in which it’s </a:t>
            </a:r>
            <a:r>
              <a:rPr lang="en-US" dirty="0" smtClean="0"/>
              <a:t>defined</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400</a:t>
            </a:fld>
            <a:endParaRPr lang="en-US" dirty="0"/>
          </a:p>
        </p:txBody>
      </p:sp>
      <p:pic>
        <p:nvPicPr>
          <p:cNvPr id="6" name="Picture 5"/>
          <p:cNvPicPr>
            <a:picLocks noChangeAspect="1"/>
          </p:cNvPicPr>
          <p:nvPr/>
        </p:nvPicPr>
        <p:blipFill>
          <a:blip r:embed="rId2"/>
          <a:stretch>
            <a:fillRect/>
          </a:stretch>
        </p:blipFill>
        <p:spPr>
          <a:xfrm>
            <a:off x="2201333" y="3251991"/>
            <a:ext cx="6313487" cy="1239993"/>
          </a:xfrm>
          <a:prstGeom prst="rect">
            <a:avLst/>
          </a:prstGeom>
          <a:ln>
            <a:solidFill>
              <a:schemeClr val="accent1"/>
            </a:solidFill>
          </a:ln>
        </p:spPr>
      </p:pic>
    </p:spTree>
    <p:extLst>
      <p:ext uri="{BB962C8B-B14F-4D97-AF65-F5344CB8AC3E}">
        <p14:creationId xmlns:p14="http://schemas.microsoft.com/office/powerpoint/2010/main" val="205202000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NOTE</a:t>
            </a:r>
            <a:endParaRPr lang="en-US" dirty="0"/>
          </a:p>
        </p:txBody>
      </p:sp>
      <p:sp>
        <p:nvSpPr>
          <p:cNvPr id="7" name="Content Placeholder 6"/>
          <p:cNvSpPr>
            <a:spLocks noGrp="1"/>
          </p:cNvSpPr>
          <p:nvPr>
            <p:ph idx="1"/>
          </p:nvPr>
        </p:nvSpPr>
        <p:spPr/>
        <p:txBody>
          <a:bodyPr/>
          <a:lstStyle/>
          <a:p>
            <a:r>
              <a:rPr lang="en-US" dirty="0">
                <a:solidFill>
                  <a:srgbClr val="FF0000"/>
                </a:solidFill>
              </a:rPr>
              <a:t>System.Type</a:t>
            </a:r>
            <a:r>
              <a:rPr lang="en-US" dirty="0"/>
              <a:t> is </a:t>
            </a:r>
            <a:r>
              <a:rPr lang="en-US" dirty="0">
                <a:solidFill>
                  <a:srgbClr val="0070C0"/>
                </a:solidFill>
              </a:rPr>
              <a:t>abstract</a:t>
            </a:r>
            <a:r>
              <a:rPr lang="en-US" dirty="0"/>
              <a:t>, so the typeof operator must actually give you a </a:t>
            </a:r>
            <a:r>
              <a:rPr lang="en-US" dirty="0">
                <a:solidFill>
                  <a:srgbClr val="0070C0"/>
                </a:solidFill>
              </a:rPr>
              <a:t>subclass</a:t>
            </a:r>
            <a:r>
              <a:rPr lang="en-US" dirty="0"/>
              <a:t> of </a:t>
            </a:r>
            <a:r>
              <a:rPr lang="en-US" dirty="0" smtClean="0">
                <a:solidFill>
                  <a:srgbClr val="FF0000"/>
                </a:solidFill>
              </a:rPr>
              <a:t>Type</a:t>
            </a:r>
            <a:r>
              <a:rPr lang="en-US" dirty="0" smtClean="0"/>
              <a:t>.</a:t>
            </a:r>
          </a:p>
          <a:p>
            <a:pPr lvl="1"/>
            <a:r>
              <a:rPr lang="en-US" dirty="0" smtClean="0"/>
              <a:t>The </a:t>
            </a:r>
            <a:r>
              <a:rPr lang="en-US" dirty="0">
                <a:solidFill>
                  <a:srgbClr val="FF0000"/>
                </a:solidFill>
              </a:rPr>
              <a:t>subclass</a:t>
            </a:r>
            <a:r>
              <a:rPr lang="en-US" dirty="0"/>
              <a:t> that the CLR uses is </a:t>
            </a:r>
            <a:r>
              <a:rPr lang="en-US" dirty="0">
                <a:solidFill>
                  <a:srgbClr val="FF0000"/>
                </a:solidFill>
              </a:rPr>
              <a:t>internal</a:t>
            </a:r>
            <a:r>
              <a:rPr lang="en-US" dirty="0"/>
              <a:t> to </a:t>
            </a:r>
            <a:r>
              <a:rPr lang="en-US" dirty="0">
                <a:solidFill>
                  <a:srgbClr val="FF0000"/>
                </a:solidFill>
              </a:rPr>
              <a:t>mscorlib</a:t>
            </a:r>
            <a:r>
              <a:rPr lang="en-US" dirty="0"/>
              <a:t> and is called </a:t>
            </a:r>
            <a:r>
              <a:rPr lang="en-US" dirty="0">
                <a:solidFill>
                  <a:srgbClr val="FF0000"/>
                </a:solidFill>
              </a:rPr>
              <a:t>RuntimeType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401</a:t>
            </a:fld>
            <a:endParaRPr lang="en-US" dirty="0"/>
          </a:p>
        </p:txBody>
      </p:sp>
    </p:spTree>
    <p:extLst>
      <p:ext uri="{BB962C8B-B14F-4D97-AF65-F5344CB8AC3E}">
        <p14:creationId xmlns:p14="http://schemas.microsoft.com/office/powerpoint/2010/main" val="85079691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Type Names</a:t>
            </a:r>
          </a:p>
        </p:txBody>
      </p:sp>
      <p:sp>
        <p:nvSpPr>
          <p:cNvPr id="3" name="Content Placeholder 2"/>
          <p:cNvSpPr>
            <a:spLocks noGrp="1"/>
          </p:cNvSpPr>
          <p:nvPr>
            <p:ph idx="1"/>
          </p:nvPr>
        </p:nvSpPr>
        <p:spPr/>
        <p:txBody>
          <a:bodyPr/>
          <a:lstStyle/>
          <a:p>
            <a:r>
              <a:rPr lang="en-US" dirty="0" smtClean="0"/>
              <a:t>A </a:t>
            </a:r>
            <a:r>
              <a:rPr lang="en-US" dirty="0"/>
              <a:t>type </a:t>
            </a:r>
            <a:r>
              <a:rPr lang="en-US" dirty="0" smtClean="0"/>
              <a:t>has</a:t>
            </a:r>
          </a:p>
          <a:p>
            <a:pPr lvl="2"/>
            <a:r>
              <a:rPr lang="en-US" dirty="0" smtClean="0"/>
              <a:t>Namespace</a:t>
            </a:r>
          </a:p>
          <a:p>
            <a:pPr lvl="2"/>
            <a:r>
              <a:rPr lang="en-US" dirty="0" smtClean="0"/>
              <a:t>Name</a:t>
            </a:r>
            <a:r>
              <a:rPr lang="en-US" dirty="0"/>
              <a:t>, </a:t>
            </a:r>
            <a:r>
              <a:rPr lang="en-US" dirty="0" smtClean="0"/>
              <a:t>and</a:t>
            </a:r>
          </a:p>
          <a:p>
            <a:pPr lvl="2"/>
            <a:r>
              <a:rPr lang="en-US" dirty="0" smtClean="0"/>
              <a:t>FullName properties</a:t>
            </a:r>
          </a:p>
          <a:p>
            <a:pPr lvl="1"/>
            <a:r>
              <a:rPr lang="en-US" dirty="0" smtClean="0"/>
              <a:t>In </a:t>
            </a:r>
            <a:r>
              <a:rPr lang="en-US" dirty="0"/>
              <a:t>most cases, FullName is a </a:t>
            </a:r>
            <a:r>
              <a:rPr lang="en-US" dirty="0">
                <a:solidFill>
                  <a:srgbClr val="FF0000"/>
                </a:solidFill>
              </a:rPr>
              <a:t>composition</a:t>
            </a:r>
            <a:r>
              <a:rPr lang="en-US" dirty="0"/>
              <a:t> of the </a:t>
            </a:r>
            <a:r>
              <a:rPr lang="en-US" dirty="0">
                <a:solidFill>
                  <a:srgbClr val="FF0000"/>
                </a:solidFill>
              </a:rPr>
              <a:t>former two</a:t>
            </a:r>
            <a:r>
              <a:rPr lang="en-US" dirty="0"/>
              <a:t>:</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a:p>
          <a:p>
            <a:pPr marL="233363" lvl="1" indent="0">
              <a:buNone/>
            </a:pPr>
            <a:endParaRPr lang="en-US" dirty="0"/>
          </a:p>
          <a:p>
            <a:pPr lvl="1"/>
            <a:r>
              <a:rPr lang="en-US" dirty="0"/>
              <a:t>There are </a:t>
            </a:r>
            <a:r>
              <a:rPr lang="en-US" dirty="0">
                <a:solidFill>
                  <a:srgbClr val="FF0000"/>
                </a:solidFill>
              </a:rPr>
              <a:t>two exceptions</a:t>
            </a:r>
            <a:r>
              <a:rPr lang="en-US" dirty="0"/>
              <a:t> to this </a:t>
            </a:r>
            <a:r>
              <a:rPr lang="en-US" dirty="0" smtClean="0"/>
              <a:t>rule:</a:t>
            </a:r>
          </a:p>
          <a:p>
            <a:pPr lvl="2"/>
            <a:r>
              <a:rPr lang="en-US" dirty="0" smtClean="0"/>
              <a:t>nested </a:t>
            </a:r>
            <a:r>
              <a:rPr lang="en-US" dirty="0"/>
              <a:t>types </a:t>
            </a:r>
            <a:r>
              <a:rPr lang="en-US" dirty="0" smtClean="0"/>
              <a:t>and</a:t>
            </a:r>
          </a:p>
          <a:p>
            <a:pPr lvl="2"/>
            <a:r>
              <a:rPr lang="en-US" dirty="0" smtClean="0"/>
              <a:t>closed </a:t>
            </a:r>
            <a:r>
              <a:rPr lang="en-US" dirty="0"/>
              <a:t>generic </a:t>
            </a:r>
            <a:r>
              <a:rPr lang="en-US" dirty="0" smtClean="0"/>
              <a:t>types</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402</a:t>
            </a:fld>
            <a:endParaRPr lang="en-US" dirty="0"/>
          </a:p>
        </p:txBody>
      </p:sp>
      <p:pic>
        <p:nvPicPr>
          <p:cNvPr id="6" name="Picture 5"/>
          <p:cNvPicPr>
            <a:picLocks noChangeAspect="1"/>
          </p:cNvPicPr>
          <p:nvPr/>
        </p:nvPicPr>
        <p:blipFill>
          <a:blip r:embed="rId2"/>
          <a:stretch>
            <a:fillRect/>
          </a:stretch>
        </p:blipFill>
        <p:spPr>
          <a:xfrm>
            <a:off x="758825" y="3106718"/>
            <a:ext cx="6899803" cy="1239328"/>
          </a:xfrm>
          <a:prstGeom prst="rect">
            <a:avLst/>
          </a:prstGeom>
          <a:ln>
            <a:solidFill>
              <a:schemeClr val="accent1"/>
            </a:solidFill>
          </a:ln>
        </p:spPr>
      </p:pic>
    </p:spTree>
    <p:extLst>
      <p:ext uri="{BB962C8B-B14F-4D97-AF65-F5344CB8AC3E}">
        <p14:creationId xmlns:p14="http://schemas.microsoft.com/office/powerpoint/2010/main" val="248137446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Nested type names</a:t>
            </a:r>
          </a:p>
        </p:txBody>
      </p:sp>
      <p:sp>
        <p:nvSpPr>
          <p:cNvPr id="3" name="Content Placeholder 2"/>
          <p:cNvSpPr>
            <a:spLocks noGrp="1"/>
          </p:cNvSpPr>
          <p:nvPr>
            <p:ph idx="1"/>
          </p:nvPr>
        </p:nvSpPr>
        <p:spPr/>
        <p:txBody>
          <a:bodyPr/>
          <a:lstStyle/>
          <a:p>
            <a:r>
              <a:rPr lang="en-US" dirty="0" smtClean="0"/>
              <a:t>With </a:t>
            </a:r>
            <a:r>
              <a:rPr lang="en-US" dirty="0"/>
              <a:t>nested types, the </a:t>
            </a:r>
            <a:r>
              <a:rPr lang="en-US" dirty="0">
                <a:solidFill>
                  <a:srgbClr val="FF0000"/>
                </a:solidFill>
              </a:rPr>
              <a:t>containing type</a:t>
            </a:r>
            <a:r>
              <a:rPr lang="en-US" dirty="0"/>
              <a:t> appears </a:t>
            </a:r>
            <a:r>
              <a:rPr lang="en-US" dirty="0">
                <a:solidFill>
                  <a:srgbClr val="FF0000"/>
                </a:solidFill>
              </a:rPr>
              <a:t>only</a:t>
            </a:r>
            <a:r>
              <a:rPr lang="en-US" dirty="0"/>
              <a:t> in </a:t>
            </a:r>
            <a:r>
              <a:rPr lang="en-US" dirty="0" smtClean="0">
                <a:solidFill>
                  <a:srgbClr val="FF0000"/>
                </a:solidFill>
              </a:rPr>
              <a:t>FullName</a:t>
            </a:r>
            <a:r>
              <a:rPr lang="en-US" dirty="0" smtClean="0"/>
              <a:t>:</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a:p>
          <a:p>
            <a:pPr marL="233363" lvl="1" indent="0">
              <a:buNone/>
            </a:pPr>
            <a:endParaRPr lang="en-US" dirty="0" smtClean="0"/>
          </a:p>
          <a:p>
            <a:pPr lvl="1"/>
            <a:r>
              <a:rPr lang="en-US" dirty="0" smtClean="0"/>
              <a:t>The </a:t>
            </a:r>
            <a:r>
              <a:rPr lang="en-US" dirty="0">
                <a:solidFill>
                  <a:srgbClr val="FF0000"/>
                </a:solidFill>
              </a:rPr>
              <a:t>+</a:t>
            </a:r>
            <a:r>
              <a:rPr lang="en-US" dirty="0"/>
              <a:t> </a:t>
            </a:r>
            <a:r>
              <a:rPr lang="en-US" dirty="0">
                <a:solidFill>
                  <a:srgbClr val="0070C0"/>
                </a:solidFill>
              </a:rPr>
              <a:t>symbol</a:t>
            </a:r>
            <a:r>
              <a:rPr lang="en-US" dirty="0"/>
              <a:t> differentiates the </a:t>
            </a:r>
            <a:r>
              <a:rPr lang="en-US" dirty="0">
                <a:solidFill>
                  <a:srgbClr val="FF0000"/>
                </a:solidFill>
              </a:rPr>
              <a:t>containing type</a:t>
            </a:r>
            <a:r>
              <a:rPr lang="en-US" dirty="0"/>
              <a:t> from a </a:t>
            </a:r>
            <a:r>
              <a:rPr lang="en-US" dirty="0">
                <a:solidFill>
                  <a:srgbClr val="FF0000"/>
                </a:solidFill>
              </a:rPr>
              <a:t>nested namespace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403</a:t>
            </a:fld>
            <a:endParaRPr lang="en-US" dirty="0"/>
          </a:p>
        </p:txBody>
      </p:sp>
      <p:pic>
        <p:nvPicPr>
          <p:cNvPr id="6" name="Picture 5"/>
          <p:cNvPicPr>
            <a:picLocks noChangeAspect="1"/>
          </p:cNvPicPr>
          <p:nvPr/>
        </p:nvPicPr>
        <p:blipFill>
          <a:blip r:embed="rId2"/>
          <a:stretch>
            <a:fillRect/>
          </a:stretch>
        </p:blipFill>
        <p:spPr>
          <a:xfrm>
            <a:off x="753533" y="1828042"/>
            <a:ext cx="7650692" cy="1257528"/>
          </a:xfrm>
          <a:prstGeom prst="rect">
            <a:avLst/>
          </a:prstGeom>
          <a:ln>
            <a:solidFill>
              <a:schemeClr val="accent1"/>
            </a:solidFill>
          </a:ln>
        </p:spPr>
      </p:pic>
    </p:spTree>
    <p:extLst>
      <p:ext uri="{BB962C8B-B14F-4D97-AF65-F5344CB8AC3E}">
        <p14:creationId xmlns:p14="http://schemas.microsoft.com/office/powerpoint/2010/main" val="142767284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Generic type names</a:t>
            </a:r>
          </a:p>
        </p:txBody>
      </p:sp>
      <p:sp>
        <p:nvSpPr>
          <p:cNvPr id="3" name="Content Placeholder 2"/>
          <p:cNvSpPr>
            <a:spLocks noGrp="1"/>
          </p:cNvSpPr>
          <p:nvPr>
            <p:ph idx="1"/>
          </p:nvPr>
        </p:nvSpPr>
        <p:spPr/>
        <p:txBody>
          <a:bodyPr/>
          <a:lstStyle/>
          <a:p>
            <a:r>
              <a:rPr lang="en-US" dirty="0" smtClean="0"/>
              <a:t>Generic </a:t>
            </a:r>
            <a:r>
              <a:rPr lang="en-US" dirty="0"/>
              <a:t>type names are </a:t>
            </a:r>
            <a:r>
              <a:rPr lang="en-US" dirty="0">
                <a:solidFill>
                  <a:srgbClr val="FF0000"/>
                </a:solidFill>
              </a:rPr>
              <a:t>suffixed</a:t>
            </a:r>
            <a:r>
              <a:rPr lang="en-US" dirty="0"/>
              <a:t> with the </a:t>
            </a:r>
            <a:r>
              <a:rPr lang="en-US" dirty="0" smtClean="0">
                <a:solidFill>
                  <a:srgbClr val="FF0000"/>
                </a:solidFill>
              </a:rPr>
              <a:t>' </a:t>
            </a:r>
            <a:r>
              <a:rPr lang="en-US" dirty="0" smtClean="0">
                <a:solidFill>
                  <a:srgbClr val="0070C0"/>
                </a:solidFill>
              </a:rPr>
              <a:t>symbol</a:t>
            </a:r>
            <a:r>
              <a:rPr lang="en-US" dirty="0"/>
              <a:t>, followed by the number of type </a:t>
            </a:r>
            <a:r>
              <a:rPr lang="en-US" dirty="0" smtClean="0"/>
              <a:t>parameters.</a:t>
            </a:r>
          </a:p>
          <a:p>
            <a:pPr lvl="1"/>
            <a:r>
              <a:rPr lang="en-US" dirty="0" smtClean="0"/>
              <a:t>If </a:t>
            </a:r>
            <a:r>
              <a:rPr lang="en-US" dirty="0"/>
              <a:t>the </a:t>
            </a:r>
            <a:r>
              <a:rPr lang="en-US" dirty="0">
                <a:solidFill>
                  <a:srgbClr val="FF0000"/>
                </a:solidFill>
              </a:rPr>
              <a:t>generic type</a:t>
            </a:r>
            <a:r>
              <a:rPr lang="en-US" dirty="0"/>
              <a:t> is </a:t>
            </a:r>
            <a:r>
              <a:rPr lang="en-US" dirty="0">
                <a:solidFill>
                  <a:srgbClr val="FF0000"/>
                </a:solidFill>
              </a:rPr>
              <a:t>unbound</a:t>
            </a:r>
            <a:r>
              <a:rPr lang="en-US" dirty="0"/>
              <a:t>, this rule applies to </a:t>
            </a:r>
            <a:r>
              <a:rPr lang="en-US" dirty="0" smtClean="0"/>
              <a:t>both</a:t>
            </a:r>
          </a:p>
          <a:p>
            <a:pPr lvl="2"/>
            <a:r>
              <a:rPr lang="en-US" dirty="0" smtClean="0"/>
              <a:t>Name and</a:t>
            </a:r>
          </a:p>
          <a:p>
            <a:pPr lvl="2"/>
            <a:r>
              <a:rPr lang="en-US" dirty="0" smtClean="0"/>
              <a:t>Full </a:t>
            </a:r>
            <a:r>
              <a:rPr lang="en-US" dirty="0"/>
              <a:t>Name:</a:t>
            </a:r>
          </a:p>
          <a:p>
            <a:pPr lvl="1"/>
            <a:r>
              <a:rPr lang="en-US" dirty="0" smtClean="0"/>
              <a:t>(</a:t>
            </a:r>
            <a:r>
              <a:rPr lang="en-US" dirty="0"/>
              <a:t>Page 780).</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404</a:t>
            </a:fld>
            <a:endParaRPr lang="en-US" dirty="0"/>
          </a:p>
        </p:txBody>
      </p:sp>
    </p:spTree>
    <p:extLst>
      <p:ext uri="{BB962C8B-B14F-4D97-AF65-F5344CB8AC3E}">
        <p14:creationId xmlns:p14="http://schemas.microsoft.com/office/powerpoint/2010/main" val="208749420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Base Types and Interfaces</a:t>
            </a:r>
          </a:p>
        </p:txBody>
      </p:sp>
      <p:sp>
        <p:nvSpPr>
          <p:cNvPr id="3" name="Content Placeholder 2"/>
          <p:cNvSpPr>
            <a:spLocks noGrp="1"/>
          </p:cNvSpPr>
          <p:nvPr>
            <p:ph idx="1"/>
          </p:nvPr>
        </p:nvSpPr>
        <p:spPr/>
        <p:txBody>
          <a:bodyPr/>
          <a:lstStyle/>
          <a:p>
            <a:r>
              <a:rPr lang="en-US" dirty="0" smtClean="0"/>
              <a:t>Type </a:t>
            </a:r>
            <a:r>
              <a:rPr lang="en-US" dirty="0"/>
              <a:t>exposes a BaseType property:</a:t>
            </a:r>
          </a:p>
          <a:p>
            <a:pPr marL="233363" lvl="1" indent="0">
              <a:buNone/>
            </a:pPr>
            <a:endParaRPr lang="en-US" dirty="0"/>
          </a:p>
          <a:p>
            <a:pPr lvl="1"/>
            <a:r>
              <a:rPr lang="en-US" dirty="0"/>
              <a:t>The GetInterfaces method returns the interfaces that a type implements:</a:t>
            </a:r>
          </a:p>
          <a:p>
            <a:pPr marL="233363" lvl="1" indent="0">
              <a:buNone/>
            </a:pPr>
            <a:endParaRPr lang="en-US" dirty="0"/>
          </a:p>
          <a:p>
            <a:pPr lvl="1"/>
            <a:r>
              <a:rPr lang="en-US" dirty="0"/>
              <a:t>(Page 781).</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405</a:t>
            </a:fld>
            <a:endParaRPr lang="en-US" dirty="0"/>
          </a:p>
        </p:txBody>
      </p:sp>
    </p:spTree>
    <p:extLst>
      <p:ext uri="{BB962C8B-B14F-4D97-AF65-F5344CB8AC3E}">
        <p14:creationId xmlns:p14="http://schemas.microsoft.com/office/powerpoint/2010/main" val="108785694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Instantiating Types</a:t>
            </a:r>
          </a:p>
        </p:txBody>
      </p:sp>
      <p:sp>
        <p:nvSpPr>
          <p:cNvPr id="3" name="Content Placeholder 2"/>
          <p:cNvSpPr>
            <a:spLocks noGrp="1"/>
          </p:cNvSpPr>
          <p:nvPr>
            <p:ph idx="1"/>
          </p:nvPr>
        </p:nvSpPr>
        <p:spPr/>
        <p:txBody>
          <a:bodyPr/>
          <a:lstStyle/>
          <a:p>
            <a:r>
              <a:rPr lang="en-US" dirty="0" smtClean="0"/>
              <a:t>There </a:t>
            </a:r>
            <a:r>
              <a:rPr lang="en-US" dirty="0"/>
              <a:t>are two ways to dynamically instantiate an object from its </a:t>
            </a:r>
            <a:r>
              <a:rPr lang="en-US" dirty="0" smtClean="0"/>
              <a:t>type:</a:t>
            </a:r>
          </a:p>
          <a:p>
            <a:pPr lvl="2"/>
            <a:r>
              <a:rPr lang="en-US" dirty="0" smtClean="0"/>
              <a:t>Call </a:t>
            </a:r>
            <a:r>
              <a:rPr lang="en-US" dirty="0"/>
              <a:t>the static Activator.CreateInstance </a:t>
            </a:r>
            <a:r>
              <a:rPr lang="en-US" dirty="0" smtClean="0"/>
              <a:t>method</a:t>
            </a:r>
          </a:p>
          <a:p>
            <a:pPr lvl="2"/>
            <a:r>
              <a:rPr lang="en-US" dirty="0" smtClean="0"/>
              <a:t>Call </a:t>
            </a:r>
            <a:r>
              <a:rPr lang="en-US" dirty="0"/>
              <a:t>Invoke on a ConstructorInfo object obtained from calling </a:t>
            </a:r>
            <a:r>
              <a:rPr lang="en-US" dirty="0" smtClean="0"/>
              <a:t>GetConstructor </a:t>
            </a:r>
            <a:r>
              <a:rPr lang="en-US" dirty="0"/>
              <a:t>on a Type (advanced scenarios) Activator.CreateInstance accepts a Type and optional arguments that get passed to the constructor:</a:t>
            </a:r>
          </a:p>
          <a:p>
            <a:endParaRPr lang="en-US" dirty="0"/>
          </a:p>
          <a:p>
            <a:r>
              <a:rPr lang="en-US" dirty="0"/>
              <a:t>(Page 782).</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406</a:t>
            </a:fld>
            <a:endParaRPr lang="en-US" dirty="0"/>
          </a:p>
        </p:txBody>
      </p:sp>
    </p:spTree>
    <p:extLst>
      <p:ext uri="{BB962C8B-B14F-4D97-AF65-F5344CB8AC3E}">
        <p14:creationId xmlns:p14="http://schemas.microsoft.com/office/powerpoint/2010/main" val="297584928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Generic Types</a:t>
            </a:r>
          </a:p>
        </p:txBody>
      </p:sp>
      <p:sp>
        <p:nvSpPr>
          <p:cNvPr id="3" name="Content Placeholder 2"/>
          <p:cNvSpPr>
            <a:spLocks noGrp="1"/>
          </p:cNvSpPr>
          <p:nvPr>
            <p:ph idx="1"/>
          </p:nvPr>
        </p:nvSpPr>
        <p:spPr/>
        <p:txBody>
          <a:bodyPr/>
          <a:lstStyle/>
          <a:p>
            <a:r>
              <a:rPr lang="en-US" dirty="0" smtClean="0"/>
              <a:t>A </a:t>
            </a:r>
            <a:r>
              <a:rPr lang="en-US" dirty="0"/>
              <a:t>Type can </a:t>
            </a:r>
            <a:r>
              <a:rPr lang="en-US" dirty="0" smtClean="0"/>
              <a:t>represent</a:t>
            </a:r>
          </a:p>
          <a:p>
            <a:pPr lvl="2"/>
            <a:r>
              <a:rPr lang="en-US" dirty="0" smtClean="0"/>
              <a:t>a </a:t>
            </a:r>
            <a:r>
              <a:rPr lang="en-US" dirty="0"/>
              <a:t>closed </a:t>
            </a:r>
            <a:r>
              <a:rPr lang="en-US" dirty="0" smtClean="0"/>
              <a:t>or</a:t>
            </a:r>
          </a:p>
          <a:p>
            <a:pPr lvl="2"/>
            <a:r>
              <a:rPr lang="en-US" dirty="0" smtClean="0"/>
              <a:t>unbound </a:t>
            </a:r>
            <a:r>
              <a:rPr lang="en-US" dirty="0"/>
              <a:t>generic </a:t>
            </a:r>
            <a:r>
              <a:rPr lang="en-US" dirty="0" smtClean="0"/>
              <a:t>type</a:t>
            </a:r>
          </a:p>
          <a:p>
            <a:pPr lvl="1"/>
            <a:r>
              <a:rPr lang="en-US" dirty="0" smtClean="0"/>
              <a:t>Just </a:t>
            </a:r>
            <a:r>
              <a:rPr lang="en-US" dirty="0"/>
              <a:t>as at compile time, a closed generic type can be instantiated whereas an unbound type cannot:</a:t>
            </a:r>
          </a:p>
          <a:p>
            <a:endParaRPr lang="en-US" dirty="0"/>
          </a:p>
          <a:p>
            <a:r>
              <a:rPr lang="en-US" dirty="0"/>
              <a:t>(Page 784).</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407</a:t>
            </a:fld>
            <a:endParaRPr lang="en-US" dirty="0"/>
          </a:p>
        </p:txBody>
      </p:sp>
    </p:spTree>
    <p:extLst>
      <p:ext uri="{BB962C8B-B14F-4D97-AF65-F5344CB8AC3E}">
        <p14:creationId xmlns:p14="http://schemas.microsoft.com/office/powerpoint/2010/main" val="319210737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Reflecting and Invoking Members</a:t>
            </a:r>
          </a:p>
        </p:txBody>
      </p:sp>
      <p:sp>
        <p:nvSpPr>
          <p:cNvPr id="3" name="Content Placeholder 2"/>
          <p:cNvSpPr>
            <a:spLocks noGrp="1"/>
          </p:cNvSpPr>
          <p:nvPr>
            <p:ph idx="1"/>
          </p:nvPr>
        </p:nvSpPr>
        <p:spPr/>
        <p:txBody>
          <a:bodyPr/>
          <a:lstStyle/>
          <a:p>
            <a:r>
              <a:rPr lang="en-US" dirty="0" smtClean="0"/>
              <a:t>The </a:t>
            </a:r>
            <a:r>
              <a:rPr lang="en-US" dirty="0">
                <a:solidFill>
                  <a:srgbClr val="FF0000"/>
                </a:solidFill>
              </a:rPr>
              <a:t>GetMembers</a:t>
            </a:r>
            <a:r>
              <a:rPr lang="en-US" dirty="0"/>
              <a:t> method returns the members of a </a:t>
            </a:r>
            <a:r>
              <a:rPr lang="en-US" dirty="0" smtClean="0"/>
              <a:t>type.</a:t>
            </a:r>
          </a:p>
          <a:p>
            <a:pPr lvl="1"/>
            <a:r>
              <a:rPr lang="en-US" dirty="0" smtClean="0"/>
              <a:t>Consider </a:t>
            </a:r>
            <a:r>
              <a:rPr lang="en-US" dirty="0"/>
              <a:t>the following class:</a:t>
            </a:r>
          </a:p>
          <a:p>
            <a:endParaRPr lang="en-US" dirty="0"/>
          </a:p>
          <a:p>
            <a:r>
              <a:rPr lang="en-US" dirty="0"/>
              <a:t>(Page 785).</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408</a:t>
            </a:fld>
            <a:endParaRPr lang="en-US" dirty="0"/>
          </a:p>
        </p:txBody>
      </p:sp>
    </p:spTree>
    <p:extLst>
      <p:ext uri="{BB962C8B-B14F-4D97-AF65-F5344CB8AC3E}">
        <p14:creationId xmlns:p14="http://schemas.microsoft.com/office/powerpoint/2010/main" val="331662348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Member Types</a:t>
            </a:r>
          </a:p>
        </p:txBody>
      </p:sp>
      <p:sp>
        <p:nvSpPr>
          <p:cNvPr id="3" name="Content Placeholder 2"/>
          <p:cNvSpPr>
            <a:spLocks noGrp="1"/>
          </p:cNvSpPr>
          <p:nvPr>
            <p:ph idx="1"/>
          </p:nvPr>
        </p:nvSpPr>
        <p:spPr/>
        <p:txBody>
          <a:bodyPr/>
          <a:lstStyle/>
          <a:p>
            <a:r>
              <a:rPr lang="en-US" dirty="0" smtClean="0"/>
              <a:t>MemberInfo </a:t>
            </a:r>
            <a:r>
              <a:rPr lang="en-US" dirty="0"/>
              <a:t>itself is light on members because it’s an abstract base for the types shown in </a:t>
            </a:r>
            <a:r>
              <a:rPr lang="en-US" dirty="0">
                <a:solidFill>
                  <a:srgbClr val="FF0000"/>
                </a:solidFill>
              </a:rPr>
              <a:t>Figure 19-1</a:t>
            </a:r>
            <a:r>
              <a:rPr lang="en-US" dirty="0"/>
              <a:t>.</a:t>
            </a:r>
          </a:p>
          <a:p>
            <a:pPr lvl="1"/>
            <a:r>
              <a:rPr lang="en-US" dirty="0"/>
              <a:t>You can cast a MemberInfo to its subtype—based on its </a:t>
            </a:r>
            <a:r>
              <a:rPr lang="en-US" dirty="0" err="1"/>
              <a:t>MemberType</a:t>
            </a:r>
            <a:r>
              <a:rPr lang="en-US" dirty="0"/>
              <a:t> property. If you obtained a member via </a:t>
            </a:r>
            <a:r>
              <a:rPr lang="en-US" dirty="0" err="1"/>
              <a:t>GetMethod</a:t>
            </a:r>
            <a:r>
              <a:rPr lang="en-US" dirty="0"/>
              <a:t>, </a:t>
            </a:r>
            <a:r>
              <a:rPr lang="en-US" dirty="0" err="1"/>
              <a:t>GetField</a:t>
            </a:r>
            <a:r>
              <a:rPr lang="en-US" dirty="0"/>
              <a:t>, GetProperty, </a:t>
            </a:r>
            <a:r>
              <a:rPr lang="en-US" dirty="0" err="1"/>
              <a:t>GetEvent</a:t>
            </a:r>
            <a:r>
              <a:rPr lang="en-US" dirty="0"/>
              <a:t>, </a:t>
            </a:r>
            <a:r>
              <a:rPr lang="en-US" dirty="0" err="1"/>
              <a:t>GetConstruc</a:t>
            </a:r>
            <a:r>
              <a:rPr lang="en-US" dirty="0"/>
              <a:t> tor, or </a:t>
            </a:r>
            <a:r>
              <a:rPr lang="en-US" dirty="0" err="1"/>
              <a:t>GetNestedType</a:t>
            </a:r>
            <a:r>
              <a:rPr lang="en-US" dirty="0"/>
              <a:t> (or their plural versions), a cast isn’t necessary. Table 19-1 summarizes what methods to use for each kind of C# construct</a:t>
            </a:r>
            <a:r>
              <a:rPr lang="en-US" dirty="0" smtClean="0"/>
              <a:t>.</a:t>
            </a:r>
          </a:p>
          <a:p>
            <a:pPr lvl="1"/>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409</a:t>
            </a:fld>
            <a:endParaRPr lang="en-US" dirty="0"/>
          </a:p>
        </p:txBody>
      </p:sp>
    </p:spTree>
    <p:extLst>
      <p:ext uri="{BB962C8B-B14F-4D97-AF65-F5344CB8AC3E}">
        <p14:creationId xmlns:p14="http://schemas.microsoft.com/office/powerpoint/2010/main" val="330929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Exception </a:t>
            </a:r>
            <a:r>
              <a:rPr lang="en-US" dirty="0" smtClean="0"/>
              <a:t>filters</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Exception filters </a:t>
            </a:r>
            <a:r>
              <a:rPr lang="en-US" sz="2000" dirty="0" smtClean="0"/>
              <a:t>let </a:t>
            </a:r>
            <a:r>
              <a:rPr lang="en-US" sz="2000" dirty="0"/>
              <a:t>you </a:t>
            </a:r>
            <a:r>
              <a:rPr lang="en-US" sz="2000" dirty="0">
                <a:solidFill>
                  <a:srgbClr val="0070C0"/>
                </a:solidFill>
              </a:rPr>
              <a:t>apply a condition</a:t>
            </a:r>
            <a:r>
              <a:rPr lang="en-US" sz="2000" dirty="0"/>
              <a:t> to a </a:t>
            </a:r>
            <a:r>
              <a:rPr lang="en-US" sz="2000" dirty="0">
                <a:solidFill>
                  <a:srgbClr val="FF0000"/>
                </a:solidFill>
              </a:rPr>
              <a:t>catch</a:t>
            </a:r>
            <a:r>
              <a:rPr lang="en-US" sz="2000" dirty="0"/>
              <a:t> block</a:t>
            </a:r>
            <a:r>
              <a:rPr lang="en-US" sz="2000" dirty="0" smtClean="0"/>
              <a:t>:</a:t>
            </a:r>
          </a:p>
          <a:p>
            <a:pPr marL="461963" indent="-234950">
              <a:buFont typeface="Wingdings" panose="05000000000000000000" pitchFamily="2" charset="2"/>
              <a:buChar char="§"/>
            </a:pPr>
            <a:endParaRPr lang="en-US" sz="2000"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5685" y="1831335"/>
            <a:ext cx="6742968" cy="2077935"/>
          </a:xfrm>
          <a:prstGeom prst="rect">
            <a:avLst/>
          </a:prstGeom>
          <a:ln>
            <a:solidFill>
              <a:schemeClr val="accent1"/>
            </a:solidFill>
          </a:ln>
        </p:spPr>
      </p:pic>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41</a:t>
            </a:fld>
            <a:endParaRPr lang="en-US" dirty="0"/>
          </a:p>
        </p:txBody>
      </p:sp>
    </p:spTree>
    <p:extLst>
      <p:ext uri="{BB962C8B-B14F-4D97-AF65-F5344CB8AC3E}">
        <p14:creationId xmlns:p14="http://schemas.microsoft.com/office/powerpoint/2010/main" val="39379819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 Members Versus CLR Members</a:t>
            </a:r>
          </a:p>
        </p:txBody>
      </p:sp>
      <p:sp>
        <p:nvSpPr>
          <p:cNvPr id="3" name="Content Placeholder 2"/>
          <p:cNvSpPr>
            <a:spLocks noGrp="1"/>
          </p:cNvSpPr>
          <p:nvPr>
            <p:ph idx="1"/>
          </p:nvPr>
        </p:nvSpPr>
        <p:spPr/>
        <p:txBody>
          <a:bodyPr/>
          <a:lstStyle/>
          <a:p>
            <a:r>
              <a:rPr lang="en-US" dirty="0" smtClean="0"/>
              <a:t>The </a:t>
            </a:r>
            <a:r>
              <a:rPr lang="en-US" dirty="0"/>
              <a:t>preceding table illustrates that some of C#’s functional constructs </a:t>
            </a:r>
            <a:r>
              <a:rPr lang="en-US" dirty="0">
                <a:solidFill>
                  <a:srgbClr val="FF0000"/>
                </a:solidFill>
              </a:rPr>
              <a:t>don’t</a:t>
            </a:r>
            <a:r>
              <a:rPr lang="en-US" dirty="0"/>
              <a:t> have a </a:t>
            </a:r>
            <a:r>
              <a:rPr lang="en-US" dirty="0">
                <a:solidFill>
                  <a:srgbClr val="FF0000"/>
                </a:solidFill>
              </a:rPr>
              <a:t>1:1 mapping with CLR </a:t>
            </a:r>
            <a:r>
              <a:rPr lang="en-US" dirty="0" smtClean="0">
                <a:solidFill>
                  <a:srgbClr val="FF0000"/>
                </a:solidFill>
              </a:rPr>
              <a:t>constructs</a:t>
            </a:r>
            <a:r>
              <a:rPr lang="en-US" dirty="0" smtClean="0"/>
              <a:t>.</a:t>
            </a:r>
          </a:p>
          <a:p>
            <a:pPr lvl="1"/>
            <a:r>
              <a:rPr lang="en-US" dirty="0" smtClean="0"/>
              <a:t>This </a:t>
            </a:r>
            <a:r>
              <a:rPr lang="en-US" dirty="0"/>
              <a:t>makes sense because the </a:t>
            </a:r>
            <a:r>
              <a:rPr lang="en-US" dirty="0">
                <a:solidFill>
                  <a:srgbClr val="FF0000"/>
                </a:solidFill>
              </a:rPr>
              <a:t>CLR</a:t>
            </a:r>
            <a:r>
              <a:rPr lang="en-US" dirty="0"/>
              <a:t> and </a:t>
            </a:r>
            <a:r>
              <a:rPr lang="en-US" dirty="0">
                <a:solidFill>
                  <a:srgbClr val="FF0000"/>
                </a:solidFill>
              </a:rPr>
              <a:t>reflection API</a:t>
            </a:r>
            <a:r>
              <a:rPr lang="en-US" dirty="0"/>
              <a:t> were designed with all .NET languages in mind—you can use reflection even from Visual </a:t>
            </a:r>
            <a:r>
              <a:rPr lang="en-US" dirty="0" smtClean="0"/>
              <a:t>Basic.</a:t>
            </a:r>
          </a:p>
          <a:p>
            <a:pPr lvl="1"/>
            <a:r>
              <a:rPr lang="en-US" dirty="0" smtClean="0"/>
              <a:t>Some </a:t>
            </a:r>
            <a:r>
              <a:rPr lang="en-US" dirty="0"/>
              <a:t>C# </a:t>
            </a:r>
            <a:r>
              <a:rPr lang="en-US" dirty="0" smtClean="0"/>
              <a:t>constructs—namely</a:t>
            </a:r>
          </a:p>
          <a:p>
            <a:pPr lvl="2"/>
            <a:r>
              <a:rPr lang="en-US" dirty="0" smtClean="0"/>
              <a:t>Indexers</a:t>
            </a:r>
          </a:p>
          <a:p>
            <a:pPr lvl="2"/>
            <a:r>
              <a:rPr lang="en-US" dirty="0" smtClean="0"/>
              <a:t>Enums</a:t>
            </a:r>
          </a:p>
          <a:p>
            <a:pPr lvl="2"/>
            <a:r>
              <a:rPr lang="en-US" dirty="0" smtClean="0"/>
              <a:t>operators</a:t>
            </a:r>
            <a:r>
              <a:rPr lang="en-US" dirty="0"/>
              <a:t>, </a:t>
            </a:r>
            <a:r>
              <a:rPr lang="en-US" dirty="0" smtClean="0"/>
              <a:t>and</a:t>
            </a:r>
          </a:p>
          <a:p>
            <a:pPr lvl="2"/>
            <a:r>
              <a:rPr lang="en-US" dirty="0" smtClean="0"/>
              <a:t>finalizers—are contrivances </a:t>
            </a:r>
            <a:r>
              <a:rPr lang="en-US" dirty="0"/>
              <a:t>as far as the CLR is concerned. Specifically: </a:t>
            </a:r>
          </a:p>
          <a:p>
            <a:pPr lvl="3"/>
            <a:r>
              <a:rPr lang="en-US" dirty="0" smtClean="0"/>
              <a:t>A </a:t>
            </a:r>
            <a:r>
              <a:rPr lang="en-US" dirty="0"/>
              <a:t>C# indexer translates to a property accepting one or more arguments, marked as the type’s [DefaultMember</a:t>
            </a:r>
            <a:r>
              <a:rPr lang="en-US" dirty="0" smtClean="0"/>
              <a:t>]</a:t>
            </a:r>
          </a:p>
          <a:p>
            <a:pPr lvl="3"/>
            <a:r>
              <a:rPr lang="en-US" dirty="0" smtClean="0"/>
              <a:t>A </a:t>
            </a:r>
            <a:r>
              <a:rPr lang="en-US" dirty="0"/>
              <a:t>C# enum translates to a subtype of </a:t>
            </a:r>
            <a:r>
              <a:rPr lang="en-US" dirty="0">
                <a:solidFill>
                  <a:srgbClr val="FF0000"/>
                </a:solidFill>
              </a:rPr>
              <a:t>System.Enum</a:t>
            </a:r>
            <a:r>
              <a:rPr lang="en-US" dirty="0"/>
              <a:t> with a static field for each </a:t>
            </a:r>
            <a:r>
              <a:rPr lang="en-US" dirty="0" smtClean="0"/>
              <a:t>member</a:t>
            </a:r>
          </a:p>
          <a:p>
            <a:pPr lvl="3"/>
            <a:r>
              <a:rPr lang="en-US" dirty="0" smtClean="0"/>
              <a:t>A </a:t>
            </a:r>
            <a:r>
              <a:rPr lang="en-US" dirty="0"/>
              <a:t>C# operator translates to a specially named static method, starting in “op_”; for example, "op_Addition</a:t>
            </a:r>
            <a:r>
              <a:rPr lang="en-US" dirty="0" smtClean="0"/>
              <a:t>".</a:t>
            </a:r>
            <a:endParaRPr lang="en-US" dirty="0"/>
          </a:p>
          <a:p>
            <a:pPr lvl="3"/>
            <a:r>
              <a:rPr lang="en-US" dirty="0" smtClean="0"/>
              <a:t>A </a:t>
            </a:r>
            <a:r>
              <a:rPr lang="en-US" dirty="0"/>
              <a:t>C# finalizer translates to a method that </a:t>
            </a:r>
            <a:r>
              <a:rPr lang="en-US" dirty="0">
                <a:solidFill>
                  <a:srgbClr val="FF0000"/>
                </a:solidFill>
              </a:rPr>
              <a:t>overrides </a:t>
            </a:r>
            <a:r>
              <a:rPr lang="en-US" dirty="0" smtClean="0">
                <a:solidFill>
                  <a:srgbClr val="FF0000"/>
                </a:solidFill>
              </a:rPr>
              <a:t>Finalize</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410</a:t>
            </a:fld>
            <a:endParaRPr lang="en-US" dirty="0"/>
          </a:p>
        </p:txBody>
      </p:sp>
    </p:spTree>
    <p:extLst>
      <p:ext uri="{BB962C8B-B14F-4D97-AF65-F5344CB8AC3E}">
        <p14:creationId xmlns:p14="http://schemas.microsoft.com/office/powerpoint/2010/main" val="140330695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Members Versus CLR </a:t>
            </a:r>
            <a:r>
              <a:rPr lang="en-US" dirty="0" smtClean="0"/>
              <a:t>Members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Another </a:t>
            </a:r>
            <a:r>
              <a:rPr lang="en-US" dirty="0"/>
              <a:t>complication is that </a:t>
            </a:r>
            <a:r>
              <a:rPr lang="en-US" dirty="0">
                <a:solidFill>
                  <a:srgbClr val="FF0000"/>
                </a:solidFill>
              </a:rPr>
              <a:t>properties</a:t>
            </a:r>
            <a:r>
              <a:rPr lang="en-US" dirty="0"/>
              <a:t> and </a:t>
            </a:r>
            <a:r>
              <a:rPr lang="en-US" dirty="0">
                <a:solidFill>
                  <a:srgbClr val="FF0000"/>
                </a:solidFill>
              </a:rPr>
              <a:t>events</a:t>
            </a:r>
            <a:r>
              <a:rPr lang="en-US" dirty="0"/>
              <a:t> actually comprise two </a:t>
            </a:r>
            <a:r>
              <a:rPr lang="en-US" dirty="0" smtClean="0"/>
              <a:t>things:</a:t>
            </a:r>
          </a:p>
          <a:p>
            <a:pPr lvl="2"/>
            <a:r>
              <a:rPr lang="en-US" dirty="0" smtClean="0"/>
              <a:t>Metadata </a:t>
            </a:r>
            <a:r>
              <a:rPr lang="en-US" dirty="0"/>
              <a:t>describing the property or event (encapsulated by PropertyInfo or </a:t>
            </a:r>
            <a:r>
              <a:rPr lang="en-US" dirty="0" smtClean="0"/>
              <a:t>EventInfo)</a:t>
            </a:r>
          </a:p>
          <a:p>
            <a:pPr lvl="2"/>
            <a:r>
              <a:rPr lang="en-US" dirty="0" smtClean="0"/>
              <a:t>One </a:t>
            </a:r>
            <a:r>
              <a:rPr lang="en-US" dirty="0"/>
              <a:t>or two backing </a:t>
            </a:r>
            <a:r>
              <a:rPr lang="en-US" dirty="0" smtClean="0"/>
              <a:t>methods</a:t>
            </a:r>
          </a:p>
          <a:p>
            <a:pPr lvl="1"/>
            <a:r>
              <a:rPr lang="en-US" dirty="0"/>
              <a:t>In a C# program, the backing methods are encapsulated within the property or event </a:t>
            </a:r>
            <a:r>
              <a:rPr lang="en-US" dirty="0" smtClean="0"/>
              <a:t>definition.</a:t>
            </a:r>
          </a:p>
          <a:p>
            <a:pPr lvl="2"/>
            <a:r>
              <a:rPr lang="en-US" dirty="0" smtClean="0"/>
              <a:t>But </a:t>
            </a:r>
            <a:r>
              <a:rPr lang="en-US" dirty="0"/>
              <a:t>when compiled to IL, the backing methods present as ordinary methods that you can call like any other. </a:t>
            </a:r>
            <a:endParaRPr lang="en-US" dirty="0" smtClean="0"/>
          </a:p>
          <a:p>
            <a:pPr lvl="2"/>
            <a:r>
              <a:rPr lang="en-US" dirty="0" smtClean="0"/>
              <a:t>This </a:t>
            </a:r>
            <a:r>
              <a:rPr lang="en-US" dirty="0"/>
              <a:t>means </a:t>
            </a:r>
            <a:r>
              <a:rPr lang="en-US" dirty="0">
                <a:solidFill>
                  <a:srgbClr val="FF0000"/>
                </a:solidFill>
              </a:rPr>
              <a:t>GetMethods</a:t>
            </a:r>
            <a:r>
              <a:rPr lang="en-US" dirty="0"/>
              <a:t> </a:t>
            </a:r>
            <a:r>
              <a:rPr lang="en-US" dirty="0" smtClean="0"/>
              <a:t>returns</a:t>
            </a:r>
          </a:p>
          <a:p>
            <a:pPr lvl="3"/>
            <a:r>
              <a:rPr lang="en-US" dirty="0" smtClean="0"/>
              <a:t>property </a:t>
            </a:r>
            <a:r>
              <a:rPr lang="en-US" dirty="0"/>
              <a:t>and event backing methods alongside ordinary </a:t>
            </a:r>
            <a:r>
              <a:rPr lang="en-US" dirty="0" smtClean="0"/>
              <a:t>methods</a:t>
            </a:r>
          </a:p>
          <a:p>
            <a:pPr lvl="1"/>
            <a:r>
              <a:rPr lang="en-US" dirty="0" smtClean="0"/>
              <a:t>To </a:t>
            </a:r>
            <a:r>
              <a:rPr lang="en-US" dirty="0"/>
              <a:t>illustrate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411</a:t>
            </a:fld>
            <a:endParaRPr lang="en-US" dirty="0"/>
          </a:p>
        </p:txBody>
      </p:sp>
    </p:spTree>
    <p:extLst>
      <p:ext uri="{BB962C8B-B14F-4D97-AF65-F5344CB8AC3E}">
        <p14:creationId xmlns:p14="http://schemas.microsoft.com/office/powerpoint/2010/main" val="176869538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Generic Type Members</a:t>
            </a:r>
          </a:p>
        </p:txBody>
      </p:sp>
      <p:sp>
        <p:nvSpPr>
          <p:cNvPr id="3" name="Content Placeholder 2"/>
          <p:cNvSpPr>
            <a:spLocks noGrp="1"/>
          </p:cNvSpPr>
          <p:nvPr>
            <p:ph idx="1"/>
          </p:nvPr>
        </p:nvSpPr>
        <p:spPr/>
        <p:txBody>
          <a:bodyPr/>
          <a:lstStyle/>
          <a:p>
            <a:r>
              <a:rPr lang="en-US" dirty="0" smtClean="0"/>
              <a:t>You </a:t>
            </a:r>
            <a:r>
              <a:rPr lang="en-US" dirty="0"/>
              <a:t>can obtain member metadata for </a:t>
            </a:r>
            <a:r>
              <a:rPr lang="en-US" dirty="0" smtClean="0"/>
              <a:t>both</a:t>
            </a:r>
          </a:p>
          <a:p>
            <a:pPr lvl="2"/>
            <a:r>
              <a:rPr lang="en-US" dirty="0" smtClean="0"/>
              <a:t>unbound and</a:t>
            </a:r>
          </a:p>
          <a:p>
            <a:pPr lvl="2"/>
            <a:r>
              <a:rPr lang="en-US" dirty="0" smtClean="0"/>
              <a:t>closed </a:t>
            </a:r>
            <a:r>
              <a:rPr lang="en-US" dirty="0"/>
              <a:t>generic types:</a:t>
            </a:r>
          </a:p>
          <a:p>
            <a:pPr lvl="1"/>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412</a:t>
            </a:fld>
            <a:endParaRPr lang="en-US" dirty="0"/>
          </a:p>
        </p:txBody>
      </p:sp>
    </p:spTree>
    <p:extLst>
      <p:ext uri="{BB962C8B-B14F-4D97-AF65-F5344CB8AC3E}">
        <p14:creationId xmlns:p14="http://schemas.microsoft.com/office/powerpoint/2010/main" val="348880484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Dynamically Invoking a Member</a:t>
            </a:r>
          </a:p>
        </p:txBody>
      </p:sp>
      <p:sp>
        <p:nvSpPr>
          <p:cNvPr id="3" name="Content Placeholder 2"/>
          <p:cNvSpPr>
            <a:spLocks noGrp="1"/>
          </p:cNvSpPr>
          <p:nvPr>
            <p:ph idx="1"/>
          </p:nvPr>
        </p:nvSpPr>
        <p:spPr/>
        <p:txBody>
          <a:bodyPr/>
          <a:lstStyle/>
          <a:p>
            <a:r>
              <a:rPr lang="en-US" dirty="0" smtClean="0"/>
              <a:t>Once </a:t>
            </a:r>
            <a:r>
              <a:rPr lang="en-US" dirty="0"/>
              <a:t>you have </a:t>
            </a:r>
            <a:r>
              <a:rPr lang="en-US" dirty="0" smtClean="0"/>
              <a:t>a</a:t>
            </a:r>
          </a:p>
          <a:p>
            <a:pPr lvl="2"/>
            <a:r>
              <a:rPr lang="en-US" dirty="0" smtClean="0"/>
              <a:t>MethodInfo</a:t>
            </a:r>
          </a:p>
          <a:p>
            <a:pPr lvl="2"/>
            <a:r>
              <a:rPr lang="en-US" dirty="0" smtClean="0"/>
              <a:t>PropertyInfo or</a:t>
            </a:r>
          </a:p>
          <a:p>
            <a:pPr lvl="2"/>
            <a:r>
              <a:rPr lang="en-US" dirty="0" smtClean="0"/>
              <a:t>FieldInfo object</a:t>
            </a:r>
          </a:p>
          <a:p>
            <a:pPr lvl="3"/>
            <a:r>
              <a:rPr lang="en-US" dirty="0" smtClean="0"/>
              <a:t>you </a:t>
            </a:r>
            <a:r>
              <a:rPr lang="en-US" dirty="0"/>
              <a:t>can </a:t>
            </a:r>
            <a:r>
              <a:rPr lang="en-US" dirty="0" smtClean="0"/>
              <a:t>dynamically </a:t>
            </a:r>
            <a:r>
              <a:rPr lang="en-US" dirty="0"/>
              <a:t>call it </a:t>
            </a:r>
            <a:r>
              <a:rPr lang="en-US" dirty="0" smtClean="0"/>
              <a:t>or</a:t>
            </a:r>
          </a:p>
          <a:p>
            <a:pPr lvl="3"/>
            <a:r>
              <a:rPr lang="en-US" dirty="0" smtClean="0"/>
              <a:t>get/set </a:t>
            </a:r>
            <a:r>
              <a:rPr lang="en-US" dirty="0"/>
              <a:t>its </a:t>
            </a:r>
            <a:r>
              <a:rPr lang="en-US" dirty="0" smtClean="0"/>
              <a:t>value</a:t>
            </a:r>
          </a:p>
          <a:p>
            <a:pPr lvl="1"/>
            <a:r>
              <a:rPr lang="en-US" dirty="0" smtClean="0"/>
              <a:t>This </a:t>
            </a:r>
            <a:r>
              <a:rPr lang="en-US" dirty="0"/>
              <a:t>is </a:t>
            </a:r>
            <a:r>
              <a:rPr lang="en-US" dirty="0" smtClean="0"/>
              <a:t>called</a:t>
            </a:r>
          </a:p>
          <a:p>
            <a:pPr lvl="2"/>
            <a:r>
              <a:rPr lang="en-US" dirty="0" smtClean="0"/>
              <a:t>dynamic </a:t>
            </a:r>
            <a:r>
              <a:rPr lang="en-US" dirty="0"/>
              <a:t>binding </a:t>
            </a:r>
            <a:r>
              <a:rPr lang="en-US" dirty="0" smtClean="0"/>
              <a:t>or</a:t>
            </a:r>
          </a:p>
          <a:p>
            <a:pPr lvl="2"/>
            <a:r>
              <a:rPr lang="en-US" dirty="0" smtClean="0"/>
              <a:t>late binding</a:t>
            </a:r>
          </a:p>
          <a:p>
            <a:pPr marL="460375" lvl="2" indent="0">
              <a:buNone/>
            </a:pPr>
            <a:r>
              <a:rPr lang="en-US" dirty="0" smtClean="0"/>
              <a:t>because </a:t>
            </a:r>
            <a:r>
              <a:rPr lang="en-US" dirty="0"/>
              <a:t>you choose which member to </a:t>
            </a:r>
            <a:r>
              <a:rPr lang="en-US" dirty="0">
                <a:solidFill>
                  <a:srgbClr val="FF0000"/>
                </a:solidFill>
              </a:rPr>
              <a:t>invoke at runtime</a:t>
            </a:r>
            <a:r>
              <a:rPr lang="en-US" dirty="0"/>
              <a:t> </a:t>
            </a:r>
            <a:r>
              <a:rPr lang="en-US" dirty="0">
                <a:solidFill>
                  <a:srgbClr val="0070C0"/>
                </a:solidFill>
              </a:rPr>
              <a:t>rather</a:t>
            </a:r>
            <a:r>
              <a:rPr lang="en-US" dirty="0"/>
              <a:t> than </a:t>
            </a:r>
            <a:r>
              <a:rPr lang="en-US" dirty="0">
                <a:solidFill>
                  <a:srgbClr val="FF0000"/>
                </a:solidFill>
              </a:rPr>
              <a:t>compile </a:t>
            </a:r>
            <a:r>
              <a:rPr lang="en-US" dirty="0" smtClean="0">
                <a:solidFill>
                  <a:srgbClr val="FF0000"/>
                </a:solidFill>
              </a:rPr>
              <a:t>time</a:t>
            </a:r>
          </a:p>
          <a:p>
            <a:pPr lvl="1"/>
            <a:r>
              <a:rPr lang="en-US" dirty="0" smtClean="0"/>
              <a:t>To </a:t>
            </a:r>
            <a:r>
              <a:rPr lang="en-US" dirty="0"/>
              <a:t>illustrate, the following uses ordinary static binding</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413</a:t>
            </a:fld>
            <a:endParaRPr lang="en-US" dirty="0"/>
          </a:p>
        </p:txBody>
      </p:sp>
    </p:spTree>
    <p:extLst>
      <p:ext uri="{BB962C8B-B14F-4D97-AF65-F5344CB8AC3E}">
        <p14:creationId xmlns:p14="http://schemas.microsoft.com/office/powerpoint/2010/main" val="121492001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Method Parameters</a:t>
            </a:r>
          </a:p>
        </p:txBody>
      </p:sp>
      <p:sp>
        <p:nvSpPr>
          <p:cNvPr id="3" name="Content Placeholder 2"/>
          <p:cNvSpPr>
            <a:spLocks noGrp="1"/>
          </p:cNvSpPr>
          <p:nvPr>
            <p:ph idx="1"/>
          </p:nvPr>
        </p:nvSpPr>
        <p:spPr/>
        <p:txBody>
          <a:bodyPr/>
          <a:lstStyle/>
          <a:p>
            <a:r>
              <a:rPr lang="en-US" dirty="0" smtClean="0"/>
              <a:t>Suppose </a:t>
            </a:r>
            <a:r>
              <a:rPr lang="en-US" dirty="0"/>
              <a:t>we want to dynamically call string’s Substring method. Statically, this would be done as follows:</a:t>
            </a:r>
          </a:p>
          <a:p>
            <a:endParaRPr lang="en-US" dirty="0"/>
          </a:p>
          <a:p>
            <a:r>
              <a:rPr lang="en-US" dirty="0"/>
              <a:t>(Page 791).</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414</a:t>
            </a:fld>
            <a:endParaRPr lang="en-US" dirty="0"/>
          </a:p>
        </p:txBody>
      </p:sp>
    </p:spTree>
    <p:extLst>
      <p:ext uri="{BB962C8B-B14F-4D97-AF65-F5344CB8AC3E}">
        <p14:creationId xmlns:p14="http://schemas.microsoft.com/office/powerpoint/2010/main" val="291356211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Delegates for Performance</a:t>
            </a:r>
          </a:p>
        </p:txBody>
      </p:sp>
      <p:sp>
        <p:nvSpPr>
          <p:cNvPr id="3" name="Content Placeholder 2"/>
          <p:cNvSpPr>
            <a:spLocks noGrp="1"/>
          </p:cNvSpPr>
          <p:nvPr>
            <p:ph idx="1"/>
          </p:nvPr>
        </p:nvSpPr>
        <p:spPr/>
        <p:txBody>
          <a:bodyPr/>
          <a:lstStyle/>
          <a:p>
            <a:r>
              <a:rPr lang="en-US" dirty="0" smtClean="0"/>
              <a:t>Dynamic </a:t>
            </a:r>
            <a:r>
              <a:rPr lang="en-US" dirty="0"/>
              <a:t>invocations are relatively inefficient, with an overhead typically in the few-microseconds region. If you’re calling a method repeatedly in a loop, you can shift the per-call overhead into the nanoseconds region by instead calling a </a:t>
            </a:r>
            <a:r>
              <a:rPr lang="en-US" dirty="0" smtClean="0"/>
              <a:t>dynamically </a:t>
            </a:r>
            <a:r>
              <a:rPr lang="en-US" dirty="0"/>
              <a:t>instantiated delegate that targets your dynamic method. In the following example, we dynamically call string’s Trim method a million times without </a:t>
            </a:r>
            <a:r>
              <a:rPr lang="en-US" dirty="0" err="1"/>
              <a:t>signifi</a:t>
            </a:r>
            <a:r>
              <a:rPr lang="en-US" dirty="0"/>
              <a:t>‐ cant overhead:</a:t>
            </a:r>
          </a:p>
          <a:p>
            <a:endParaRPr lang="en-US" dirty="0"/>
          </a:p>
          <a:p>
            <a:r>
              <a:rPr lang="en-US" dirty="0"/>
              <a:t>(Page 793).</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415</a:t>
            </a:fld>
            <a:endParaRPr lang="en-US" dirty="0"/>
          </a:p>
        </p:txBody>
      </p:sp>
    </p:spTree>
    <p:extLst>
      <p:ext uri="{BB962C8B-B14F-4D97-AF65-F5344CB8AC3E}">
        <p14:creationId xmlns:p14="http://schemas.microsoft.com/office/powerpoint/2010/main" val="236993694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Accessing Nonpublic Members</a:t>
            </a:r>
          </a:p>
        </p:txBody>
      </p:sp>
      <p:sp>
        <p:nvSpPr>
          <p:cNvPr id="3" name="Content Placeholder 2"/>
          <p:cNvSpPr>
            <a:spLocks noGrp="1"/>
          </p:cNvSpPr>
          <p:nvPr>
            <p:ph idx="1"/>
          </p:nvPr>
        </p:nvSpPr>
        <p:spPr/>
        <p:txBody>
          <a:bodyPr/>
          <a:lstStyle/>
          <a:p>
            <a:r>
              <a:rPr lang="en-US" dirty="0" smtClean="0"/>
              <a:t>All </a:t>
            </a:r>
            <a:r>
              <a:rPr lang="en-US" dirty="0"/>
              <a:t>of the methods on types used to probe metadata (e.g., GetProperty, </a:t>
            </a:r>
            <a:r>
              <a:rPr lang="en-US" dirty="0" err="1"/>
              <a:t>GetField</a:t>
            </a:r>
            <a:r>
              <a:rPr lang="en-US" dirty="0"/>
              <a:t>, etc.) have overloads that take a </a:t>
            </a:r>
            <a:r>
              <a:rPr lang="en-US" dirty="0" err="1"/>
              <a:t>BindingFlags</a:t>
            </a:r>
            <a:r>
              <a:rPr lang="en-US" dirty="0"/>
              <a:t> enum. This enum serves as a meta‐ data filter and allows you to change the default selection criteria. The most common use for this is to retrieve nonpublic members (this works only in desktop apps).</a:t>
            </a:r>
          </a:p>
          <a:p>
            <a:endParaRPr lang="en-US" dirty="0"/>
          </a:p>
          <a:p>
            <a:r>
              <a:rPr lang="en-US" dirty="0"/>
              <a:t>(Page 794).</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416</a:t>
            </a:fld>
            <a:endParaRPr lang="en-US" dirty="0"/>
          </a:p>
        </p:txBody>
      </p:sp>
    </p:spTree>
    <p:extLst>
      <p:ext uri="{BB962C8B-B14F-4D97-AF65-F5344CB8AC3E}">
        <p14:creationId xmlns:p14="http://schemas.microsoft.com/office/powerpoint/2010/main" val="165871068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Generic Methods</a:t>
            </a:r>
          </a:p>
        </p:txBody>
      </p:sp>
      <p:sp>
        <p:nvSpPr>
          <p:cNvPr id="3" name="Content Placeholder 2"/>
          <p:cNvSpPr>
            <a:spLocks noGrp="1"/>
          </p:cNvSpPr>
          <p:nvPr>
            <p:ph idx="1"/>
          </p:nvPr>
        </p:nvSpPr>
        <p:spPr/>
        <p:txBody>
          <a:bodyPr/>
          <a:lstStyle/>
          <a:p>
            <a:r>
              <a:rPr lang="en-US" dirty="0" smtClean="0"/>
              <a:t>Generic </a:t>
            </a:r>
            <a:r>
              <a:rPr lang="en-US" dirty="0"/>
              <a:t>methods cannot be invoked directly; the following throws an exception:</a:t>
            </a:r>
          </a:p>
          <a:p>
            <a:endParaRPr lang="en-US" dirty="0"/>
          </a:p>
          <a:p>
            <a:r>
              <a:rPr lang="en-US" dirty="0"/>
              <a:t>(Page 795).</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417</a:t>
            </a:fld>
            <a:endParaRPr lang="en-US" dirty="0"/>
          </a:p>
        </p:txBody>
      </p:sp>
    </p:spTree>
    <p:extLst>
      <p:ext uri="{BB962C8B-B14F-4D97-AF65-F5344CB8AC3E}">
        <p14:creationId xmlns:p14="http://schemas.microsoft.com/office/powerpoint/2010/main" val="228191454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Anonymously Calling </a:t>
            </a:r>
            <a:r>
              <a:rPr lang="en-US" dirty="0" smtClean="0"/>
              <a:t>Members - Generic </a:t>
            </a:r>
            <a:r>
              <a:rPr lang="en-US" dirty="0"/>
              <a:t>Interface</a:t>
            </a:r>
          </a:p>
        </p:txBody>
      </p:sp>
      <p:sp>
        <p:nvSpPr>
          <p:cNvPr id="3" name="Content Placeholder 2"/>
          <p:cNvSpPr>
            <a:spLocks noGrp="1"/>
          </p:cNvSpPr>
          <p:nvPr>
            <p:ph idx="1"/>
          </p:nvPr>
        </p:nvSpPr>
        <p:spPr/>
        <p:txBody>
          <a:bodyPr/>
          <a:lstStyle/>
          <a:p>
            <a:r>
              <a:rPr lang="en-US" dirty="0" smtClean="0"/>
              <a:t>Reflection </a:t>
            </a:r>
            <a:r>
              <a:rPr lang="en-US" dirty="0"/>
              <a:t>is useful when you need to invoke a member of a generic interface and you don’t know the type parameters until runtime. In theory, the need for this </a:t>
            </a:r>
            <a:r>
              <a:rPr lang="en-US" dirty="0" smtClean="0"/>
              <a:t>arises </a:t>
            </a:r>
            <a:r>
              <a:rPr lang="en-US" dirty="0"/>
              <a:t>rarely if types are perfectly designed; of course, types are not always perfectly designed. For instance, suppose we want to write a more powerful version of ToString that could expand the result of LINQ queries. We could start out as follows:</a:t>
            </a:r>
          </a:p>
          <a:p>
            <a:endParaRPr lang="en-US" dirty="0"/>
          </a:p>
          <a:p>
            <a:r>
              <a:rPr lang="en-US" dirty="0"/>
              <a:t>(Page 795).</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418</a:t>
            </a:fld>
            <a:endParaRPr lang="en-US" dirty="0"/>
          </a:p>
        </p:txBody>
      </p:sp>
    </p:spTree>
    <p:extLst>
      <p:ext uri="{BB962C8B-B14F-4D97-AF65-F5344CB8AC3E}">
        <p14:creationId xmlns:p14="http://schemas.microsoft.com/office/powerpoint/2010/main" val="69103596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Reflecting Assemblies</a:t>
            </a:r>
          </a:p>
        </p:txBody>
      </p:sp>
      <p:sp>
        <p:nvSpPr>
          <p:cNvPr id="3" name="Content Placeholder 2"/>
          <p:cNvSpPr>
            <a:spLocks noGrp="1"/>
          </p:cNvSpPr>
          <p:nvPr>
            <p:ph idx="1"/>
          </p:nvPr>
        </p:nvSpPr>
        <p:spPr/>
        <p:txBody>
          <a:bodyPr/>
          <a:lstStyle/>
          <a:p>
            <a:r>
              <a:rPr lang="en-US" dirty="0" smtClean="0"/>
              <a:t>You </a:t>
            </a:r>
            <a:r>
              <a:rPr lang="en-US" dirty="0"/>
              <a:t>can dynamically reflect an assembly by </a:t>
            </a:r>
            <a:r>
              <a:rPr lang="en-US" dirty="0" smtClean="0"/>
              <a:t>calling</a:t>
            </a:r>
          </a:p>
          <a:p>
            <a:pPr lvl="2"/>
            <a:r>
              <a:rPr lang="en-US" dirty="0" smtClean="0"/>
              <a:t>GetType or</a:t>
            </a:r>
          </a:p>
          <a:p>
            <a:pPr lvl="2"/>
            <a:r>
              <a:rPr lang="en-US" dirty="0" smtClean="0"/>
              <a:t>GetTypes </a:t>
            </a:r>
            <a:r>
              <a:rPr lang="en-US" dirty="0"/>
              <a:t>on an Assembly </a:t>
            </a:r>
            <a:r>
              <a:rPr lang="en-US" dirty="0" smtClean="0"/>
              <a:t>object</a:t>
            </a:r>
          </a:p>
          <a:p>
            <a:pPr lvl="1"/>
            <a:r>
              <a:rPr lang="en-US" dirty="0" smtClean="0"/>
              <a:t>The </a:t>
            </a:r>
            <a:r>
              <a:rPr lang="en-US" dirty="0"/>
              <a:t>following retrieves from the current assembly, the type called TestProgram in the Demos namespace:</a:t>
            </a:r>
          </a:p>
          <a:p>
            <a:endParaRPr lang="en-US" dirty="0"/>
          </a:p>
          <a:p>
            <a:r>
              <a:rPr lang="en-US" dirty="0"/>
              <a:t>(Page 798).</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419</a:t>
            </a:fld>
            <a:endParaRPr lang="en-US" dirty="0"/>
          </a:p>
        </p:txBody>
      </p:sp>
    </p:spTree>
    <p:extLst>
      <p:ext uri="{BB962C8B-B14F-4D97-AF65-F5344CB8AC3E}">
        <p14:creationId xmlns:p14="http://schemas.microsoft.com/office/powerpoint/2010/main" val="142511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The using </a:t>
            </a:r>
            <a:r>
              <a:rPr lang="en-US" dirty="0" smtClean="0"/>
              <a:t>static directive</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using static </a:t>
            </a:r>
            <a:r>
              <a:rPr lang="en-US" sz="2000" dirty="0" smtClean="0"/>
              <a:t>directive </a:t>
            </a:r>
            <a:r>
              <a:rPr lang="en-US" sz="2000" dirty="0"/>
              <a:t>lets you </a:t>
            </a:r>
            <a:r>
              <a:rPr lang="en-US" sz="2000" dirty="0" smtClean="0">
                <a:solidFill>
                  <a:srgbClr val="FF0000"/>
                </a:solidFill>
              </a:rPr>
              <a:t>import</a:t>
            </a:r>
            <a:r>
              <a:rPr lang="en-US" sz="2000" dirty="0" smtClean="0">
                <a:solidFill>
                  <a:srgbClr val="0070C0"/>
                </a:solidFill>
              </a:rPr>
              <a:t> all </a:t>
            </a:r>
            <a:r>
              <a:rPr lang="en-US" sz="2000" dirty="0">
                <a:solidFill>
                  <a:srgbClr val="0070C0"/>
                </a:solidFill>
              </a:rPr>
              <a:t>the </a:t>
            </a:r>
            <a:r>
              <a:rPr lang="en-US" sz="2000" dirty="0">
                <a:solidFill>
                  <a:srgbClr val="FF0000"/>
                </a:solidFill>
              </a:rPr>
              <a:t>static members</a:t>
            </a:r>
            <a:r>
              <a:rPr lang="en-US" sz="2000" dirty="0">
                <a:solidFill>
                  <a:srgbClr val="0070C0"/>
                </a:solidFill>
              </a:rPr>
              <a:t> of a type</a:t>
            </a:r>
            <a:r>
              <a:rPr lang="en-US" sz="2000" dirty="0"/>
              <a:t>, so that you can use those members </a:t>
            </a:r>
            <a:r>
              <a:rPr lang="en-US" sz="2000" dirty="0" smtClean="0"/>
              <a:t>unqualified:</a:t>
            </a:r>
          </a:p>
          <a:p>
            <a:pPr marL="0" indent="0">
              <a:buNone/>
            </a:pPr>
            <a:endParaRPr lang="en-US" sz="2000" dirty="0" smtClean="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2482" y="1965340"/>
            <a:ext cx="7358543" cy="769472"/>
          </a:xfrm>
          <a:prstGeom prst="rect">
            <a:avLst/>
          </a:prstGeom>
          <a:ln>
            <a:solidFill>
              <a:schemeClr val="accent1"/>
            </a:solidFill>
          </a:ln>
        </p:spPr>
      </p:pic>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42</a:t>
            </a:fld>
            <a:endParaRPr lang="en-US" dirty="0"/>
          </a:p>
        </p:txBody>
      </p:sp>
    </p:spTree>
    <p:extLst>
      <p:ext uri="{BB962C8B-B14F-4D97-AF65-F5344CB8AC3E}">
        <p14:creationId xmlns:p14="http://schemas.microsoft.com/office/powerpoint/2010/main" val="2433273960"/>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Loading an Assembly into a Reflection-Only Context</a:t>
            </a:r>
          </a:p>
        </p:txBody>
      </p:sp>
      <p:sp>
        <p:nvSpPr>
          <p:cNvPr id="3" name="Content Placeholder 2"/>
          <p:cNvSpPr>
            <a:spLocks noGrp="1"/>
          </p:cNvSpPr>
          <p:nvPr>
            <p:ph idx="1"/>
          </p:nvPr>
        </p:nvSpPr>
        <p:spPr/>
        <p:txBody>
          <a:bodyPr/>
          <a:lstStyle/>
          <a:p>
            <a:r>
              <a:rPr lang="en-US" dirty="0" smtClean="0"/>
              <a:t>In </a:t>
            </a:r>
            <a:r>
              <a:rPr lang="en-US" dirty="0"/>
              <a:t>the preceding example, we loaded an assembly into the current application domain in order to list its types. This can have undesirable side effects, such as exe‐ </a:t>
            </a:r>
            <a:r>
              <a:rPr lang="en-US" dirty="0" err="1"/>
              <a:t>cuting</a:t>
            </a:r>
            <a:r>
              <a:rPr lang="en-US" dirty="0"/>
              <a:t> static constructors or upsetting subsequent type resolution. The solution, if you just need to inspect type information (and not instantiate or invoke types), is to load the assembly into a reflection-only context (desktop apps only):</a:t>
            </a:r>
          </a:p>
          <a:p>
            <a:endParaRPr lang="en-US" dirty="0"/>
          </a:p>
          <a:p>
            <a:r>
              <a:rPr lang="en-US" dirty="0"/>
              <a:t>(Page 798).</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420</a:t>
            </a:fld>
            <a:endParaRPr lang="en-US" dirty="0"/>
          </a:p>
        </p:txBody>
      </p:sp>
    </p:spTree>
    <p:extLst>
      <p:ext uri="{BB962C8B-B14F-4D97-AF65-F5344CB8AC3E}">
        <p14:creationId xmlns:p14="http://schemas.microsoft.com/office/powerpoint/2010/main" val="363058529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Modules</a:t>
            </a:r>
          </a:p>
        </p:txBody>
      </p:sp>
      <p:sp>
        <p:nvSpPr>
          <p:cNvPr id="3" name="Content Placeholder 2"/>
          <p:cNvSpPr>
            <a:spLocks noGrp="1"/>
          </p:cNvSpPr>
          <p:nvPr>
            <p:ph idx="1"/>
          </p:nvPr>
        </p:nvSpPr>
        <p:spPr/>
        <p:txBody>
          <a:bodyPr/>
          <a:lstStyle/>
          <a:p>
            <a:r>
              <a:rPr lang="en-US" dirty="0" smtClean="0"/>
              <a:t>Calling </a:t>
            </a:r>
            <a:r>
              <a:rPr lang="en-US" dirty="0"/>
              <a:t>GetTypes on a </a:t>
            </a:r>
            <a:r>
              <a:rPr lang="en-US" dirty="0" err="1"/>
              <a:t>multimodule</a:t>
            </a:r>
            <a:r>
              <a:rPr lang="en-US" dirty="0"/>
              <a:t> assembly returns all types in all modules. As a result, you can ignore the existence of modules and treat an assembly as a type’s container. There is one case, though, where modules are relevant—and that’s when dealing with metadata tokens. A metadata token is an integer that uniquely refers to a type, member, string, or resource within the scope of a module. IL uses metadata tokens, so if you’re parsing IL, you’ll need to be able to resolve them. The methods for doing this are defined in the Module type and are called </a:t>
            </a:r>
            <a:r>
              <a:rPr lang="en-US" dirty="0" err="1"/>
              <a:t>ResolveType</a:t>
            </a:r>
            <a:r>
              <a:rPr lang="en-US" dirty="0"/>
              <a:t>, </a:t>
            </a:r>
            <a:r>
              <a:rPr lang="en-US" dirty="0" err="1"/>
              <a:t>ResolveMember</a:t>
            </a:r>
            <a:r>
              <a:rPr lang="en-US" dirty="0"/>
              <a:t>, </a:t>
            </a:r>
            <a:r>
              <a:rPr lang="en-US" dirty="0" err="1"/>
              <a:t>ResolveString</a:t>
            </a:r>
            <a:r>
              <a:rPr lang="en-US" dirty="0"/>
              <a:t>, and </a:t>
            </a:r>
            <a:r>
              <a:rPr lang="en-US" dirty="0" err="1"/>
              <a:t>ResolveSignature</a:t>
            </a:r>
            <a:r>
              <a:rPr lang="en-US" dirty="0"/>
              <a:t>. We revisit this in the final section of this chapter, on writing a disassembler. You can obtain a list of all the modules in an assembly by calling </a:t>
            </a:r>
            <a:r>
              <a:rPr lang="en-US" dirty="0" err="1"/>
              <a:t>GetModules</a:t>
            </a:r>
            <a:r>
              <a:rPr lang="en-US" dirty="0"/>
              <a:t>. You can also access an assembly’s main module directly—via its </a:t>
            </a:r>
            <a:r>
              <a:rPr lang="en-US" dirty="0" err="1"/>
              <a:t>ManifestModule</a:t>
            </a:r>
            <a:r>
              <a:rPr lang="en-US" dirty="0"/>
              <a:t> prop‐ </a:t>
            </a:r>
            <a:r>
              <a:rPr lang="en-US" dirty="0" err="1"/>
              <a:t>erty</a:t>
            </a:r>
            <a:r>
              <a:rPr lang="en-US" dirty="0"/>
              <a:t>.</a:t>
            </a:r>
          </a:p>
          <a:p>
            <a:endParaRPr lang="en-US" dirty="0"/>
          </a:p>
          <a:p>
            <a:r>
              <a:rPr lang="en-US" dirty="0"/>
              <a:t>(Page 799).</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421</a:t>
            </a:fld>
            <a:endParaRPr lang="en-US" dirty="0"/>
          </a:p>
        </p:txBody>
      </p:sp>
    </p:spTree>
    <p:extLst>
      <p:ext uri="{BB962C8B-B14F-4D97-AF65-F5344CB8AC3E}">
        <p14:creationId xmlns:p14="http://schemas.microsoft.com/office/powerpoint/2010/main" val="48036704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Working with Attributes</a:t>
            </a:r>
          </a:p>
        </p:txBody>
      </p:sp>
      <p:sp>
        <p:nvSpPr>
          <p:cNvPr id="3" name="Content Placeholder 2"/>
          <p:cNvSpPr>
            <a:spLocks noGrp="1"/>
          </p:cNvSpPr>
          <p:nvPr>
            <p:ph idx="1"/>
          </p:nvPr>
        </p:nvSpPr>
        <p:spPr/>
        <p:txBody>
          <a:bodyPr/>
          <a:lstStyle/>
          <a:p>
            <a:r>
              <a:rPr lang="en-US" dirty="0" smtClean="0"/>
              <a:t>The </a:t>
            </a:r>
            <a:r>
              <a:rPr lang="en-US" dirty="0"/>
              <a:t>CLR allows </a:t>
            </a:r>
            <a:r>
              <a:rPr lang="en-US" dirty="0">
                <a:solidFill>
                  <a:srgbClr val="FF0000"/>
                </a:solidFill>
              </a:rPr>
              <a:t>additional metadata</a:t>
            </a:r>
            <a:r>
              <a:rPr lang="en-US" dirty="0"/>
              <a:t> to be </a:t>
            </a:r>
            <a:r>
              <a:rPr lang="en-US" dirty="0">
                <a:solidFill>
                  <a:srgbClr val="FF0000"/>
                </a:solidFill>
              </a:rPr>
              <a:t>attached</a:t>
            </a:r>
            <a:r>
              <a:rPr lang="en-US" dirty="0"/>
              <a:t> </a:t>
            </a:r>
            <a:r>
              <a:rPr lang="en-US" dirty="0" smtClean="0"/>
              <a:t>to</a:t>
            </a:r>
          </a:p>
          <a:p>
            <a:pPr lvl="2"/>
            <a:r>
              <a:rPr lang="en-US" dirty="0" smtClean="0"/>
              <a:t>Types</a:t>
            </a:r>
          </a:p>
          <a:p>
            <a:pPr lvl="2"/>
            <a:r>
              <a:rPr lang="en-US" dirty="0" smtClean="0"/>
              <a:t>members</a:t>
            </a:r>
            <a:r>
              <a:rPr lang="en-US" dirty="0"/>
              <a:t>, </a:t>
            </a:r>
            <a:r>
              <a:rPr lang="en-US" dirty="0" smtClean="0"/>
              <a:t>and</a:t>
            </a:r>
          </a:p>
          <a:p>
            <a:pPr lvl="2"/>
            <a:r>
              <a:rPr lang="en-US" dirty="0" smtClean="0"/>
              <a:t>assemblies </a:t>
            </a:r>
            <a:r>
              <a:rPr lang="en-US" dirty="0"/>
              <a:t>through </a:t>
            </a:r>
            <a:r>
              <a:rPr lang="en-US" dirty="0" smtClean="0">
                <a:solidFill>
                  <a:srgbClr val="FF0000"/>
                </a:solidFill>
              </a:rPr>
              <a:t>attributes</a:t>
            </a:r>
          </a:p>
          <a:p>
            <a:pPr lvl="1"/>
            <a:r>
              <a:rPr lang="en-US" dirty="0" smtClean="0"/>
              <a:t>This </a:t>
            </a:r>
            <a:r>
              <a:rPr lang="en-US" dirty="0"/>
              <a:t>is the mechanism by which many CLR functions such </a:t>
            </a:r>
            <a:r>
              <a:rPr lang="en-US" dirty="0" smtClean="0"/>
              <a:t>as</a:t>
            </a:r>
          </a:p>
          <a:p>
            <a:pPr lvl="2"/>
            <a:r>
              <a:rPr lang="en-US" dirty="0" smtClean="0"/>
              <a:t>serialization and</a:t>
            </a:r>
          </a:p>
          <a:p>
            <a:pPr lvl="2"/>
            <a:r>
              <a:rPr lang="en-US" dirty="0" smtClean="0"/>
              <a:t>security are</a:t>
            </a:r>
          </a:p>
          <a:p>
            <a:pPr lvl="3"/>
            <a:r>
              <a:rPr lang="en-US" dirty="0" smtClean="0"/>
              <a:t>Directed</a:t>
            </a:r>
          </a:p>
          <a:p>
            <a:pPr lvl="3"/>
            <a:r>
              <a:rPr lang="en-US" dirty="0" smtClean="0"/>
              <a:t>making </a:t>
            </a:r>
            <a:r>
              <a:rPr lang="en-US" dirty="0"/>
              <a:t>attributes an indivisible part of an </a:t>
            </a:r>
            <a:r>
              <a:rPr lang="en-US" dirty="0" smtClean="0"/>
              <a:t>application</a:t>
            </a:r>
          </a:p>
          <a:p>
            <a:pPr lvl="1"/>
            <a:r>
              <a:rPr lang="en-US" dirty="0" smtClean="0"/>
              <a:t>A </a:t>
            </a:r>
            <a:r>
              <a:rPr lang="en-US" dirty="0"/>
              <a:t>key characteristic of attributes is that you can write your own, and then use them just as you would any other attribute to “decorate” a code element with additional </a:t>
            </a:r>
            <a:r>
              <a:rPr lang="en-US" dirty="0" smtClean="0"/>
              <a:t>information.</a:t>
            </a:r>
          </a:p>
          <a:p>
            <a:pPr lvl="1"/>
            <a:r>
              <a:rPr lang="en-US" dirty="0" smtClean="0"/>
              <a:t>This </a:t>
            </a:r>
            <a:r>
              <a:rPr lang="en-US" dirty="0"/>
              <a:t>additional information is compiled into the underlying assembly and can be retrieved at runtime using reflection to build services that work </a:t>
            </a:r>
            <a:r>
              <a:rPr lang="en-US" dirty="0" smtClean="0"/>
              <a:t>declaratively</a:t>
            </a:r>
            <a:r>
              <a:rPr lang="en-US" dirty="0"/>
              <a:t>, such as automated unit testing</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422</a:t>
            </a:fld>
            <a:endParaRPr lang="en-US" dirty="0"/>
          </a:p>
        </p:txBody>
      </p:sp>
    </p:spTree>
    <p:extLst>
      <p:ext uri="{BB962C8B-B14F-4D97-AF65-F5344CB8AC3E}">
        <p14:creationId xmlns:p14="http://schemas.microsoft.com/office/powerpoint/2010/main" val="398792776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Dynamic Code Generation</a:t>
            </a:r>
          </a:p>
        </p:txBody>
      </p:sp>
      <p:sp>
        <p:nvSpPr>
          <p:cNvPr id="3" name="Content Placeholder 2"/>
          <p:cNvSpPr>
            <a:spLocks noGrp="1"/>
          </p:cNvSpPr>
          <p:nvPr>
            <p:ph idx="1"/>
          </p:nvPr>
        </p:nvSpPr>
        <p:spPr/>
        <p:txBody>
          <a:bodyPr/>
          <a:lstStyle/>
          <a:p>
            <a:r>
              <a:rPr lang="en-US" dirty="0" smtClean="0"/>
              <a:t>The </a:t>
            </a:r>
            <a:r>
              <a:rPr lang="en-US" dirty="0">
                <a:solidFill>
                  <a:srgbClr val="FF0000"/>
                </a:solidFill>
              </a:rPr>
              <a:t>System.Reflection.Emit</a:t>
            </a:r>
            <a:r>
              <a:rPr lang="en-US" dirty="0"/>
              <a:t> namespace contains classes for creating metadata and IL at runtime. Generating code dynamically is useful for certain kinds of </a:t>
            </a:r>
            <a:r>
              <a:rPr lang="en-US" dirty="0" smtClean="0"/>
              <a:t>programming </a:t>
            </a:r>
            <a:r>
              <a:rPr lang="en-US" dirty="0"/>
              <a:t>tasks. An example is the regular expressions API, which emits perform‐ ant types tuned to specific regular expressions. Other uses of Reflection.Emit in the Framework include dynamically generating transparent proxies for Remoting and generating types that perform specific XSLT transforms with minimum run‐ time overhead. LINQPad uses Reflection.Emit to dynamically generate typed DataContext classes. Reflection.Emit is not supported with Windows Store or .NET Core apps.</a:t>
            </a:r>
          </a:p>
          <a:p>
            <a:endParaRPr lang="en-US" dirty="0"/>
          </a:p>
          <a:p>
            <a:r>
              <a:rPr lang="en-US" dirty="0"/>
              <a:t>(Page 805).</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423</a:t>
            </a:fld>
            <a:endParaRPr lang="en-US" dirty="0"/>
          </a:p>
        </p:txBody>
      </p:sp>
    </p:spTree>
    <p:extLst>
      <p:ext uri="{BB962C8B-B14F-4D97-AF65-F5344CB8AC3E}">
        <p14:creationId xmlns:p14="http://schemas.microsoft.com/office/powerpoint/2010/main" val="60953876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Emitting Assemblies and Types</a:t>
            </a:r>
          </a:p>
        </p:txBody>
      </p:sp>
      <p:sp>
        <p:nvSpPr>
          <p:cNvPr id="3" name="Content Placeholder 2"/>
          <p:cNvSpPr>
            <a:spLocks noGrp="1"/>
          </p:cNvSpPr>
          <p:nvPr>
            <p:ph idx="1"/>
          </p:nvPr>
        </p:nvSpPr>
        <p:spPr/>
        <p:txBody>
          <a:bodyPr/>
          <a:lstStyle/>
          <a:p>
            <a:r>
              <a:rPr lang="en-US" dirty="0" smtClean="0"/>
              <a:t>Although </a:t>
            </a:r>
            <a:r>
              <a:rPr lang="en-US" dirty="0"/>
              <a:t>DynamicMethod is convenient, it can generate only methods. If you need to emit any other construct—or a complete type—you need to use the full “heavy‐ weight” API. This means dynamically building an assembly and module. The assembly need not have a disk presence, however; it can live entirely in memory. Let’s assume we want to dynamically build a type. Since a type must live in a mod‐ </a:t>
            </a:r>
            <a:r>
              <a:rPr lang="en-US" dirty="0" err="1"/>
              <a:t>ule</a:t>
            </a:r>
            <a:r>
              <a:rPr lang="en-US" dirty="0"/>
              <a:t> within an assembly, we must first create the assembly and module before we can create the type. This is the job of the </a:t>
            </a:r>
            <a:r>
              <a:rPr lang="en-US" dirty="0" err="1"/>
              <a:t>AssemblyBuilder</a:t>
            </a:r>
            <a:r>
              <a:rPr lang="en-US" dirty="0"/>
              <a:t> and </a:t>
            </a:r>
            <a:r>
              <a:rPr lang="en-US" dirty="0" err="1"/>
              <a:t>ModuleBuilder</a:t>
            </a:r>
            <a:r>
              <a:rPr lang="en-US" dirty="0"/>
              <a:t> types:</a:t>
            </a:r>
          </a:p>
          <a:p>
            <a:endParaRPr lang="en-US" dirty="0"/>
          </a:p>
          <a:p>
            <a:r>
              <a:rPr lang="en-US" dirty="0"/>
              <a:t>(Page 812).</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424</a:t>
            </a:fld>
            <a:endParaRPr lang="en-US" dirty="0"/>
          </a:p>
        </p:txBody>
      </p:sp>
    </p:spTree>
    <p:extLst>
      <p:ext uri="{BB962C8B-B14F-4D97-AF65-F5344CB8AC3E}">
        <p14:creationId xmlns:p14="http://schemas.microsoft.com/office/powerpoint/2010/main" val="315320447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Emitting Type Members</a:t>
            </a:r>
          </a:p>
        </p:txBody>
      </p:sp>
      <p:sp>
        <p:nvSpPr>
          <p:cNvPr id="3" name="Content Placeholder 2"/>
          <p:cNvSpPr>
            <a:spLocks noGrp="1"/>
          </p:cNvSpPr>
          <p:nvPr>
            <p:ph idx="1"/>
          </p:nvPr>
        </p:nvSpPr>
        <p:spPr/>
        <p:txBody>
          <a:bodyPr/>
          <a:lstStyle/>
          <a:p>
            <a:r>
              <a:rPr lang="en-US" dirty="0" smtClean="0"/>
              <a:t>All </a:t>
            </a:r>
            <a:r>
              <a:rPr lang="en-US" dirty="0"/>
              <a:t>the examples in this section assume a </a:t>
            </a:r>
            <a:r>
              <a:rPr lang="en-US" dirty="0" err="1"/>
              <a:t>TypeBuilder</a:t>
            </a:r>
            <a:r>
              <a:rPr lang="en-US" dirty="0"/>
              <a:t>, </a:t>
            </a:r>
            <a:r>
              <a:rPr lang="en-US" dirty="0" err="1"/>
              <a:t>tb</a:t>
            </a:r>
            <a:r>
              <a:rPr lang="en-US" dirty="0"/>
              <a:t>, has been instantiated as follows:</a:t>
            </a:r>
          </a:p>
          <a:p>
            <a:endParaRPr lang="en-US" dirty="0"/>
          </a:p>
          <a:p>
            <a:r>
              <a:rPr lang="en-US" dirty="0"/>
              <a:t>(Page 816).</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425</a:t>
            </a:fld>
            <a:endParaRPr lang="en-US" dirty="0"/>
          </a:p>
        </p:txBody>
      </p:sp>
    </p:spTree>
    <p:extLst>
      <p:ext uri="{BB962C8B-B14F-4D97-AF65-F5344CB8AC3E}">
        <p14:creationId xmlns:p14="http://schemas.microsoft.com/office/powerpoint/2010/main" val="204177276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Emitting Generic Methods and Types</a:t>
            </a:r>
          </a:p>
        </p:txBody>
      </p:sp>
      <p:sp>
        <p:nvSpPr>
          <p:cNvPr id="3" name="Content Placeholder 2"/>
          <p:cNvSpPr>
            <a:spLocks noGrp="1"/>
          </p:cNvSpPr>
          <p:nvPr>
            <p:ph idx="1"/>
          </p:nvPr>
        </p:nvSpPr>
        <p:spPr/>
        <p:txBody>
          <a:bodyPr/>
          <a:lstStyle/>
          <a:p>
            <a:r>
              <a:rPr lang="en-US" dirty="0" smtClean="0"/>
              <a:t>All </a:t>
            </a:r>
            <a:r>
              <a:rPr lang="en-US" dirty="0"/>
              <a:t>the examples in this section assume that </a:t>
            </a:r>
            <a:r>
              <a:rPr lang="en-US" dirty="0" err="1"/>
              <a:t>modBuilder</a:t>
            </a:r>
            <a:r>
              <a:rPr lang="en-US" dirty="0"/>
              <a:t> has been instantiated as follows:</a:t>
            </a:r>
          </a:p>
          <a:p>
            <a:endParaRPr lang="en-US" dirty="0"/>
          </a:p>
          <a:p>
            <a:r>
              <a:rPr lang="en-US" dirty="0"/>
              <a:t>(Page 822).</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426</a:t>
            </a:fld>
            <a:endParaRPr lang="en-US" dirty="0"/>
          </a:p>
        </p:txBody>
      </p:sp>
    </p:spTree>
    <p:extLst>
      <p:ext uri="{BB962C8B-B14F-4D97-AF65-F5344CB8AC3E}">
        <p14:creationId xmlns:p14="http://schemas.microsoft.com/office/powerpoint/2010/main" val="341662243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Awkward Emission Targets</a:t>
            </a:r>
          </a:p>
        </p:txBody>
      </p:sp>
      <p:sp>
        <p:nvSpPr>
          <p:cNvPr id="3" name="Content Placeholder 2"/>
          <p:cNvSpPr>
            <a:spLocks noGrp="1"/>
          </p:cNvSpPr>
          <p:nvPr>
            <p:ph idx="1"/>
          </p:nvPr>
        </p:nvSpPr>
        <p:spPr/>
        <p:txBody>
          <a:bodyPr/>
          <a:lstStyle/>
          <a:p>
            <a:r>
              <a:rPr lang="en-US" dirty="0" smtClean="0"/>
              <a:t>All </a:t>
            </a:r>
            <a:r>
              <a:rPr lang="en-US" dirty="0"/>
              <a:t>the examples in this section assume that a </a:t>
            </a:r>
            <a:r>
              <a:rPr lang="en-US" dirty="0" err="1"/>
              <a:t>modBuilder</a:t>
            </a:r>
            <a:r>
              <a:rPr lang="en-US" dirty="0"/>
              <a:t> has been instantiated as in previous sections.</a:t>
            </a:r>
          </a:p>
          <a:p>
            <a:endParaRPr lang="en-US" dirty="0"/>
          </a:p>
          <a:p>
            <a:r>
              <a:rPr lang="en-US" dirty="0"/>
              <a:t>(Page 824).</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427</a:t>
            </a:fld>
            <a:endParaRPr lang="en-US" dirty="0"/>
          </a:p>
        </p:txBody>
      </p:sp>
    </p:spTree>
    <p:extLst>
      <p:ext uri="{BB962C8B-B14F-4D97-AF65-F5344CB8AC3E}">
        <p14:creationId xmlns:p14="http://schemas.microsoft.com/office/powerpoint/2010/main" val="13279047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Parsing IL</a:t>
            </a:r>
          </a:p>
        </p:txBody>
      </p:sp>
      <p:sp>
        <p:nvSpPr>
          <p:cNvPr id="3" name="Content Placeholder 2"/>
          <p:cNvSpPr>
            <a:spLocks noGrp="1"/>
          </p:cNvSpPr>
          <p:nvPr>
            <p:ph idx="1"/>
          </p:nvPr>
        </p:nvSpPr>
        <p:spPr/>
        <p:txBody>
          <a:bodyPr/>
          <a:lstStyle/>
          <a:p>
            <a:r>
              <a:rPr lang="en-US" dirty="0" smtClean="0"/>
              <a:t>You </a:t>
            </a:r>
            <a:r>
              <a:rPr lang="en-US" dirty="0"/>
              <a:t>can obtain information about the content of an existing method by calling Get MethodBody on a MethodBase object. This returns a </a:t>
            </a:r>
            <a:r>
              <a:rPr lang="en-US" dirty="0">
                <a:solidFill>
                  <a:srgbClr val="FF0000"/>
                </a:solidFill>
              </a:rPr>
              <a:t>MethodBody</a:t>
            </a:r>
            <a:r>
              <a:rPr lang="en-US" dirty="0"/>
              <a:t> object that has properties for inspecting a method’s local variables, exception handling clauses, stack size—as well as the raw IL. Rather like the reverse of Reflection.Emit! Inspecting a method’s raw IL can be useful in profiling code. A simple use would be to determine which methods in an assembly have changed, when an assembly is updated. To illustrate parsing IL, we’ll write an application that disassembles IL in the style of ildasm. This could be used as the starting point for a code analysis tool or a </a:t>
            </a:r>
            <a:r>
              <a:rPr lang="en-US" dirty="0" smtClean="0"/>
              <a:t>higher-level </a:t>
            </a:r>
            <a:r>
              <a:rPr lang="en-US" dirty="0"/>
              <a:t>language disassembler.</a:t>
            </a:r>
          </a:p>
          <a:p>
            <a:endParaRPr lang="en-US" dirty="0"/>
          </a:p>
          <a:p>
            <a:r>
              <a:rPr lang="en-US" dirty="0"/>
              <a:t>(Page 827).</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428</a:t>
            </a:fld>
            <a:endParaRPr lang="en-US" dirty="0"/>
          </a:p>
        </p:txBody>
      </p:sp>
    </p:spTree>
    <p:extLst>
      <p:ext uri="{BB962C8B-B14F-4D97-AF65-F5344CB8AC3E}">
        <p14:creationId xmlns:p14="http://schemas.microsoft.com/office/powerpoint/2010/main" val="168595699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429</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659602659"/>
              </p:ext>
            </p:extLst>
          </p:nvPr>
        </p:nvGraphicFramePr>
        <p:xfrm>
          <a:off x="1188134" y="2332802"/>
          <a:ext cx="2600095" cy="4079240"/>
        </p:xfrm>
        <a:graphic>
          <a:graphicData uri="http://schemas.openxmlformats.org/drawingml/2006/table">
            <a:tbl>
              <a:tblPr bandRow="1">
                <a:tableStyleId>{69012ECD-51FC-41F1-AA8D-1B2483CD663E}</a:tableStyleId>
              </a:tblPr>
              <a:tblGrid>
                <a:gridCol w="2600095">
                  <a:extLst>
                    <a:ext uri="{9D8B030D-6E8A-4147-A177-3AD203B41FA5}">
                      <a16:colId xmlns:a16="http://schemas.microsoft.com/office/drawing/2014/main" val="4199222970"/>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Gill Sans MT" panose="020B0502020104020203" pitchFamily="34" charset="0"/>
                        </a:rPr>
                        <a:t>C</a:t>
                      </a:r>
                      <a:r>
                        <a:rPr lang="en-US" baseline="0" dirty="0" smtClean="0">
                          <a:latin typeface="Gill Sans MT" panose="020B0502020104020203" pitchFamily="34" charset="0"/>
                        </a:rPr>
                        <a:t> # Version History</a:t>
                      </a:r>
                      <a:endParaRPr lang="en-US" dirty="0" smtClean="0">
                        <a:latin typeface="Gill Sans MT" panose="020B0502020104020203" pitchFamily="34" charset="0"/>
                      </a:endParaRPr>
                    </a:p>
                  </a:txBody>
                  <a:tcPr/>
                </a:tc>
                <a:extLst>
                  <a:ext uri="{0D108BD9-81ED-4DB2-BD59-A6C34878D82A}">
                    <a16:rowId xmlns:a16="http://schemas.microsoft.com/office/drawing/2014/main" val="58504468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Gill Sans MT" panose="020B0502020104020203" pitchFamily="34" charset="0"/>
                        </a:rPr>
                        <a:t>.NET Framework Release</a:t>
                      </a:r>
                    </a:p>
                  </a:txBody>
                  <a:tcPr/>
                </a:tc>
                <a:extLst>
                  <a:ext uri="{0D108BD9-81ED-4DB2-BD59-A6C34878D82A}">
                    <a16:rowId xmlns:a16="http://schemas.microsoft.com/office/drawing/2014/main" val="1817161940"/>
                  </a:ext>
                </a:extLst>
              </a:tr>
              <a:tr h="370840">
                <a:tc>
                  <a:txBody>
                    <a:bodyPr/>
                    <a:lstStyle/>
                    <a:p>
                      <a:r>
                        <a:rPr lang="en-US" dirty="0" smtClean="0">
                          <a:latin typeface="Gill Sans MT" panose="020B0502020104020203" pitchFamily="34" charset="0"/>
                        </a:rPr>
                        <a:t>.NET Application Types</a:t>
                      </a:r>
                      <a:endParaRPr lang="en-US" dirty="0">
                        <a:latin typeface="Gill Sans MT" panose="020B0502020104020203" pitchFamily="34" charset="0"/>
                      </a:endParaRPr>
                    </a:p>
                  </a:txBody>
                  <a:tcPr/>
                </a:tc>
                <a:extLst>
                  <a:ext uri="{0D108BD9-81ED-4DB2-BD59-A6C34878D82A}">
                    <a16:rowId xmlns:a16="http://schemas.microsoft.com/office/drawing/2014/main" val="1080296391"/>
                  </a:ext>
                </a:extLst>
              </a:tr>
              <a:tr h="370840">
                <a:tc>
                  <a:txBody>
                    <a:bodyPr/>
                    <a:lstStyle/>
                    <a:p>
                      <a:r>
                        <a:rPr lang="en-US" dirty="0" smtClean="0">
                          <a:latin typeface="Gill Sans MT" panose="020B0502020104020203" pitchFamily="34" charset="0"/>
                        </a:rPr>
                        <a:t>CIL</a:t>
                      </a:r>
                      <a:endParaRPr lang="en-US" dirty="0">
                        <a:latin typeface="Gill Sans MT" panose="020B0502020104020203" pitchFamily="34" charset="0"/>
                      </a:endParaRPr>
                    </a:p>
                  </a:txBody>
                  <a:tcPr/>
                </a:tc>
                <a:extLst>
                  <a:ext uri="{0D108BD9-81ED-4DB2-BD59-A6C34878D82A}">
                    <a16:rowId xmlns:a16="http://schemas.microsoft.com/office/drawing/2014/main" val="2764989805"/>
                  </a:ext>
                </a:extLst>
              </a:tr>
              <a:tr h="370840">
                <a:tc>
                  <a:txBody>
                    <a:bodyPr/>
                    <a:lstStyle/>
                    <a:p>
                      <a:r>
                        <a:rPr lang="en-US" dirty="0" smtClean="0">
                          <a:latin typeface="Gill Sans MT" panose="020B0502020104020203" pitchFamily="34" charset="0"/>
                        </a:rPr>
                        <a:t>CLI</a:t>
                      </a:r>
                      <a:endParaRPr lang="en-US" dirty="0">
                        <a:latin typeface="Gill Sans MT" panose="020B0502020104020203" pitchFamily="34" charset="0"/>
                      </a:endParaRPr>
                    </a:p>
                  </a:txBody>
                  <a:tcPr/>
                </a:tc>
                <a:extLst>
                  <a:ext uri="{0D108BD9-81ED-4DB2-BD59-A6C34878D82A}">
                    <a16:rowId xmlns:a16="http://schemas.microsoft.com/office/drawing/2014/main" val="892695420"/>
                  </a:ext>
                </a:extLst>
              </a:tr>
              <a:tr h="370840">
                <a:tc>
                  <a:txBody>
                    <a:bodyPr/>
                    <a:lstStyle/>
                    <a:p>
                      <a:r>
                        <a:rPr lang="en-US" dirty="0" smtClean="0">
                          <a:latin typeface="Gill Sans MT" panose="020B0502020104020203" pitchFamily="34" charset="0"/>
                        </a:rPr>
                        <a:t>CLR</a:t>
                      </a:r>
                      <a:endParaRPr lang="en-US" dirty="0">
                        <a:latin typeface="Gill Sans MT" panose="020B0502020104020203" pitchFamily="34" charset="0"/>
                      </a:endParaRPr>
                    </a:p>
                  </a:txBody>
                  <a:tcPr/>
                </a:tc>
                <a:extLst>
                  <a:ext uri="{0D108BD9-81ED-4DB2-BD59-A6C34878D82A}">
                    <a16:rowId xmlns:a16="http://schemas.microsoft.com/office/drawing/2014/main" val="2026846212"/>
                  </a:ext>
                </a:extLst>
              </a:tr>
              <a:tr h="370840">
                <a:tc>
                  <a:txBody>
                    <a:bodyPr/>
                    <a:lstStyle/>
                    <a:p>
                      <a:r>
                        <a:rPr lang="en-US" dirty="0" smtClean="0">
                          <a:latin typeface="Gill Sans MT" panose="020B0502020104020203" pitchFamily="34" charset="0"/>
                        </a:rPr>
                        <a:t>CLS</a:t>
                      </a:r>
                      <a:endParaRPr lang="en-US" dirty="0">
                        <a:latin typeface="Gill Sans MT" panose="020B0502020104020203" pitchFamily="34" charset="0"/>
                      </a:endParaRPr>
                    </a:p>
                  </a:txBody>
                  <a:tcPr/>
                </a:tc>
                <a:extLst>
                  <a:ext uri="{0D108BD9-81ED-4DB2-BD59-A6C34878D82A}">
                    <a16:rowId xmlns:a16="http://schemas.microsoft.com/office/drawing/2014/main" val="1940652280"/>
                  </a:ext>
                </a:extLst>
              </a:tr>
              <a:tr h="370840">
                <a:tc>
                  <a:txBody>
                    <a:bodyPr/>
                    <a:lstStyle/>
                    <a:p>
                      <a:r>
                        <a:rPr lang="en-US" dirty="0" smtClean="0">
                          <a:latin typeface="Gill Sans MT" panose="020B0502020104020203" pitchFamily="34" charset="0"/>
                        </a:rPr>
                        <a:t>CTS</a:t>
                      </a:r>
                      <a:endParaRPr lang="en-US" dirty="0">
                        <a:latin typeface="Gill Sans MT" panose="020B0502020104020203" pitchFamily="34" charset="0"/>
                      </a:endParaRPr>
                    </a:p>
                  </a:txBody>
                  <a:tcPr/>
                </a:tc>
                <a:extLst>
                  <a:ext uri="{0D108BD9-81ED-4DB2-BD59-A6C34878D82A}">
                    <a16:rowId xmlns:a16="http://schemas.microsoft.com/office/drawing/2014/main" val="4211391720"/>
                  </a:ext>
                </a:extLst>
              </a:tr>
              <a:tr h="370840">
                <a:tc>
                  <a:txBody>
                    <a:bodyPr/>
                    <a:lstStyle/>
                    <a:p>
                      <a:r>
                        <a:rPr lang="en-US" dirty="0" smtClean="0">
                          <a:latin typeface="Gill Sans MT" panose="020B0502020104020203" pitchFamily="34" charset="0"/>
                        </a:rPr>
                        <a:t>Constructors</a:t>
                      </a:r>
                      <a:endParaRPr lang="en-US" dirty="0">
                        <a:latin typeface="Gill Sans MT" panose="020B0502020104020203" pitchFamily="34" charset="0"/>
                      </a:endParaRPr>
                    </a:p>
                  </a:txBody>
                  <a:tcPr/>
                </a:tc>
                <a:extLst>
                  <a:ext uri="{0D108BD9-81ED-4DB2-BD59-A6C34878D82A}">
                    <a16:rowId xmlns:a16="http://schemas.microsoft.com/office/drawing/2014/main" val="2149610730"/>
                  </a:ext>
                </a:extLst>
              </a:tr>
              <a:tr h="370840">
                <a:tc>
                  <a:txBody>
                    <a:bodyPr/>
                    <a:lstStyle/>
                    <a:p>
                      <a:r>
                        <a:rPr lang="en-US" dirty="0" smtClean="0">
                          <a:latin typeface="Gill Sans MT" panose="020B0502020104020203" pitchFamily="34" charset="0"/>
                        </a:rPr>
                        <a:t>Data Type Hierarchy</a:t>
                      </a:r>
                      <a:endParaRPr lang="en-US" dirty="0">
                        <a:latin typeface="Gill Sans MT" panose="020B0502020104020203" pitchFamily="34" charset="0"/>
                      </a:endParaRPr>
                    </a:p>
                  </a:txBody>
                  <a:tcPr/>
                </a:tc>
                <a:extLst>
                  <a:ext uri="{0D108BD9-81ED-4DB2-BD59-A6C34878D82A}">
                    <a16:rowId xmlns:a16="http://schemas.microsoft.com/office/drawing/2014/main" val="4857890"/>
                  </a:ext>
                </a:extLst>
              </a:tr>
              <a:tr h="370840">
                <a:tc>
                  <a:txBody>
                    <a:bodyPr/>
                    <a:lstStyle/>
                    <a:p>
                      <a:r>
                        <a:rPr lang="en-US" dirty="0" smtClean="0">
                          <a:latin typeface="Gill Sans MT" panose="020B0502020104020203" pitchFamily="34" charset="0"/>
                        </a:rPr>
                        <a:t>Data Type Casting</a:t>
                      </a:r>
                      <a:endParaRPr lang="en-US" dirty="0">
                        <a:latin typeface="Gill Sans MT" panose="020B0502020104020203" pitchFamily="34" charset="0"/>
                      </a:endParaRPr>
                    </a:p>
                  </a:txBody>
                  <a:tcPr/>
                </a:tc>
                <a:extLst>
                  <a:ext uri="{0D108BD9-81ED-4DB2-BD59-A6C34878D82A}">
                    <a16:rowId xmlns:a16="http://schemas.microsoft.com/office/drawing/2014/main" val="1379807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00465436"/>
              </p:ext>
            </p:extLst>
          </p:nvPr>
        </p:nvGraphicFramePr>
        <p:xfrm>
          <a:off x="3901440" y="2332802"/>
          <a:ext cx="5930537" cy="4079240"/>
        </p:xfrm>
        <a:graphic>
          <a:graphicData uri="http://schemas.openxmlformats.org/drawingml/2006/table">
            <a:tbl>
              <a:tblPr bandRow="1">
                <a:tableStyleId>{69012ECD-51FC-41F1-AA8D-1B2483CD663E}</a:tableStyleId>
              </a:tblPr>
              <a:tblGrid>
                <a:gridCol w="5930537">
                  <a:extLst>
                    <a:ext uri="{9D8B030D-6E8A-4147-A177-3AD203B41FA5}">
                      <a16:colId xmlns:a16="http://schemas.microsoft.com/office/drawing/2014/main" val="4199222970"/>
                    </a:ext>
                  </a:extLst>
                </a:gridCol>
              </a:tblGrid>
              <a:tr h="370840">
                <a:tc>
                  <a:txBody>
                    <a:bodyPr/>
                    <a:lstStyle/>
                    <a:p>
                      <a:r>
                        <a:rPr lang="en-US" sz="1800" kern="1200" baseline="0" dirty="0" smtClean="0">
                          <a:solidFill>
                            <a:schemeClr val="tx1"/>
                          </a:solidFill>
                          <a:latin typeface="Gill Sans MT" panose="020B0502020104020203" pitchFamily="34" charset="0"/>
                          <a:ea typeface="+mn-ea"/>
                          <a:cs typeface="+mn-cs"/>
                          <a:hlinkClick r:id="rId2" action="ppaction://hlinksldjump"/>
                        </a:rPr>
                        <a:t>Declarative &amp; Imperative Programming</a:t>
                      </a:r>
                      <a:endParaRPr lang="en-US" sz="1800" kern="1200" baseline="0" dirty="0">
                        <a:solidFill>
                          <a:schemeClr val="tx1"/>
                        </a:solidFill>
                        <a:latin typeface="Gill Sans MT" panose="020B0502020104020203" pitchFamily="34" charset="0"/>
                        <a:ea typeface="+mn-ea"/>
                        <a:cs typeface="+mn-cs"/>
                      </a:endParaRPr>
                    </a:p>
                  </a:txBody>
                  <a:tcPr/>
                </a:tc>
                <a:extLst>
                  <a:ext uri="{0D108BD9-81ED-4DB2-BD59-A6C34878D82A}">
                    <a16:rowId xmlns:a16="http://schemas.microsoft.com/office/drawing/2014/main" val="1817161940"/>
                  </a:ext>
                </a:extLst>
              </a:tr>
              <a:tr h="370840">
                <a:tc>
                  <a:txBody>
                    <a:bodyPr/>
                    <a:lstStyle/>
                    <a:p>
                      <a:r>
                        <a:rPr lang="en-US" sz="1800" kern="1200" baseline="0" dirty="0" smtClean="0">
                          <a:solidFill>
                            <a:schemeClr val="tx1"/>
                          </a:solidFill>
                          <a:latin typeface="Gill Sans MT" panose="020B0502020104020203" pitchFamily="34" charset="0"/>
                          <a:ea typeface="+mn-ea"/>
                          <a:cs typeface="+mn-cs"/>
                        </a:rPr>
                        <a:t>Numerical Format Characters</a:t>
                      </a:r>
                      <a:endParaRPr lang="en-US" sz="1800" kern="1200" baseline="0" dirty="0">
                        <a:solidFill>
                          <a:schemeClr val="tx1"/>
                        </a:solidFill>
                        <a:latin typeface="Gill Sans MT" panose="020B0502020104020203" pitchFamily="34" charset="0"/>
                        <a:ea typeface="+mn-ea"/>
                        <a:cs typeface="+mn-cs"/>
                      </a:endParaRPr>
                    </a:p>
                  </a:txBody>
                  <a:tcPr/>
                </a:tc>
                <a:extLst>
                  <a:ext uri="{0D108BD9-81ED-4DB2-BD59-A6C34878D82A}">
                    <a16:rowId xmlns:a16="http://schemas.microsoft.com/office/drawing/2014/main" val="1080296391"/>
                  </a:ext>
                </a:extLst>
              </a:tr>
              <a:tr h="370840">
                <a:tc>
                  <a:txBody>
                    <a:bodyPr/>
                    <a:lstStyle/>
                    <a:p>
                      <a:r>
                        <a:rPr lang="en-US" sz="1800" kern="1200" baseline="0" dirty="0" smtClean="0">
                          <a:solidFill>
                            <a:schemeClr val="tx1"/>
                          </a:solidFill>
                          <a:latin typeface="Gill Sans MT" panose="020B0502020104020203" pitchFamily="34" charset="0"/>
                          <a:ea typeface="+mn-ea"/>
                          <a:cs typeface="+mn-cs"/>
                        </a:rPr>
                        <a:t>What’s New in C# 7.1</a:t>
                      </a:r>
                      <a:endParaRPr lang="en-US" sz="1800" kern="1200" baseline="0" dirty="0">
                        <a:solidFill>
                          <a:schemeClr val="tx1"/>
                        </a:solidFill>
                        <a:latin typeface="Gill Sans MT" panose="020B0502020104020203" pitchFamily="34" charset="0"/>
                        <a:ea typeface="+mn-ea"/>
                        <a:cs typeface="+mn-cs"/>
                      </a:endParaRPr>
                    </a:p>
                  </a:txBody>
                  <a:tcPr/>
                </a:tc>
                <a:extLst>
                  <a:ext uri="{0D108BD9-81ED-4DB2-BD59-A6C34878D82A}">
                    <a16:rowId xmlns:a16="http://schemas.microsoft.com/office/drawing/2014/main" val="2764989805"/>
                  </a:ext>
                </a:extLst>
              </a:tr>
              <a:tr h="370840">
                <a:tc>
                  <a:txBody>
                    <a:bodyPr/>
                    <a:lstStyle/>
                    <a:p>
                      <a:r>
                        <a:rPr lang="en-US" sz="1800" kern="1200" baseline="0" dirty="0" smtClean="0">
                          <a:solidFill>
                            <a:schemeClr val="tx1"/>
                          </a:solidFill>
                          <a:latin typeface="Gill Sans MT" panose="020B0502020104020203" pitchFamily="34" charset="0"/>
                          <a:ea typeface="+mn-ea"/>
                          <a:cs typeface="+mn-cs"/>
                        </a:rPr>
                        <a:t>UML Class Diagram Relationships</a:t>
                      </a:r>
                      <a:endParaRPr lang="en-US" sz="1800" kern="1200" baseline="0" dirty="0">
                        <a:solidFill>
                          <a:schemeClr val="tx1"/>
                        </a:solidFill>
                        <a:latin typeface="Gill Sans MT" panose="020B0502020104020203" pitchFamily="34" charset="0"/>
                        <a:ea typeface="+mn-ea"/>
                        <a:cs typeface="+mn-cs"/>
                      </a:endParaRPr>
                    </a:p>
                  </a:txBody>
                  <a:tcPr/>
                </a:tc>
                <a:extLst>
                  <a:ext uri="{0D108BD9-81ED-4DB2-BD59-A6C34878D82A}">
                    <a16:rowId xmlns:a16="http://schemas.microsoft.com/office/drawing/2014/main" val="892695420"/>
                  </a:ext>
                </a:extLst>
              </a:tr>
              <a:tr h="370840">
                <a:tc>
                  <a:txBody>
                    <a:bodyPr/>
                    <a:lstStyle/>
                    <a:p>
                      <a:r>
                        <a:rPr lang="en-US" sz="1800" kern="1200" baseline="0" dirty="0" smtClean="0">
                          <a:solidFill>
                            <a:schemeClr val="tx1"/>
                          </a:solidFill>
                          <a:latin typeface="Gill Sans MT" panose="020B0502020104020203" pitchFamily="34" charset="0"/>
                          <a:ea typeface="+mn-ea"/>
                          <a:cs typeface="+mn-cs"/>
                        </a:rPr>
                        <a:t>Understanding Association, Aggregation, and Composition</a:t>
                      </a:r>
                      <a:endParaRPr lang="en-US" sz="1800" kern="1200" baseline="0" dirty="0">
                        <a:solidFill>
                          <a:schemeClr val="tx1"/>
                        </a:solidFill>
                        <a:latin typeface="Gill Sans MT" panose="020B0502020104020203" pitchFamily="34" charset="0"/>
                        <a:ea typeface="+mn-ea"/>
                        <a:cs typeface="+mn-cs"/>
                      </a:endParaRPr>
                    </a:p>
                  </a:txBody>
                  <a:tcPr/>
                </a:tc>
                <a:extLst>
                  <a:ext uri="{0D108BD9-81ED-4DB2-BD59-A6C34878D82A}">
                    <a16:rowId xmlns:a16="http://schemas.microsoft.com/office/drawing/2014/main" val="2026846212"/>
                  </a:ext>
                </a:extLst>
              </a:tr>
              <a:tr h="370840">
                <a:tc>
                  <a:txBody>
                    <a:bodyPr/>
                    <a:lstStyle/>
                    <a:p>
                      <a:r>
                        <a:rPr lang="en-US" sz="1800" kern="1200" baseline="0" dirty="0" smtClean="0">
                          <a:solidFill>
                            <a:schemeClr val="tx1"/>
                          </a:solidFill>
                          <a:latin typeface="Gill Sans MT" panose="020B0502020104020203" pitchFamily="34" charset="0"/>
                          <a:ea typeface="+mn-ea"/>
                          <a:cs typeface="+mn-cs"/>
                        </a:rPr>
                        <a:t>Programming Paradigms</a:t>
                      </a:r>
                      <a:endParaRPr lang="en-US" sz="1800" kern="1200" baseline="0" dirty="0">
                        <a:solidFill>
                          <a:schemeClr val="tx1"/>
                        </a:solidFill>
                        <a:latin typeface="Gill Sans MT" panose="020B0502020104020203" pitchFamily="34" charset="0"/>
                        <a:ea typeface="+mn-ea"/>
                        <a:cs typeface="+mn-cs"/>
                      </a:endParaRPr>
                    </a:p>
                  </a:txBody>
                  <a:tcPr/>
                </a:tc>
                <a:extLst>
                  <a:ext uri="{0D108BD9-81ED-4DB2-BD59-A6C34878D82A}">
                    <a16:rowId xmlns:a16="http://schemas.microsoft.com/office/drawing/2014/main" val="1940652280"/>
                  </a:ext>
                </a:extLst>
              </a:tr>
              <a:tr h="370840">
                <a:tc>
                  <a:txBody>
                    <a:bodyPr/>
                    <a:lstStyle/>
                    <a:p>
                      <a:r>
                        <a:rPr lang="en-US" sz="1800" kern="1200" baseline="0" dirty="0" smtClean="0">
                          <a:solidFill>
                            <a:schemeClr val="tx1"/>
                          </a:solidFill>
                          <a:latin typeface="Gill Sans MT" panose="020B0502020104020203" pitchFamily="34" charset="0"/>
                          <a:ea typeface="+mn-ea"/>
                          <a:cs typeface="+mn-cs"/>
                        </a:rPr>
                        <a:t>Collections &amp; Generics</a:t>
                      </a:r>
                      <a:endParaRPr lang="en-US" sz="1800" kern="1200" baseline="0" dirty="0">
                        <a:solidFill>
                          <a:schemeClr val="tx1"/>
                        </a:solidFill>
                        <a:latin typeface="Gill Sans MT" panose="020B0502020104020203" pitchFamily="34" charset="0"/>
                        <a:ea typeface="+mn-ea"/>
                        <a:cs typeface="+mn-cs"/>
                      </a:endParaRPr>
                    </a:p>
                  </a:txBody>
                  <a:tcPr/>
                </a:tc>
                <a:extLst>
                  <a:ext uri="{0D108BD9-81ED-4DB2-BD59-A6C34878D82A}">
                    <a16:rowId xmlns:a16="http://schemas.microsoft.com/office/drawing/2014/main" val="4211391720"/>
                  </a:ext>
                </a:extLst>
              </a:tr>
              <a:tr h="370840">
                <a:tc>
                  <a:txBody>
                    <a:bodyPr/>
                    <a:lstStyle/>
                    <a:p>
                      <a:r>
                        <a:rPr lang="en-US" sz="1800" kern="1200" baseline="0" dirty="0" smtClean="0">
                          <a:solidFill>
                            <a:schemeClr val="tx1"/>
                          </a:solidFill>
                          <a:latin typeface="Gill Sans MT" panose="020B0502020104020203" pitchFamily="34" charset="0"/>
                          <a:ea typeface="+mn-ea"/>
                          <a:cs typeface="+mn-cs"/>
                        </a:rPr>
                        <a:t>Configuration Files</a:t>
                      </a:r>
                      <a:endParaRPr lang="en-US" sz="1800" kern="1200" baseline="0" dirty="0">
                        <a:solidFill>
                          <a:schemeClr val="tx1"/>
                        </a:solidFill>
                        <a:latin typeface="Gill Sans MT" panose="020B0502020104020203" pitchFamily="34" charset="0"/>
                        <a:ea typeface="+mn-ea"/>
                        <a:cs typeface="+mn-cs"/>
                      </a:endParaRPr>
                    </a:p>
                  </a:txBody>
                  <a:tcPr/>
                </a:tc>
                <a:extLst>
                  <a:ext uri="{0D108BD9-81ED-4DB2-BD59-A6C34878D82A}">
                    <a16:rowId xmlns:a16="http://schemas.microsoft.com/office/drawing/2014/main" val="21496107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tx1"/>
                          </a:solidFill>
                          <a:latin typeface="Gill Sans MT" panose="020B0502020104020203" pitchFamily="34" charset="0"/>
                          <a:ea typeface="+mn-ea"/>
                          <a:cs typeface="+mn-cs"/>
                        </a:rPr>
                        <a:t>.NET Framework Key Features</a:t>
                      </a:r>
                    </a:p>
                  </a:txBody>
                  <a:tcPr/>
                </a:tc>
                <a:extLst>
                  <a:ext uri="{0D108BD9-81ED-4DB2-BD59-A6C34878D82A}">
                    <a16:rowId xmlns:a16="http://schemas.microsoft.com/office/drawing/2014/main" val="4857890"/>
                  </a:ext>
                </a:extLst>
              </a:tr>
              <a:tr h="370840">
                <a:tc>
                  <a:txBody>
                    <a:bodyPr/>
                    <a:lstStyle/>
                    <a:p>
                      <a:pPr marL="0" algn="l" defTabSz="914400" rtl="0" eaLnBrk="1" latinLnBrk="0" hangingPunct="1"/>
                      <a:endParaRPr lang="en-US" sz="1800" kern="1200" baseline="0" dirty="0">
                        <a:solidFill>
                          <a:schemeClr val="tx1"/>
                        </a:solidFill>
                        <a:latin typeface="Gill Sans MT" panose="020B0502020104020203" pitchFamily="34" charset="0"/>
                        <a:ea typeface="+mn-ea"/>
                        <a:cs typeface="+mn-cs"/>
                      </a:endParaRPr>
                    </a:p>
                  </a:txBody>
                  <a:tcPr/>
                </a:tc>
                <a:extLst>
                  <a:ext uri="{0D108BD9-81ED-4DB2-BD59-A6C34878D82A}">
                    <a16:rowId xmlns:a16="http://schemas.microsoft.com/office/drawing/2014/main" val="1379807457"/>
                  </a:ext>
                </a:extLst>
              </a:tr>
              <a:tr h="370840">
                <a:tc>
                  <a:txBody>
                    <a:bodyPr/>
                    <a:lstStyle/>
                    <a:p>
                      <a:pPr marL="0" algn="l" defTabSz="914400" rtl="0" eaLnBrk="1" latinLnBrk="0" hangingPunct="1"/>
                      <a:endParaRPr lang="en-US" sz="1800" kern="1200" baseline="0" dirty="0">
                        <a:solidFill>
                          <a:schemeClr val="tx1"/>
                        </a:solidFill>
                        <a:latin typeface="Gill Sans MT" panose="020B0502020104020203" pitchFamily="34" charset="0"/>
                        <a:ea typeface="+mn-ea"/>
                        <a:cs typeface="+mn-cs"/>
                      </a:endParaRPr>
                    </a:p>
                  </a:txBody>
                  <a:tcPr/>
                </a:tc>
                <a:extLst>
                  <a:ext uri="{0D108BD9-81ED-4DB2-BD59-A6C34878D82A}">
                    <a16:rowId xmlns:a16="http://schemas.microsoft.com/office/drawing/2014/main" val="2461496959"/>
                  </a:ext>
                </a:extLst>
              </a:tr>
            </a:tbl>
          </a:graphicData>
        </a:graphic>
      </p:graphicFrame>
    </p:spTree>
    <p:extLst>
      <p:ext uri="{BB962C8B-B14F-4D97-AF65-F5344CB8AC3E}">
        <p14:creationId xmlns:p14="http://schemas.microsoft.com/office/powerpoint/2010/main" val="3121712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The </a:t>
            </a:r>
            <a:r>
              <a:rPr lang="en-US" dirty="0" smtClean="0"/>
              <a:t>nameof operator</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nameof </a:t>
            </a:r>
            <a:r>
              <a:rPr lang="en-US" sz="2000" dirty="0" smtClean="0"/>
              <a:t>operator </a:t>
            </a:r>
            <a:r>
              <a:rPr lang="en-US" sz="2000" dirty="0"/>
              <a:t>returns </a:t>
            </a:r>
            <a:r>
              <a:rPr lang="en-US" sz="2000" dirty="0" smtClean="0"/>
              <a:t>the name of</a:t>
            </a:r>
          </a:p>
          <a:p>
            <a:pPr marL="687388">
              <a:buFont typeface="Wingdings" panose="05000000000000000000" pitchFamily="2" charset="2"/>
              <a:buChar char="ü"/>
            </a:pPr>
            <a:r>
              <a:rPr lang="en-US" sz="2000" dirty="0" smtClean="0">
                <a:solidFill>
                  <a:srgbClr val="FF0000"/>
                </a:solidFill>
              </a:rPr>
              <a:t>Variable</a:t>
            </a:r>
          </a:p>
          <a:p>
            <a:pPr marL="687388">
              <a:buFont typeface="Wingdings" panose="05000000000000000000" pitchFamily="2" charset="2"/>
              <a:buChar char="ü"/>
            </a:pPr>
            <a:r>
              <a:rPr lang="en-US" sz="2000" dirty="0" smtClean="0"/>
              <a:t>Type</a:t>
            </a:r>
          </a:p>
          <a:p>
            <a:pPr marL="687388">
              <a:buFont typeface="Wingdings" panose="05000000000000000000" pitchFamily="2" charset="2"/>
              <a:buChar char="ü"/>
            </a:pPr>
            <a:r>
              <a:rPr lang="en-US" sz="2000" dirty="0" smtClean="0"/>
              <a:t>Other symbol</a:t>
            </a:r>
          </a:p>
          <a:p>
            <a:pPr marL="458788" indent="0">
              <a:buNone/>
            </a:pPr>
            <a:r>
              <a:rPr lang="en-US" sz="2000" dirty="0" smtClean="0"/>
              <a:t>as </a:t>
            </a:r>
            <a:r>
              <a:rPr lang="en-US" sz="2000" dirty="0"/>
              <a:t>a </a:t>
            </a:r>
            <a:r>
              <a:rPr lang="en-US" sz="2000" dirty="0" smtClean="0"/>
              <a:t>string</a:t>
            </a:r>
          </a:p>
          <a:p>
            <a:pPr marL="461963" indent="-234950">
              <a:buFont typeface="Wingdings" panose="05000000000000000000" pitchFamily="2" charset="2"/>
              <a:buChar char="§"/>
            </a:pPr>
            <a:r>
              <a:rPr lang="en-US" sz="2000" dirty="0" smtClean="0"/>
              <a:t>This </a:t>
            </a:r>
            <a:r>
              <a:rPr lang="en-US" sz="2000" dirty="0">
                <a:solidFill>
                  <a:srgbClr val="FF0000"/>
                </a:solidFill>
              </a:rPr>
              <a:t>avoids breaking code</a:t>
            </a:r>
            <a:r>
              <a:rPr lang="en-US" sz="2000" dirty="0"/>
              <a:t> when you rename a symbol in Visual </a:t>
            </a:r>
            <a:r>
              <a:rPr lang="en-US" sz="2000" dirty="0" smtClean="0"/>
              <a:t>Studio:</a:t>
            </a:r>
            <a:endParaRPr lang="en-US" sz="2000"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2582" y="3743806"/>
            <a:ext cx="5155822" cy="760816"/>
          </a:xfrm>
          <a:prstGeom prst="rect">
            <a:avLst/>
          </a:prstGeom>
          <a:ln>
            <a:solidFill>
              <a:schemeClr val="accent1"/>
            </a:solidFill>
          </a:ln>
        </p:spPr>
      </p:pic>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43</a:t>
            </a:fld>
            <a:endParaRPr lang="en-US" dirty="0"/>
          </a:p>
        </p:txBody>
      </p:sp>
    </p:spTree>
    <p:extLst>
      <p:ext uri="{BB962C8B-B14F-4D97-AF65-F5344CB8AC3E}">
        <p14:creationId xmlns:p14="http://schemas.microsoft.com/office/powerpoint/2010/main" val="1463697050"/>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C# Version History</a:t>
            </a: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152400" y="1268362"/>
            <a:ext cx="11440800" cy="4296771"/>
          </a:xfrm>
          <a:prstGeom prst="rect">
            <a:avLst/>
          </a:prstGeom>
          <a:ln>
            <a:solidFill>
              <a:schemeClr val="accent1"/>
            </a:solidFill>
          </a:ln>
        </p:spPr>
      </p:pic>
      <p:sp>
        <p:nvSpPr>
          <p:cNvPr id="6" name="Date Placeholder 5"/>
          <p:cNvSpPr>
            <a:spLocks noGrp="1"/>
          </p:cNvSpPr>
          <p:nvPr>
            <p:ph type="dt" sz="half" idx="2"/>
          </p:nvPr>
        </p:nvSpPr>
        <p:spPr/>
        <p:txBody>
          <a:bodyPr/>
          <a:lstStyle/>
          <a:p>
            <a:r>
              <a:rPr lang="en-US" smtClean="0"/>
              <a:t>02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430</a:t>
            </a:fld>
            <a:endParaRPr lang="en-US" dirty="0"/>
          </a:p>
        </p:txBody>
      </p:sp>
    </p:spTree>
    <p:extLst>
      <p:ext uri="{BB962C8B-B14F-4D97-AF65-F5344CB8AC3E}">
        <p14:creationId xmlns:p14="http://schemas.microsoft.com/office/powerpoint/2010/main" val="346937488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 version 1.0</a:t>
            </a:r>
            <a:endParaRPr lang="en-US" dirty="0"/>
          </a:p>
        </p:txBody>
      </p:sp>
      <p:sp>
        <p:nvSpPr>
          <p:cNvPr id="5"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a:solidFill>
                  <a:prstClr val="black"/>
                </a:solidFill>
              </a:rPr>
              <a:t>When you go back and look, C# version 1.0 looked a lot like </a:t>
            </a:r>
            <a:r>
              <a:rPr lang="en-US" sz="2000" dirty="0" smtClean="0">
                <a:solidFill>
                  <a:prstClr val="black"/>
                </a:solidFill>
              </a:rPr>
              <a:t>Java.</a:t>
            </a:r>
          </a:p>
          <a:p>
            <a:pPr marL="461963" lvl="0" indent="-234950">
              <a:spcBef>
                <a:spcPct val="30000"/>
              </a:spcBef>
              <a:buFont typeface="Wingdings" panose="05000000000000000000" pitchFamily="2" charset="2"/>
              <a:buChar char="§"/>
            </a:pPr>
            <a:r>
              <a:rPr lang="en-US" sz="2000" dirty="0" smtClean="0">
                <a:solidFill>
                  <a:prstClr val="black"/>
                </a:solidFill>
              </a:rPr>
              <a:t>As </a:t>
            </a:r>
            <a:r>
              <a:rPr lang="en-US" sz="2000" dirty="0">
                <a:solidFill>
                  <a:prstClr val="black"/>
                </a:solidFill>
              </a:rPr>
              <a:t>part of its stated design goals for ECMA, it sought to be a "simple, modern, general purpose object-oriented language</a:t>
            </a:r>
            <a:r>
              <a:rPr lang="en-US" sz="2000" dirty="0" smtClean="0">
                <a:solidFill>
                  <a:prstClr val="black"/>
                </a:solidFill>
              </a:rPr>
              <a:t>.“</a:t>
            </a:r>
          </a:p>
          <a:p>
            <a:pPr marL="461963" lvl="0" indent="-234950">
              <a:spcBef>
                <a:spcPct val="30000"/>
              </a:spcBef>
              <a:buFont typeface="Wingdings" panose="05000000000000000000" pitchFamily="2" charset="2"/>
              <a:buChar char="§"/>
            </a:pPr>
            <a:r>
              <a:rPr lang="en-US" sz="2000" dirty="0" smtClean="0">
                <a:solidFill>
                  <a:prstClr val="black"/>
                </a:solidFill>
              </a:rPr>
              <a:t>At </a:t>
            </a:r>
            <a:r>
              <a:rPr lang="en-US" sz="2000" dirty="0">
                <a:solidFill>
                  <a:prstClr val="black"/>
                </a:solidFill>
              </a:rPr>
              <a:t>the time, looking like Java meant it achieved those early design </a:t>
            </a:r>
            <a:r>
              <a:rPr lang="en-US" sz="2000" dirty="0" smtClean="0">
                <a:solidFill>
                  <a:prstClr val="black"/>
                </a:solidFill>
              </a:rPr>
              <a:t>goals.</a:t>
            </a:r>
          </a:p>
          <a:p>
            <a:pPr marL="461963" lvl="0" indent="-234950">
              <a:spcBef>
                <a:spcPct val="30000"/>
              </a:spcBef>
              <a:buFont typeface="Wingdings" panose="05000000000000000000" pitchFamily="2" charset="2"/>
              <a:buChar char="§"/>
            </a:pPr>
            <a:r>
              <a:rPr lang="en-US" sz="2000" dirty="0" smtClean="0">
                <a:solidFill>
                  <a:prstClr val="black"/>
                </a:solidFill>
              </a:rPr>
              <a:t>But </a:t>
            </a:r>
            <a:r>
              <a:rPr lang="en-US" sz="2000" dirty="0">
                <a:solidFill>
                  <a:prstClr val="black"/>
                </a:solidFill>
              </a:rPr>
              <a:t>if you look back on C# 1.0 now, you'd find yourself a little </a:t>
            </a:r>
            <a:r>
              <a:rPr lang="en-US" sz="2000" dirty="0" smtClean="0">
                <a:solidFill>
                  <a:prstClr val="black"/>
                </a:solidFill>
              </a:rPr>
              <a:t>dizzy.</a:t>
            </a:r>
          </a:p>
          <a:p>
            <a:pPr marL="461963" lvl="0" indent="-234950">
              <a:spcBef>
                <a:spcPct val="30000"/>
              </a:spcBef>
              <a:buFont typeface="Wingdings" panose="05000000000000000000" pitchFamily="2" charset="2"/>
              <a:buChar char="§"/>
            </a:pPr>
            <a:r>
              <a:rPr lang="en-US" sz="2000" dirty="0" smtClean="0">
                <a:solidFill>
                  <a:prstClr val="black"/>
                </a:solidFill>
              </a:rPr>
              <a:t>It </a:t>
            </a:r>
            <a:r>
              <a:rPr lang="en-US" sz="2000" dirty="0">
                <a:solidFill>
                  <a:prstClr val="black"/>
                </a:solidFill>
              </a:rPr>
              <a:t>lacked the built-in async capabilities and some of the slick functionality around generics that we take for granted. As a matter of fact, it lacked generics </a:t>
            </a:r>
            <a:r>
              <a:rPr lang="en-US" sz="2000" dirty="0" smtClean="0">
                <a:solidFill>
                  <a:prstClr val="black"/>
                </a:solidFill>
              </a:rPr>
              <a:t>altogether.</a:t>
            </a:r>
          </a:p>
          <a:p>
            <a:pPr marL="461963" lvl="0" indent="-234950">
              <a:spcBef>
                <a:spcPct val="30000"/>
              </a:spcBef>
              <a:buFont typeface="Wingdings" panose="05000000000000000000" pitchFamily="2" charset="2"/>
              <a:buChar char="§"/>
            </a:pPr>
            <a:r>
              <a:rPr lang="en-US" sz="2000" dirty="0" smtClean="0">
                <a:solidFill>
                  <a:prstClr val="black"/>
                </a:solidFill>
              </a:rPr>
              <a:t>And </a:t>
            </a:r>
            <a:r>
              <a:rPr lang="en-US" sz="2000" dirty="0">
                <a:solidFill>
                  <a:prstClr val="black"/>
                </a:solidFill>
              </a:rPr>
              <a:t>LINQ? Not available yet. That would take some years to come </a:t>
            </a:r>
            <a:r>
              <a:rPr lang="en-US" sz="2000" dirty="0" smtClean="0">
                <a:solidFill>
                  <a:prstClr val="black"/>
                </a:solidFill>
              </a:rPr>
              <a:t>out.</a:t>
            </a:r>
          </a:p>
          <a:p>
            <a:pPr marL="461963" lvl="0" indent="-234950">
              <a:spcBef>
                <a:spcPct val="30000"/>
              </a:spcBef>
              <a:buFont typeface="Wingdings" panose="05000000000000000000" pitchFamily="2" charset="2"/>
              <a:buChar char="§"/>
            </a:pPr>
            <a:r>
              <a:rPr lang="en-US" sz="2000" dirty="0" smtClean="0">
                <a:solidFill>
                  <a:prstClr val="black"/>
                </a:solidFill>
              </a:rPr>
              <a:t>C</a:t>
            </a:r>
            <a:r>
              <a:rPr lang="en-US" sz="2000" dirty="0">
                <a:solidFill>
                  <a:prstClr val="black"/>
                </a:solidFill>
              </a:rPr>
              <a:t># version 1.0 looked stripped of features, compared to </a:t>
            </a:r>
            <a:r>
              <a:rPr lang="en-US" sz="2000" dirty="0" smtClean="0">
                <a:solidFill>
                  <a:prstClr val="black"/>
                </a:solidFill>
              </a:rPr>
              <a:t>today.</a:t>
            </a:r>
          </a:p>
          <a:p>
            <a:pPr marL="461963" lvl="0" indent="-234950">
              <a:spcBef>
                <a:spcPct val="30000"/>
              </a:spcBef>
              <a:buFont typeface="Wingdings" panose="05000000000000000000" pitchFamily="2" charset="2"/>
              <a:buChar char="§"/>
            </a:pPr>
            <a:r>
              <a:rPr lang="en-US" sz="2000" dirty="0" smtClean="0">
                <a:solidFill>
                  <a:prstClr val="black"/>
                </a:solidFill>
              </a:rPr>
              <a:t>You'd </a:t>
            </a:r>
            <a:r>
              <a:rPr lang="en-US" sz="2000" dirty="0">
                <a:solidFill>
                  <a:prstClr val="black"/>
                </a:solidFill>
              </a:rPr>
              <a:t>find yourself writing some verbose </a:t>
            </a:r>
            <a:r>
              <a:rPr lang="en-US" sz="2000" dirty="0" smtClean="0">
                <a:solidFill>
                  <a:prstClr val="black"/>
                </a:solidFill>
              </a:rPr>
              <a:t>code.</a:t>
            </a:r>
          </a:p>
          <a:p>
            <a:pPr marL="461963" lvl="0" indent="-234950">
              <a:spcBef>
                <a:spcPct val="30000"/>
              </a:spcBef>
              <a:buFont typeface="Wingdings" panose="05000000000000000000" pitchFamily="2" charset="2"/>
              <a:buChar char="§"/>
            </a:pPr>
            <a:r>
              <a:rPr lang="en-US" sz="2000" dirty="0" smtClean="0">
                <a:solidFill>
                  <a:prstClr val="black"/>
                </a:solidFill>
              </a:rPr>
              <a:t>But </a:t>
            </a:r>
            <a:r>
              <a:rPr lang="en-US" sz="2000" dirty="0">
                <a:solidFill>
                  <a:prstClr val="black"/>
                </a:solidFill>
              </a:rPr>
              <a:t>yet, you have to start somewhere. C# version 1.0 was a viable alternative to Java on the Windows platform.</a:t>
            </a:r>
          </a:p>
        </p:txBody>
      </p:sp>
      <p:sp>
        <p:nvSpPr>
          <p:cNvPr id="3" name="Rectangle 2"/>
          <p:cNvSpPr/>
          <p:nvPr/>
        </p:nvSpPr>
        <p:spPr>
          <a:xfrm>
            <a:off x="3317966" y="6106283"/>
            <a:ext cx="8721634" cy="369332"/>
          </a:xfrm>
          <a:prstGeom prst="rect">
            <a:avLst/>
          </a:prstGeom>
          <a:solidFill>
            <a:srgbClr val="FFFF00"/>
          </a:solidFill>
          <a:ln>
            <a:solidFill>
              <a:schemeClr val="accent1"/>
            </a:solidFill>
          </a:ln>
        </p:spPr>
        <p:txBody>
          <a:bodyPr wrap="square">
            <a:spAutoFit/>
          </a:bodyPr>
          <a:lstStyle/>
          <a:p>
            <a:r>
              <a:rPr lang="en-US" dirty="0">
                <a:solidFill>
                  <a:srgbClr val="002060"/>
                </a:solidFill>
              </a:rPr>
              <a:t>https://docs.microsoft.com/en-us/dotnet/csharp/whats-new/csharp-version-history</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431</a:t>
            </a:fld>
            <a:endParaRPr lang="en-US" dirty="0"/>
          </a:p>
        </p:txBody>
      </p:sp>
    </p:spTree>
    <p:extLst>
      <p:ext uri="{BB962C8B-B14F-4D97-AF65-F5344CB8AC3E}">
        <p14:creationId xmlns:p14="http://schemas.microsoft.com/office/powerpoint/2010/main" val="11855488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 version 2.0</a:t>
            </a:r>
            <a:endParaRPr lang="en-US" dirty="0"/>
          </a:p>
        </p:txBody>
      </p:sp>
      <p:sp>
        <p:nvSpPr>
          <p:cNvPr id="5"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a:solidFill>
                  <a:prstClr val="black"/>
                </a:solidFill>
              </a:rPr>
              <a:t>Now things start to get </a:t>
            </a:r>
            <a:r>
              <a:rPr lang="en-US" sz="2000" dirty="0" smtClean="0">
                <a:solidFill>
                  <a:prstClr val="black"/>
                </a:solidFill>
              </a:rPr>
              <a:t>interesting.</a:t>
            </a:r>
          </a:p>
          <a:p>
            <a:pPr marL="461963" lvl="0" indent="-234950">
              <a:spcBef>
                <a:spcPct val="30000"/>
              </a:spcBef>
              <a:buFont typeface="Wingdings" panose="05000000000000000000" pitchFamily="2" charset="2"/>
              <a:buChar char="§"/>
            </a:pPr>
            <a:r>
              <a:rPr lang="en-US" sz="2000" dirty="0" smtClean="0">
                <a:solidFill>
                  <a:prstClr val="black"/>
                </a:solidFill>
              </a:rPr>
              <a:t>Let's </a:t>
            </a:r>
            <a:r>
              <a:rPr lang="en-US" sz="2000" dirty="0">
                <a:solidFill>
                  <a:prstClr val="black"/>
                </a:solidFill>
              </a:rPr>
              <a:t>take a look at some major features of </a:t>
            </a:r>
            <a:r>
              <a:rPr lang="en-US" sz="2000" dirty="0">
                <a:solidFill>
                  <a:srgbClr val="FF0000"/>
                </a:solidFill>
              </a:rPr>
              <a:t>C# 2.0</a:t>
            </a:r>
            <a:r>
              <a:rPr lang="en-US" sz="2000" dirty="0">
                <a:solidFill>
                  <a:prstClr val="black"/>
                </a:solidFill>
              </a:rPr>
              <a:t>, released in </a:t>
            </a:r>
            <a:r>
              <a:rPr lang="en-US" sz="2000" dirty="0">
                <a:solidFill>
                  <a:srgbClr val="FF0000"/>
                </a:solidFill>
              </a:rPr>
              <a:t>2005</a:t>
            </a:r>
            <a:r>
              <a:rPr lang="en-US" sz="2000" dirty="0">
                <a:solidFill>
                  <a:prstClr val="black"/>
                </a:solidFill>
              </a:rPr>
              <a:t>, along with </a:t>
            </a:r>
            <a:r>
              <a:rPr lang="en-US" sz="2000" dirty="0">
                <a:solidFill>
                  <a:srgbClr val="FF0000"/>
                </a:solidFill>
              </a:rPr>
              <a:t>Visual Studio 2005</a:t>
            </a:r>
            <a:r>
              <a:rPr lang="en-US" sz="2000" dirty="0">
                <a:solidFill>
                  <a:prstClr val="black"/>
                </a:solidFill>
              </a:rPr>
              <a:t>:</a:t>
            </a:r>
          </a:p>
          <a:p>
            <a:pPr marL="687388" lvl="0">
              <a:spcBef>
                <a:spcPct val="30000"/>
              </a:spcBef>
              <a:buFont typeface="Wingdings" panose="05000000000000000000" pitchFamily="2" charset="2"/>
              <a:buChar char="ü"/>
            </a:pPr>
            <a:r>
              <a:rPr lang="en-US" sz="2000" dirty="0" smtClean="0">
                <a:solidFill>
                  <a:prstClr val="black"/>
                </a:solidFill>
              </a:rPr>
              <a:t>Generics</a:t>
            </a:r>
            <a:endParaRPr lang="en-US" sz="2000" dirty="0">
              <a:solidFill>
                <a:prstClr val="black"/>
              </a:solidFill>
            </a:endParaRPr>
          </a:p>
          <a:p>
            <a:pPr marL="687388" lvl="0">
              <a:spcBef>
                <a:spcPct val="30000"/>
              </a:spcBef>
              <a:buFont typeface="Wingdings" panose="05000000000000000000" pitchFamily="2" charset="2"/>
              <a:buChar char="ü"/>
            </a:pPr>
            <a:r>
              <a:rPr lang="en-US" sz="2000" dirty="0">
                <a:solidFill>
                  <a:prstClr val="black"/>
                </a:solidFill>
              </a:rPr>
              <a:t>Partial types</a:t>
            </a:r>
          </a:p>
          <a:p>
            <a:pPr marL="687388" lvl="0">
              <a:spcBef>
                <a:spcPct val="30000"/>
              </a:spcBef>
              <a:buFont typeface="Wingdings" panose="05000000000000000000" pitchFamily="2" charset="2"/>
              <a:buChar char="ü"/>
            </a:pPr>
            <a:r>
              <a:rPr lang="en-US" sz="2000" dirty="0">
                <a:solidFill>
                  <a:prstClr val="black"/>
                </a:solidFill>
              </a:rPr>
              <a:t>Anonymous methods</a:t>
            </a:r>
          </a:p>
          <a:p>
            <a:pPr marL="687388" lvl="0">
              <a:spcBef>
                <a:spcPct val="30000"/>
              </a:spcBef>
              <a:buFont typeface="Wingdings" panose="05000000000000000000" pitchFamily="2" charset="2"/>
              <a:buChar char="ü"/>
            </a:pPr>
            <a:r>
              <a:rPr lang="en-US" sz="2000" dirty="0">
                <a:solidFill>
                  <a:prstClr val="black"/>
                </a:solidFill>
              </a:rPr>
              <a:t>Nullable types</a:t>
            </a:r>
          </a:p>
          <a:p>
            <a:pPr marL="687388" lvl="0">
              <a:spcBef>
                <a:spcPct val="30000"/>
              </a:spcBef>
              <a:buFont typeface="Wingdings" panose="05000000000000000000" pitchFamily="2" charset="2"/>
              <a:buChar char="ü"/>
            </a:pPr>
            <a:r>
              <a:rPr lang="en-US" sz="2000" dirty="0">
                <a:solidFill>
                  <a:prstClr val="black"/>
                </a:solidFill>
              </a:rPr>
              <a:t>Iterators</a:t>
            </a:r>
          </a:p>
          <a:p>
            <a:pPr marL="687388" lvl="0">
              <a:spcBef>
                <a:spcPct val="30000"/>
              </a:spcBef>
              <a:buFont typeface="Wingdings" panose="05000000000000000000" pitchFamily="2" charset="2"/>
              <a:buChar char="ü"/>
            </a:pPr>
            <a:r>
              <a:rPr lang="en-US" sz="2000" dirty="0">
                <a:solidFill>
                  <a:prstClr val="black"/>
                </a:solidFill>
              </a:rPr>
              <a:t>Covariance and contravariance</a:t>
            </a:r>
          </a:p>
          <a:p>
            <a:pPr marL="461963" lvl="0">
              <a:spcBef>
                <a:spcPct val="30000"/>
              </a:spcBef>
              <a:buFont typeface="Wingdings" panose="05000000000000000000" pitchFamily="2" charset="2"/>
              <a:buChar char="§"/>
            </a:pPr>
            <a:r>
              <a:rPr lang="en-US" sz="2000" dirty="0">
                <a:solidFill>
                  <a:prstClr val="black"/>
                </a:solidFill>
              </a:rPr>
              <a:t>While C# may have started as a pretty generic Object-Oriented (OO) language, C# version 2.0 changed that in a </a:t>
            </a:r>
            <a:r>
              <a:rPr lang="en-US" sz="2000" dirty="0" smtClean="0">
                <a:solidFill>
                  <a:prstClr val="black"/>
                </a:solidFill>
              </a:rPr>
              <a:t>hurry.</a:t>
            </a:r>
          </a:p>
          <a:p>
            <a:pPr marL="461963" lvl="0">
              <a:spcBef>
                <a:spcPct val="30000"/>
              </a:spcBef>
              <a:buFont typeface="Wingdings" panose="05000000000000000000" pitchFamily="2" charset="2"/>
              <a:buChar char="§"/>
            </a:pPr>
            <a:r>
              <a:rPr lang="en-US" sz="2000" dirty="0" smtClean="0">
                <a:solidFill>
                  <a:prstClr val="black"/>
                </a:solidFill>
              </a:rPr>
              <a:t>Once </a:t>
            </a:r>
            <a:r>
              <a:rPr lang="en-US" sz="2000" dirty="0">
                <a:solidFill>
                  <a:prstClr val="black"/>
                </a:solidFill>
              </a:rPr>
              <a:t>they had </a:t>
            </a:r>
            <a:r>
              <a:rPr lang="en-US" sz="2000" dirty="0" smtClean="0">
                <a:solidFill>
                  <a:prstClr val="black"/>
                </a:solidFill>
              </a:rPr>
              <a:t>their </a:t>
            </a:r>
            <a:r>
              <a:rPr lang="en-US" sz="2000" dirty="0">
                <a:solidFill>
                  <a:prstClr val="black"/>
                </a:solidFill>
              </a:rPr>
              <a:t>feet under them, they went after some serious developer pain points. And they went after them in a big way.</a:t>
            </a:r>
          </a:p>
          <a:p>
            <a:pPr marL="461963" lvl="0">
              <a:spcBef>
                <a:spcPct val="30000"/>
              </a:spcBef>
              <a:buFont typeface="Wingdings" panose="05000000000000000000" pitchFamily="2" charset="2"/>
              <a:buChar char="§"/>
            </a:pPr>
            <a:r>
              <a:rPr lang="en-US" sz="2000" dirty="0" smtClean="0">
                <a:solidFill>
                  <a:prstClr val="black"/>
                </a:solidFill>
              </a:rPr>
              <a:t>With </a:t>
            </a:r>
            <a:r>
              <a:rPr lang="en-US" sz="2000" dirty="0">
                <a:solidFill>
                  <a:prstClr val="black"/>
                </a:solidFill>
              </a:rPr>
              <a:t>generics, you have types and methods that can operate on an arbitrary type while still retaining type </a:t>
            </a:r>
            <a:r>
              <a:rPr lang="en-US" sz="2000" dirty="0" smtClean="0">
                <a:solidFill>
                  <a:prstClr val="black"/>
                </a:solidFill>
              </a:rPr>
              <a:t>safety.</a:t>
            </a: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432</a:t>
            </a:fld>
            <a:endParaRPr lang="en-US" dirty="0"/>
          </a:p>
        </p:txBody>
      </p:sp>
    </p:spTree>
    <p:extLst>
      <p:ext uri="{BB962C8B-B14F-4D97-AF65-F5344CB8AC3E}">
        <p14:creationId xmlns:p14="http://schemas.microsoft.com/office/powerpoint/2010/main" val="15693349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 version 2.0									   </a:t>
            </a:r>
            <a:r>
              <a:rPr lang="en-US" dirty="0" smtClean="0">
                <a:solidFill>
                  <a:srgbClr val="C00000"/>
                </a:solidFill>
              </a:rPr>
              <a:t>|</a:t>
            </a:r>
            <a:endParaRPr lang="en-US" dirty="0">
              <a:solidFill>
                <a:srgbClr val="C00000"/>
              </a:solidFill>
            </a:endParaRPr>
          </a:p>
        </p:txBody>
      </p:sp>
      <p:sp>
        <p:nvSpPr>
          <p:cNvPr id="5" name="Content Placeholder 3"/>
          <p:cNvSpPr>
            <a:spLocks noGrp="1"/>
          </p:cNvSpPr>
          <p:nvPr>
            <p:ph idx="1"/>
          </p:nvPr>
        </p:nvSpPr>
        <p:spPr/>
        <p:txBody>
          <a:bodyPr>
            <a:normAutofit/>
          </a:bodyPr>
          <a:lstStyle/>
          <a:p>
            <a:pPr marL="461963">
              <a:spcBef>
                <a:spcPct val="30000"/>
              </a:spcBef>
              <a:buFont typeface="Wingdings" panose="05000000000000000000" pitchFamily="2" charset="2"/>
              <a:buChar char="§"/>
            </a:pPr>
            <a:r>
              <a:rPr lang="en-US" dirty="0">
                <a:solidFill>
                  <a:prstClr val="black"/>
                </a:solidFill>
              </a:rPr>
              <a:t>So, for instance, having a List&lt;T&gt; lets you have List&lt;string&gt; or List&lt;int&gt; and perform type safe operations on those strings or integers while you iterate through them. </a:t>
            </a:r>
          </a:p>
          <a:p>
            <a:pPr marL="461963" lvl="0">
              <a:spcBef>
                <a:spcPct val="30000"/>
              </a:spcBef>
              <a:buFont typeface="Wingdings" panose="05000000000000000000" pitchFamily="2" charset="2"/>
              <a:buChar char="§"/>
            </a:pPr>
            <a:r>
              <a:rPr lang="en-US" sz="2000" dirty="0" smtClean="0">
                <a:solidFill>
                  <a:prstClr val="black"/>
                </a:solidFill>
              </a:rPr>
              <a:t>This </a:t>
            </a:r>
            <a:r>
              <a:rPr lang="en-US" sz="2000" dirty="0">
                <a:solidFill>
                  <a:prstClr val="black"/>
                </a:solidFill>
              </a:rPr>
              <a:t>is better than creating </a:t>
            </a:r>
            <a:r>
              <a:rPr lang="en-US" sz="2000" dirty="0">
                <a:solidFill>
                  <a:srgbClr val="FF0000"/>
                </a:solidFill>
              </a:rPr>
              <a:t>ListInt</a:t>
            </a:r>
            <a:r>
              <a:rPr lang="en-US" sz="2000" dirty="0">
                <a:solidFill>
                  <a:prstClr val="black"/>
                </a:solidFill>
              </a:rPr>
              <a:t> inheritors or casting from Object for every operation.</a:t>
            </a:r>
          </a:p>
          <a:p>
            <a:pPr marL="461963" lvl="0">
              <a:spcBef>
                <a:spcPct val="30000"/>
              </a:spcBef>
              <a:buFont typeface="Wingdings" panose="05000000000000000000" pitchFamily="2" charset="2"/>
              <a:buChar char="§"/>
            </a:pPr>
            <a:r>
              <a:rPr lang="en-US" sz="2000" dirty="0" smtClean="0">
                <a:solidFill>
                  <a:prstClr val="black"/>
                </a:solidFill>
              </a:rPr>
              <a:t>C</a:t>
            </a:r>
            <a:r>
              <a:rPr lang="en-US" sz="2000" dirty="0">
                <a:solidFill>
                  <a:prstClr val="black"/>
                </a:solidFill>
              </a:rPr>
              <a:t># version 2.0 brought </a:t>
            </a:r>
            <a:r>
              <a:rPr lang="en-US" sz="2000" dirty="0" smtClean="0">
                <a:solidFill>
                  <a:srgbClr val="FF0000"/>
                </a:solidFill>
              </a:rPr>
              <a:t>iterators</a:t>
            </a:r>
            <a:r>
              <a:rPr lang="en-US" sz="2000" dirty="0" smtClean="0">
                <a:solidFill>
                  <a:prstClr val="black"/>
                </a:solidFill>
              </a:rPr>
              <a:t>.</a:t>
            </a:r>
          </a:p>
          <a:p>
            <a:pPr marL="461963" lvl="0">
              <a:spcBef>
                <a:spcPct val="30000"/>
              </a:spcBef>
              <a:buFont typeface="Wingdings" panose="05000000000000000000" pitchFamily="2" charset="2"/>
              <a:buChar char="§"/>
            </a:pPr>
            <a:r>
              <a:rPr lang="en-US" sz="2000" dirty="0" smtClean="0">
                <a:solidFill>
                  <a:prstClr val="black"/>
                </a:solidFill>
              </a:rPr>
              <a:t>To </a:t>
            </a:r>
            <a:r>
              <a:rPr lang="en-US" sz="2000" dirty="0">
                <a:solidFill>
                  <a:prstClr val="black"/>
                </a:solidFill>
              </a:rPr>
              <a:t>put it succinctly, this lets you iterate through the items in a List (or other Enumerable types) with a </a:t>
            </a:r>
            <a:r>
              <a:rPr lang="en-US" sz="2000" dirty="0">
                <a:solidFill>
                  <a:srgbClr val="FF0000"/>
                </a:solidFill>
              </a:rPr>
              <a:t>foreach</a:t>
            </a:r>
            <a:r>
              <a:rPr lang="en-US" sz="2000" dirty="0">
                <a:solidFill>
                  <a:prstClr val="black"/>
                </a:solidFill>
              </a:rPr>
              <a:t> </a:t>
            </a:r>
            <a:r>
              <a:rPr lang="en-US" sz="2000" dirty="0" smtClean="0">
                <a:solidFill>
                  <a:srgbClr val="0070C0"/>
                </a:solidFill>
              </a:rPr>
              <a:t>loop</a:t>
            </a:r>
            <a:r>
              <a:rPr lang="en-US" sz="2000" dirty="0" smtClean="0">
                <a:solidFill>
                  <a:prstClr val="black"/>
                </a:solidFill>
              </a:rPr>
              <a:t>.</a:t>
            </a:r>
          </a:p>
          <a:p>
            <a:pPr marL="461963" lvl="0">
              <a:spcBef>
                <a:spcPct val="30000"/>
              </a:spcBef>
              <a:buFont typeface="Wingdings" panose="05000000000000000000" pitchFamily="2" charset="2"/>
              <a:buChar char="§"/>
            </a:pPr>
            <a:r>
              <a:rPr lang="en-US" sz="2000" dirty="0" smtClean="0">
                <a:solidFill>
                  <a:prstClr val="black"/>
                </a:solidFill>
              </a:rPr>
              <a:t>Having </a:t>
            </a:r>
            <a:r>
              <a:rPr lang="en-US" sz="2000" dirty="0">
                <a:solidFill>
                  <a:prstClr val="black"/>
                </a:solidFill>
              </a:rPr>
              <a:t>this as a first-class part of the language dramatically enhanced readability of the language and people's ability to reason about the code.</a:t>
            </a:r>
          </a:p>
          <a:p>
            <a:pPr marL="461963" lvl="0">
              <a:spcBef>
                <a:spcPct val="30000"/>
              </a:spcBef>
              <a:buFont typeface="Wingdings" panose="05000000000000000000" pitchFamily="2" charset="2"/>
              <a:buChar char="§"/>
            </a:pPr>
            <a:r>
              <a:rPr lang="en-US" sz="2000" dirty="0" smtClean="0">
                <a:solidFill>
                  <a:prstClr val="black"/>
                </a:solidFill>
              </a:rPr>
              <a:t>And </a:t>
            </a:r>
            <a:r>
              <a:rPr lang="en-US" sz="2000" dirty="0">
                <a:solidFill>
                  <a:prstClr val="black"/>
                </a:solidFill>
              </a:rPr>
              <a:t>yet, C# continued to play a bit of catch-up with </a:t>
            </a:r>
            <a:r>
              <a:rPr lang="en-US" sz="2000" dirty="0" smtClean="0">
                <a:solidFill>
                  <a:prstClr val="black"/>
                </a:solidFill>
              </a:rPr>
              <a:t>Java.</a:t>
            </a:r>
          </a:p>
          <a:p>
            <a:pPr marL="461963" lvl="0">
              <a:spcBef>
                <a:spcPct val="30000"/>
              </a:spcBef>
              <a:buFont typeface="Wingdings" panose="05000000000000000000" pitchFamily="2" charset="2"/>
              <a:buChar char="§"/>
            </a:pPr>
            <a:r>
              <a:rPr lang="en-US" sz="2000" dirty="0" smtClean="0">
                <a:solidFill>
                  <a:prstClr val="black"/>
                </a:solidFill>
              </a:rPr>
              <a:t>Java </a:t>
            </a:r>
            <a:r>
              <a:rPr lang="en-US" sz="2000" dirty="0">
                <a:solidFill>
                  <a:prstClr val="black"/>
                </a:solidFill>
              </a:rPr>
              <a:t>had already released versions that included generics and </a:t>
            </a:r>
            <a:r>
              <a:rPr lang="en-US" sz="2000" dirty="0" smtClean="0">
                <a:solidFill>
                  <a:prstClr val="black"/>
                </a:solidFill>
              </a:rPr>
              <a:t>iterators.</a:t>
            </a:r>
          </a:p>
          <a:p>
            <a:pPr marL="461963" lvl="0">
              <a:spcBef>
                <a:spcPct val="30000"/>
              </a:spcBef>
              <a:buFont typeface="Wingdings" panose="05000000000000000000" pitchFamily="2" charset="2"/>
              <a:buChar char="§"/>
            </a:pPr>
            <a:r>
              <a:rPr lang="en-US" sz="2000" dirty="0" smtClean="0">
                <a:solidFill>
                  <a:prstClr val="black"/>
                </a:solidFill>
              </a:rPr>
              <a:t>But </a:t>
            </a:r>
            <a:r>
              <a:rPr lang="en-US" sz="2000" dirty="0">
                <a:solidFill>
                  <a:prstClr val="black"/>
                </a:solidFill>
              </a:rPr>
              <a:t>that would soon change as the languages continued to evolve apart.</a:t>
            </a: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433</a:t>
            </a:fld>
            <a:endParaRPr lang="en-US" dirty="0"/>
          </a:p>
        </p:txBody>
      </p:sp>
    </p:spTree>
    <p:extLst>
      <p:ext uri="{BB962C8B-B14F-4D97-AF65-F5344CB8AC3E}">
        <p14:creationId xmlns:p14="http://schemas.microsoft.com/office/powerpoint/2010/main" val="197576186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 version 3.0</a:t>
            </a:r>
            <a:endParaRPr lang="en-US" dirty="0"/>
          </a:p>
        </p:txBody>
      </p:sp>
      <p:sp>
        <p:nvSpPr>
          <p:cNvPr id="5"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a:solidFill>
                  <a:srgbClr val="FF0000"/>
                </a:solidFill>
              </a:rPr>
              <a:t>C# </a:t>
            </a:r>
            <a:r>
              <a:rPr lang="en-US" sz="2000" dirty="0" smtClean="0">
                <a:solidFill>
                  <a:srgbClr val="FF0000"/>
                </a:solidFill>
              </a:rPr>
              <a:t>3.0</a:t>
            </a:r>
            <a:r>
              <a:rPr lang="en-US" sz="2000" dirty="0" smtClean="0">
                <a:solidFill>
                  <a:prstClr val="black"/>
                </a:solidFill>
              </a:rPr>
              <a:t> </a:t>
            </a:r>
            <a:r>
              <a:rPr lang="en-US" sz="2000" dirty="0">
                <a:solidFill>
                  <a:prstClr val="black"/>
                </a:solidFill>
              </a:rPr>
              <a:t>came in late </a:t>
            </a:r>
            <a:r>
              <a:rPr lang="en-US" sz="2000" dirty="0">
                <a:solidFill>
                  <a:srgbClr val="FF0000"/>
                </a:solidFill>
              </a:rPr>
              <a:t>2007</a:t>
            </a:r>
            <a:r>
              <a:rPr lang="en-US" sz="2000" dirty="0">
                <a:solidFill>
                  <a:prstClr val="black"/>
                </a:solidFill>
              </a:rPr>
              <a:t>, along with </a:t>
            </a:r>
            <a:r>
              <a:rPr lang="en-US" sz="2000" dirty="0">
                <a:solidFill>
                  <a:srgbClr val="FF0000"/>
                </a:solidFill>
              </a:rPr>
              <a:t>Visual Studio 2008</a:t>
            </a:r>
            <a:r>
              <a:rPr lang="en-US" sz="2000" dirty="0">
                <a:solidFill>
                  <a:prstClr val="black"/>
                </a:solidFill>
              </a:rPr>
              <a:t>, though the full boat of language features would actually come with </a:t>
            </a:r>
            <a:r>
              <a:rPr lang="en-US" sz="2000" dirty="0">
                <a:solidFill>
                  <a:srgbClr val="FF0000"/>
                </a:solidFill>
              </a:rPr>
              <a:t>C# </a:t>
            </a:r>
            <a:r>
              <a:rPr lang="en-US" sz="2000" dirty="0" smtClean="0">
                <a:solidFill>
                  <a:srgbClr val="FF0000"/>
                </a:solidFill>
              </a:rPr>
              <a:t>3.5</a:t>
            </a:r>
            <a:r>
              <a:rPr lang="en-US" sz="2000" dirty="0" smtClean="0">
                <a:solidFill>
                  <a:prstClr val="black"/>
                </a:solidFill>
              </a:rPr>
              <a:t>.</a:t>
            </a:r>
          </a:p>
          <a:p>
            <a:pPr marL="461963" lvl="0">
              <a:spcBef>
                <a:spcPct val="30000"/>
              </a:spcBef>
              <a:buFont typeface="Wingdings" panose="05000000000000000000" pitchFamily="2" charset="2"/>
              <a:buChar char="§"/>
            </a:pPr>
            <a:r>
              <a:rPr lang="en-US" sz="2000" dirty="0" smtClean="0">
                <a:solidFill>
                  <a:prstClr val="black"/>
                </a:solidFill>
              </a:rPr>
              <a:t>This </a:t>
            </a:r>
            <a:r>
              <a:rPr lang="en-US" sz="2000" dirty="0">
                <a:solidFill>
                  <a:prstClr val="black"/>
                </a:solidFill>
              </a:rPr>
              <a:t>version marked a major change in the growth of C</a:t>
            </a:r>
            <a:r>
              <a:rPr lang="en-US" sz="2000" dirty="0" smtClean="0">
                <a:solidFill>
                  <a:prstClr val="black"/>
                </a:solidFill>
              </a:rPr>
              <a:t>#. It </a:t>
            </a:r>
            <a:r>
              <a:rPr lang="en-US" sz="2000" dirty="0">
                <a:solidFill>
                  <a:prstClr val="black"/>
                </a:solidFill>
              </a:rPr>
              <a:t>established C# as a truly formidable programming </a:t>
            </a:r>
            <a:r>
              <a:rPr lang="en-US" sz="2000" dirty="0" smtClean="0">
                <a:solidFill>
                  <a:prstClr val="black"/>
                </a:solidFill>
              </a:rPr>
              <a:t>language.</a:t>
            </a:r>
          </a:p>
          <a:p>
            <a:pPr marL="461963" lvl="0">
              <a:spcBef>
                <a:spcPct val="30000"/>
              </a:spcBef>
              <a:buFont typeface="Wingdings" panose="05000000000000000000" pitchFamily="2" charset="2"/>
              <a:buChar char="§"/>
            </a:pPr>
            <a:r>
              <a:rPr lang="en-US" sz="2000" dirty="0" smtClean="0">
                <a:solidFill>
                  <a:prstClr val="black"/>
                </a:solidFill>
              </a:rPr>
              <a:t>Let's </a:t>
            </a:r>
            <a:r>
              <a:rPr lang="en-US" sz="2000" dirty="0">
                <a:solidFill>
                  <a:prstClr val="black"/>
                </a:solidFill>
              </a:rPr>
              <a:t>take a look at some major features in this version:</a:t>
            </a:r>
          </a:p>
          <a:p>
            <a:pPr marL="687388" lvl="0">
              <a:spcBef>
                <a:spcPct val="30000"/>
              </a:spcBef>
              <a:buFont typeface="Wingdings" panose="05000000000000000000" pitchFamily="2" charset="2"/>
              <a:buChar char="ü"/>
            </a:pPr>
            <a:r>
              <a:rPr lang="en-US" sz="2000" dirty="0" smtClean="0">
                <a:solidFill>
                  <a:prstClr val="black"/>
                </a:solidFill>
              </a:rPr>
              <a:t>Auto </a:t>
            </a:r>
            <a:r>
              <a:rPr lang="en-US" sz="2000" dirty="0">
                <a:solidFill>
                  <a:prstClr val="black"/>
                </a:solidFill>
              </a:rPr>
              <a:t>implemented properties</a:t>
            </a:r>
          </a:p>
          <a:p>
            <a:pPr marL="687388" lvl="0">
              <a:spcBef>
                <a:spcPct val="30000"/>
              </a:spcBef>
              <a:buFont typeface="Wingdings" panose="05000000000000000000" pitchFamily="2" charset="2"/>
              <a:buChar char="ü"/>
            </a:pPr>
            <a:r>
              <a:rPr lang="en-US" sz="2000" dirty="0">
                <a:solidFill>
                  <a:prstClr val="black"/>
                </a:solidFill>
              </a:rPr>
              <a:t>Anonymous types</a:t>
            </a:r>
          </a:p>
          <a:p>
            <a:pPr marL="687388" lvl="0">
              <a:spcBef>
                <a:spcPct val="30000"/>
              </a:spcBef>
              <a:buFont typeface="Wingdings" panose="05000000000000000000" pitchFamily="2" charset="2"/>
              <a:buChar char="ü"/>
            </a:pPr>
            <a:r>
              <a:rPr lang="en-US" sz="2000" dirty="0">
                <a:solidFill>
                  <a:prstClr val="black"/>
                </a:solidFill>
              </a:rPr>
              <a:t>Query expressions</a:t>
            </a:r>
          </a:p>
          <a:p>
            <a:pPr marL="687388" lvl="0">
              <a:spcBef>
                <a:spcPct val="30000"/>
              </a:spcBef>
              <a:buFont typeface="Wingdings" panose="05000000000000000000" pitchFamily="2" charset="2"/>
              <a:buChar char="ü"/>
            </a:pPr>
            <a:r>
              <a:rPr lang="en-US" sz="2000" dirty="0">
                <a:solidFill>
                  <a:prstClr val="black"/>
                </a:solidFill>
              </a:rPr>
              <a:t>Lambda expression</a:t>
            </a:r>
          </a:p>
          <a:p>
            <a:pPr marL="687388" lvl="0">
              <a:spcBef>
                <a:spcPct val="30000"/>
              </a:spcBef>
              <a:buFont typeface="Wingdings" panose="05000000000000000000" pitchFamily="2" charset="2"/>
              <a:buChar char="ü"/>
            </a:pPr>
            <a:r>
              <a:rPr lang="en-US" sz="2000" dirty="0">
                <a:solidFill>
                  <a:prstClr val="black"/>
                </a:solidFill>
              </a:rPr>
              <a:t>Expression trees</a:t>
            </a:r>
          </a:p>
          <a:p>
            <a:pPr marL="687388" lvl="0">
              <a:spcBef>
                <a:spcPct val="30000"/>
              </a:spcBef>
              <a:buFont typeface="Wingdings" panose="05000000000000000000" pitchFamily="2" charset="2"/>
              <a:buChar char="ü"/>
            </a:pPr>
            <a:r>
              <a:rPr lang="en-US" sz="2000" dirty="0">
                <a:solidFill>
                  <a:prstClr val="black"/>
                </a:solidFill>
              </a:rPr>
              <a:t>Extension methods</a:t>
            </a:r>
          </a:p>
          <a:p>
            <a:pPr marL="461963" lvl="0">
              <a:spcBef>
                <a:spcPct val="30000"/>
              </a:spcBef>
              <a:buFont typeface="Wingdings" panose="05000000000000000000" pitchFamily="2" charset="2"/>
              <a:buChar char="§"/>
            </a:pPr>
            <a:r>
              <a:rPr lang="en-US" sz="2000" dirty="0">
                <a:solidFill>
                  <a:prstClr val="black"/>
                </a:solidFill>
              </a:rPr>
              <a:t>In retrospect, many of these features seem both inevitable and </a:t>
            </a:r>
            <a:r>
              <a:rPr lang="en-US" sz="2000" dirty="0" smtClean="0">
                <a:solidFill>
                  <a:prstClr val="black"/>
                </a:solidFill>
              </a:rPr>
              <a:t>inseparable. They </a:t>
            </a:r>
            <a:r>
              <a:rPr lang="en-US" sz="2000" dirty="0">
                <a:solidFill>
                  <a:prstClr val="black"/>
                </a:solidFill>
              </a:rPr>
              <a:t>all fit together strategically. </a:t>
            </a:r>
          </a:p>
          <a:p>
            <a:pPr marL="461963" lvl="0">
              <a:spcBef>
                <a:spcPct val="30000"/>
              </a:spcBef>
              <a:buFont typeface="Wingdings" panose="05000000000000000000" pitchFamily="2" charset="2"/>
              <a:buChar char="§"/>
            </a:pPr>
            <a:r>
              <a:rPr lang="en-US" sz="2000" dirty="0" smtClean="0">
                <a:solidFill>
                  <a:prstClr val="black"/>
                </a:solidFill>
              </a:rPr>
              <a:t>It's generally thought that C# version's killer feature was the query expression, also known as Language-Integrated Query (</a:t>
            </a:r>
            <a:r>
              <a:rPr lang="en-US" sz="2000" dirty="0" smtClean="0">
                <a:solidFill>
                  <a:srgbClr val="FF0000"/>
                </a:solidFill>
              </a:rPr>
              <a:t>LINQ</a:t>
            </a:r>
            <a:r>
              <a:rPr lang="en-US" sz="2000" dirty="0" smtClean="0">
                <a:solidFill>
                  <a:prstClr val="black"/>
                </a:solidFill>
              </a:rPr>
              <a:t>).</a:t>
            </a: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434</a:t>
            </a:fld>
            <a:endParaRPr lang="en-US" dirty="0"/>
          </a:p>
        </p:txBody>
      </p:sp>
    </p:spTree>
    <p:extLst>
      <p:ext uri="{BB962C8B-B14F-4D97-AF65-F5344CB8AC3E}">
        <p14:creationId xmlns:p14="http://schemas.microsoft.com/office/powerpoint/2010/main" val="212650652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 version 3.0									   </a:t>
            </a:r>
            <a:r>
              <a:rPr lang="en-US" dirty="0" smtClean="0">
                <a:solidFill>
                  <a:srgbClr val="C00000"/>
                </a:solidFill>
              </a:rPr>
              <a:t>|</a:t>
            </a:r>
            <a:endParaRPr lang="en-US" dirty="0">
              <a:solidFill>
                <a:srgbClr val="C00000"/>
              </a:solidFill>
            </a:endParaRPr>
          </a:p>
        </p:txBody>
      </p:sp>
      <p:sp>
        <p:nvSpPr>
          <p:cNvPr id="5" name="Content Placeholder 3"/>
          <p:cNvSpPr>
            <a:spLocks noGrp="1"/>
          </p:cNvSpPr>
          <p:nvPr>
            <p:ph idx="1"/>
          </p:nvPr>
        </p:nvSpPr>
        <p:spPr/>
        <p:txBody>
          <a:bodyPr>
            <a:normAutofit/>
          </a:bodyPr>
          <a:lstStyle/>
          <a:p>
            <a:pPr marL="461963">
              <a:spcBef>
                <a:spcPct val="30000"/>
              </a:spcBef>
              <a:buFont typeface="Wingdings" panose="05000000000000000000" pitchFamily="2" charset="2"/>
              <a:buChar char="§"/>
            </a:pPr>
            <a:r>
              <a:rPr lang="en-US" dirty="0">
                <a:solidFill>
                  <a:prstClr val="black"/>
                </a:solidFill>
              </a:rPr>
              <a:t>A more nuanced view examines expression tress, lambda expressions, and anonymous types as the foundation upon which LINQ is constructed.</a:t>
            </a:r>
          </a:p>
          <a:p>
            <a:pPr marL="461963" lvl="0">
              <a:spcBef>
                <a:spcPct val="30000"/>
              </a:spcBef>
              <a:buFont typeface="Wingdings" panose="05000000000000000000" pitchFamily="2" charset="2"/>
              <a:buChar char="§"/>
            </a:pPr>
            <a:r>
              <a:rPr lang="en-US" sz="2000" dirty="0" smtClean="0">
                <a:solidFill>
                  <a:prstClr val="black"/>
                </a:solidFill>
              </a:rPr>
              <a:t>But</a:t>
            </a:r>
            <a:r>
              <a:rPr lang="en-US" sz="2000" dirty="0">
                <a:solidFill>
                  <a:prstClr val="black"/>
                </a:solidFill>
              </a:rPr>
              <a:t>, in either case, C# 3.0 presented a revolutionary </a:t>
            </a:r>
            <a:r>
              <a:rPr lang="en-US" sz="2000" dirty="0" smtClean="0">
                <a:solidFill>
                  <a:prstClr val="black"/>
                </a:solidFill>
              </a:rPr>
              <a:t>concept.</a:t>
            </a:r>
          </a:p>
          <a:p>
            <a:pPr marL="461963" lvl="0">
              <a:spcBef>
                <a:spcPct val="30000"/>
              </a:spcBef>
              <a:buFont typeface="Wingdings" panose="05000000000000000000" pitchFamily="2" charset="2"/>
              <a:buChar char="§"/>
            </a:pPr>
            <a:r>
              <a:rPr lang="en-US" sz="2000" dirty="0" smtClean="0">
                <a:solidFill>
                  <a:prstClr val="black"/>
                </a:solidFill>
              </a:rPr>
              <a:t>C</a:t>
            </a:r>
            <a:r>
              <a:rPr lang="en-US" sz="2000" dirty="0">
                <a:solidFill>
                  <a:prstClr val="black"/>
                </a:solidFill>
              </a:rPr>
              <a:t># 3.0 had begun to lay the groundwork for turning C# into a </a:t>
            </a:r>
            <a:r>
              <a:rPr lang="en-US" sz="2000" dirty="0">
                <a:solidFill>
                  <a:srgbClr val="0070C0"/>
                </a:solidFill>
              </a:rPr>
              <a:t>hybrid</a:t>
            </a:r>
            <a:r>
              <a:rPr lang="en-US" sz="2000" dirty="0">
                <a:solidFill>
                  <a:srgbClr val="FF0000"/>
                </a:solidFill>
              </a:rPr>
              <a:t> Object Oriented / Functional </a:t>
            </a:r>
            <a:r>
              <a:rPr lang="en-US" sz="2000" dirty="0">
                <a:solidFill>
                  <a:srgbClr val="0070C0"/>
                </a:solidFill>
              </a:rPr>
              <a:t>language</a:t>
            </a:r>
            <a:r>
              <a:rPr lang="en-US" sz="2000" dirty="0">
                <a:solidFill>
                  <a:prstClr val="black"/>
                </a:solidFill>
              </a:rPr>
              <a:t>.</a:t>
            </a:r>
          </a:p>
          <a:p>
            <a:pPr marL="461963" lvl="0">
              <a:spcBef>
                <a:spcPct val="30000"/>
              </a:spcBef>
              <a:buFont typeface="Wingdings" panose="05000000000000000000" pitchFamily="2" charset="2"/>
              <a:buChar char="§"/>
            </a:pPr>
            <a:r>
              <a:rPr lang="en-US" sz="2000" dirty="0" smtClean="0">
                <a:solidFill>
                  <a:prstClr val="black"/>
                </a:solidFill>
              </a:rPr>
              <a:t>Specifically</a:t>
            </a:r>
            <a:r>
              <a:rPr lang="en-US" sz="2000" dirty="0">
                <a:solidFill>
                  <a:prstClr val="black"/>
                </a:solidFill>
              </a:rPr>
              <a:t>, you could now write SQL-style, declarative queries to perform operations on collections, among other </a:t>
            </a:r>
            <a:r>
              <a:rPr lang="en-US" sz="2000" dirty="0" smtClean="0">
                <a:solidFill>
                  <a:prstClr val="black"/>
                </a:solidFill>
              </a:rPr>
              <a:t>things</a:t>
            </a:r>
          </a:p>
          <a:p>
            <a:pPr marL="461963" lvl="0">
              <a:spcBef>
                <a:spcPct val="30000"/>
              </a:spcBef>
              <a:buFont typeface="Wingdings" panose="05000000000000000000" pitchFamily="2" charset="2"/>
              <a:buChar char="§"/>
            </a:pPr>
            <a:r>
              <a:rPr lang="en-US" sz="2000" dirty="0" smtClean="0">
                <a:solidFill>
                  <a:prstClr val="black"/>
                </a:solidFill>
              </a:rPr>
              <a:t>Instead </a:t>
            </a:r>
            <a:r>
              <a:rPr lang="en-US" sz="2000" dirty="0">
                <a:solidFill>
                  <a:prstClr val="black"/>
                </a:solidFill>
              </a:rPr>
              <a:t>of writing a for loop to compute the average of a list of integers, you could now do that as simply as </a:t>
            </a:r>
            <a:r>
              <a:rPr lang="en-US" sz="2000" dirty="0">
                <a:solidFill>
                  <a:srgbClr val="FF0000"/>
                </a:solidFill>
              </a:rPr>
              <a:t>list.Average</a:t>
            </a:r>
            <a:r>
              <a:rPr lang="en-US" sz="2000" dirty="0" smtClean="0">
                <a:solidFill>
                  <a:srgbClr val="FF0000"/>
                </a:solidFill>
              </a:rPr>
              <a:t>( ).</a:t>
            </a:r>
          </a:p>
          <a:p>
            <a:pPr marL="461963" lvl="0">
              <a:spcBef>
                <a:spcPct val="30000"/>
              </a:spcBef>
              <a:buFont typeface="Wingdings" panose="05000000000000000000" pitchFamily="2" charset="2"/>
              <a:buChar char="§"/>
            </a:pPr>
            <a:r>
              <a:rPr lang="en-US" sz="2000" dirty="0" smtClean="0">
                <a:solidFill>
                  <a:prstClr val="black"/>
                </a:solidFill>
              </a:rPr>
              <a:t>The </a:t>
            </a:r>
            <a:r>
              <a:rPr lang="en-US" sz="2000" dirty="0">
                <a:solidFill>
                  <a:prstClr val="black"/>
                </a:solidFill>
              </a:rPr>
              <a:t>combination of query expressions and extension methods made it look as though that list of integers had gotten a whole lot smarter.</a:t>
            </a:r>
          </a:p>
          <a:p>
            <a:pPr marL="461963" lvl="0">
              <a:spcBef>
                <a:spcPct val="30000"/>
              </a:spcBef>
              <a:buFont typeface="Wingdings" panose="05000000000000000000" pitchFamily="2" charset="2"/>
              <a:buChar char="§"/>
            </a:pPr>
            <a:r>
              <a:rPr lang="en-US" sz="2000" dirty="0" smtClean="0">
                <a:solidFill>
                  <a:prstClr val="black"/>
                </a:solidFill>
              </a:rPr>
              <a:t>It </a:t>
            </a:r>
            <a:r>
              <a:rPr lang="en-US" sz="2000" dirty="0">
                <a:solidFill>
                  <a:prstClr val="black"/>
                </a:solidFill>
              </a:rPr>
              <a:t>took time for people to really grasp and integrate the concept, but they gradually </a:t>
            </a:r>
            <a:r>
              <a:rPr lang="en-US" sz="2000" dirty="0" smtClean="0">
                <a:solidFill>
                  <a:prstClr val="black"/>
                </a:solidFill>
              </a:rPr>
              <a:t>did.</a:t>
            </a:r>
          </a:p>
          <a:p>
            <a:pPr marL="461963" lvl="0">
              <a:spcBef>
                <a:spcPct val="30000"/>
              </a:spcBef>
              <a:buFont typeface="Wingdings" panose="05000000000000000000" pitchFamily="2" charset="2"/>
              <a:buChar char="§"/>
            </a:pPr>
            <a:r>
              <a:rPr lang="en-US" sz="2000" dirty="0" smtClean="0">
                <a:solidFill>
                  <a:prstClr val="black"/>
                </a:solidFill>
              </a:rPr>
              <a:t>And </a:t>
            </a:r>
            <a:r>
              <a:rPr lang="en-US" sz="2000" dirty="0">
                <a:solidFill>
                  <a:prstClr val="black"/>
                </a:solidFill>
              </a:rPr>
              <a:t>now, years later, code is much more concise, simple, and functional.</a:t>
            </a: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435</a:t>
            </a:fld>
            <a:endParaRPr lang="en-US" dirty="0"/>
          </a:p>
        </p:txBody>
      </p:sp>
    </p:spTree>
    <p:extLst>
      <p:ext uri="{BB962C8B-B14F-4D97-AF65-F5344CB8AC3E}">
        <p14:creationId xmlns:p14="http://schemas.microsoft.com/office/powerpoint/2010/main" val="351228849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 version 4.0</a:t>
            </a:r>
            <a:endParaRPr lang="en-US" dirty="0"/>
          </a:p>
        </p:txBody>
      </p:sp>
      <p:sp>
        <p:nvSpPr>
          <p:cNvPr id="5"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a:solidFill>
                  <a:prstClr val="black"/>
                </a:solidFill>
              </a:rPr>
              <a:t>C# version 4.0 would have had a difficult time living up to the groundbreaking status of version </a:t>
            </a:r>
            <a:r>
              <a:rPr lang="en-US" sz="2000" dirty="0" smtClean="0">
                <a:solidFill>
                  <a:prstClr val="black"/>
                </a:solidFill>
              </a:rPr>
              <a:t>3.0.</a:t>
            </a:r>
          </a:p>
          <a:p>
            <a:pPr marL="461963" lvl="0">
              <a:spcBef>
                <a:spcPct val="30000"/>
              </a:spcBef>
              <a:buFont typeface="Wingdings" panose="05000000000000000000" pitchFamily="2" charset="2"/>
              <a:buChar char="§"/>
            </a:pPr>
            <a:r>
              <a:rPr lang="en-US" sz="2000" dirty="0" smtClean="0">
                <a:solidFill>
                  <a:prstClr val="black"/>
                </a:solidFill>
              </a:rPr>
              <a:t>With </a:t>
            </a:r>
            <a:r>
              <a:rPr lang="en-US" sz="2000" dirty="0">
                <a:solidFill>
                  <a:prstClr val="black"/>
                </a:solidFill>
              </a:rPr>
              <a:t>version 3.0, C# had moved the language firmly out from the shadow of Java and into prominence. The language was quickly becoming elegant.</a:t>
            </a:r>
          </a:p>
          <a:p>
            <a:pPr marL="461963" lvl="0">
              <a:spcBef>
                <a:spcPct val="30000"/>
              </a:spcBef>
              <a:buFont typeface="Wingdings" panose="05000000000000000000" pitchFamily="2" charset="2"/>
              <a:buChar char="§"/>
            </a:pPr>
            <a:r>
              <a:rPr lang="en-US" sz="2000" dirty="0" smtClean="0">
                <a:solidFill>
                  <a:prstClr val="black"/>
                </a:solidFill>
              </a:rPr>
              <a:t>The </a:t>
            </a:r>
            <a:r>
              <a:rPr lang="en-US" sz="2000" dirty="0">
                <a:solidFill>
                  <a:prstClr val="black"/>
                </a:solidFill>
              </a:rPr>
              <a:t>next version did introduce some interesting new features:</a:t>
            </a:r>
          </a:p>
          <a:p>
            <a:pPr marL="687388" lvl="0">
              <a:spcBef>
                <a:spcPct val="30000"/>
              </a:spcBef>
              <a:buFont typeface="Wingdings" panose="05000000000000000000" pitchFamily="2" charset="2"/>
              <a:buChar char="ü"/>
            </a:pPr>
            <a:r>
              <a:rPr lang="en-US" sz="2000" dirty="0" smtClean="0">
                <a:solidFill>
                  <a:prstClr val="black"/>
                </a:solidFill>
              </a:rPr>
              <a:t>Dynamic </a:t>
            </a:r>
            <a:r>
              <a:rPr lang="en-US" sz="2000" dirty="0">
                <a:solidFill>
                  <a:prstClr val="black"/>
                </a:solidFill>
              </a:rPr>
              <a:t>binding</a:t>
            </a:r>
          </a:p>
          <a:p>
            <a:pPr marL="687388" lvl="0">
              <a:spcBef>
                <a:spcPct val="30000"/>
              </a:spcBef>
              <a:buFont typeface="Wingdings" panose="05000000000000000000" pitchFamily="2" charset="2"/>
              <a:buChar char="ü"/>
            </a:pPr>
            <a:r>
              <a:rPr lang="en-US" sz="2000" dirty="0">
                <a:solidFill>
                  <a:prstClr val="black"/>
                </a:solidFill>
              </a:rPr>
              <a:t>Named/optional arguments</a:t>
            </a:r>
          </a:p>
          <a:p>
            <a:pPr marL="687388" lvl="0">
              <a:spcBef>
                <a:spcPct val="30000"/>
              </a:spcBef>
              <a:buFont typeface="Wingdings" panose="05000000000000000000" pitchFamily="2" charset="2"/>
              <a:buChar char="ü"/>
            </a:pPr>
            <a:r>
              <a:rPr lang="en-US" sz="2000" dirty="0">
                <a:solidFill>
                  <a:prstClr val="black"/>
                </a:solidFill>
              </a:rPr>
              <a:t>Generic covariant and contravariant</a:t>
            </a:r>
          </a:p>
          <a:p>
            <a:pPr marL="687388" lvl="0">
              <a:spcBef>
                <a:spcPct val="30000"/>
              </a:spcBef>
              <a:buFont typeface="Wingdings" panose="05000000000000000000" pitchFamily="2" charset="2"/>
              <a:buChar char="ü"/>
            </a:pPr>
            <a:r>
              <a:rPr lang="en-US" sz="2000" dirty="0">
                <a:solidFill>
                  <a:prstClr val="black"/>
                </a:solidFill>
              </a:rPr>
              <a:t>Embedded interop types</a:t>
            </a:r>
          </a:p>
          <a:p>
            <a:pPr marL="461963" lvl="0">
              <a:spcBef>
                <a:spcPct val="30000"/>
              </a:spcBef>
              <a:buFont typeface="Wingdings" panose="05000000000000000000" pitchFamily="2" charset="2"/>
              <a:buChar char="§"/>
            </a:pPr>
            <a:r>
              <a:rPr lang="en-US" sz="2000" dirty="0">
                <a:solidFill>
                  <a:prstClr val="black"/>
                </a:solidFill>
              </a:rPr>
              <a:t>Embedded interop types alleviated a deployment </a:t>
            </a:r>
            <a:r>
              <a:rPr lang="en-US" sz="2000" dirty="0" smtClean="0">
                <a:solidFill>
                  <a:prstClr val="black"/>
                </a:solidFill>
              </a:rPr>
              <a:t>pain.</a:t>
            </a:r>
          </a:p>
          <a:p>
            <a:pPr marL="461963" lvl="0">
              <a:spcBef>
                <a:spcPct val="30000"/>
              </a:spcBef>
              <a:buFont typeface="Wingdings" panose="05000000000000000000" pitchFamily="2" charset="2"/>
              <a:buChar char="§"/>
            </a:pPr>
            <a:r>
              <a:rPr lang="en-US" sz="2000" dirty="0" smtClean="0">
                <a:solidFill>
                  <a:prstClr val="black"/>
                </a:solidFill>
              </a:rPr>
              <a:t>Generic </a:t>
            </a:r>
            <a:r>
              <a:rPr lang="en-US" sz="2000" dirty="0">
                <a:solidFill>
                  <a:prstClr val="black"/>
                </a:solidFill>
              </a:rPr>
              <a:t>covariance and contravariance give you more power to use generics, but they're a bit academic and probably most appreciated by framework and library </a:t>
            </a:r>
            <a:r>
              <a:rPr lang="en-US" sz="2000" dirty="0" smtClean="0">
                <a:solidFill>
                  <a:prstClr val="black"/>
                </a:solidFill>
              </a:rPr>
              <a:t>authors.</a:t>
            </a:r>
          </a:p>
          <a:p>
            <a:pPr marL="461963" lvl="0">
              <a:spcBef>
                <a:spcPct val="30000"/>
              </a:spcBef>
              <a:buFont typeface="Wingdings" panose="05000000000000000000" pitchFamily="2" charset="2"/>
              <a:buChar char="§"/>
            </a:pPr>
            <a:r>
              <a:rPr lang="en-US" sz="2000" dirty="0" smtClean="0">
                <a:solidFill>
                  <a:prstClr val="black"/>
                </a:solidFill>
              </a:rPr>
              <a:t>Named </a:t>
            </a:r>
            <a:r>
              <a:rPr lang="en-US" sz="2000" dirty="0">
                <a:solidFill>
                  <a:prstClr val="black"/>
                </a:solidFill>
              </a:rPr>
              <a:t>and optional parameters let you eliminate many method overloads and provide </a:t>
            </a:r>
            <a:r>
              <a:rPr lang="en-US" sz="2000" dirty="0" smtClean="0">
                <a:solidFill>
                  <a:prstClr val="black"/>
                </a:solidFill>
              </a:rPr>
              <a:t>convenience.</a:t>
            </a: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436</a:t>
            </a:fld>
            <a:endParaRPr lang="en-US" dirty="0"/>
          </a:p>
        </p:txBody>
      </p:sp>
    </p:spTree>
    <p:extLst>
      <p:ext uri="{BB962C8B-B14F-4D97-AF65-F5344CB8AC3E}">
        <p14:creationId xmlns:p14="http://schemas.microsoft.com/office/powerpoint/2010/main" val="427491372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 version 4.0									   </a:t>
            </a:r>
            <a:r>
              <a:rPr lang="en-US" dirty="0" smtClean="0">
                <a:solidFill>
                  <a:srgbClr val="C00000"/>
                </a:solidFill>
              </a:rPr>
              <a:t>|</a:t>
            </a:r>
            <a:endParaRPr lang="en-US" dirty="0">
              <a:solidFill>
                <a:srgbClr val="C00000"/>
              </a:solidFill>
            </a:endParaRPr>
          </a:p>
        </p:txBody>
      </p:sp>
      <p:sp>
        <p:nvSpPr>
          <p:cNvPr id="5" name="Content Placeholder 3"/>
          <p:cNvSpPr>
            <a:spLocks noGrp="1"/>
          </p:cNvSpPr>
          <p:nvPr>
            <p:ph idx="1"/>
          </p:nvPr>
        </p:nvSpPr>
        <p:spPr/>
        <p:txBody>
          <a:bodyPr>
            <a:normAutofit/>
          </a:bodyPr>
          <a:lstStyle/>
          <a:p>
            <a:pPr marL="461963" lvl="0">
              <a:spcBef>
                <a:spcPct val="30000"/>
              </a:spcBef>
              <a:buFont typeface="Wingdings" panose="05000000000000000000" pitchFamily="2" charset="2"/>
              <a:buChar char="§"/>
            </a:pPr>
            <a:r>
              <a:rPr lang="en-US" dirty="0">
                <a:solidFill>
                  <a:prstClr val="black"/>
                </a:solidFill>
              </a:rPr>
              <a:t>But none of those features are exactly paradigm altering.</a:t>
            </a:r>
          </a:p>
          <a:p>
            <a:pPr marL="461963" lvl="0">
              <a:spcBef>
                <a:spcPct val="30000"/>
              </a:spcBef>
              <a:buFont typeface="Wingdings" panose="05000000000000000000" pitchFamily="2" charset="2"/>
              <a:buChar char="§"/>
            </a:pPr>
            <a:r>
              <a:rPr lang="en-US" dirty="0">
                <a:solidFill>
                  <a:prstClr val="black"/>
                </a:solidFill>
              </a:rPr>
              <a:t>The major feature was the introduction of the </a:t>
            </a:r>
            <a:r>
              <a:rPr lang="en-US" dirty="0">
                <a:solidFill>
                  <a:srgbClr val="FF0000"/>
                </a:solidFill>
              </a:rPr>
              <a:t>dynamic</a:t>
            </a:r>
            <a:r>
              <a:rPr lang="en-US" dirty="0">
                <a:solidFill>
                  <a:prstClr val="black"/>
                </a:solidFill>
              </a:rPr>
              <a:t> </a:t>
            </a:r>
            <a:r>
              <a:rPr lang="en-US" dirty="0">
                <a:solidFill>
                  <a:srgbClr val="0070C0"/>
                </a:solidFill>
              </a:rPr>
              <a:t>keyword</a:t>
            </a:r>
            <a:r>
              <a:rPr lang="en-US" dirty="0">
                <a:solidFill>
                  <a:prstClr val="black"/>
                </a:solidFill>
              </a:rPr>
              <a:t>. </a:t>
            </a:r>
          </a:p>
          <a:p>
            <a:pPr marL="461963" lvl="0">
              <a:spcBef>
                <a:spcPct val="30000"/>
              </a:spcBef>
              <a:buFont typeface="Wingdings" panose="05000000000000000000" pitchFamily="2" charset="2"/>
              <a:buChar char="§"/>
            </a:pPr>
            <a:r>
              <a:rPr lang="en-US" sz="2000" dirty="0" smtClean="0">
                <a:solidFill>
                  <a:prstClr val="black"/>
                </a:solidFill>
              </a:rPr>
              <a:t>The </a:t>
            </a:r>
            <a:r>
              <a:rPr lang="en-US" sz="2000" dirty="0">
                <a:solidFill>
                  <a:prstClr val="black"/>
                </a:solidFill>
              </a:rPr>
              <a:t>dynamic keyword introduced into C# version 4.0 the ability to override the compiler on compile-time typing.</a:t>
            </a:r>
            <a:endParaRPr lang="en-US" sz="2000" dirty="0" smtClean="0">
              <a:solidFill>
                <a:prstClr val="black"/>
              </a:solidFill>
            </a:endParaRPr>
          </a:p>
          <a:p>
            <a:pPr marL="461963" lvl="0">
              <a:spcBef>
                <a:spcPct val="30000"/>
              </a:spcBef>
              <a:buFont typeface="Wingdings" panose="05000000000000000000" pitchFamily="2" charset="2"/>
              <a:buChar char="§"/>
            </a:pPr>
            <a:r>
              <a:rPr lang="en-US" sz="2000" dirty="0" smtClean="0">
                <a:solidFill>
                  <a:prstClr val="black"/>
                </a:solidFill>
              </a:rPr>
              <a:t>By using the dynamic keyword, you can create constructs similar to dynamically typed languages like JavaScript. </a:t>
            </a:r>
          </a:p>
          <a:p>
            <a:pPr marL="461963" lvl="0">
              <a:spcBef>
                <a:spcPct val="30000"/>
              </a:spcBef>
              <a:buFont typeface="Wingdings" panose="05000000000000000000" pitchFamily="2" charset="2"/>
              <a:buChar char="§"/>
            </a:pPr>
            <a:r>
              <a:rPr lang="en-US" sz="2000" dirty="0" smtClean="0">
                <a:solidFill>
                  <a:prstClr val="black"/>
                </a:solidFill>
              </a:rPr>
              <a:t>You can create a dynamic x = "a string" and then add six to it, leaving it up to the runtime to sort out what should happen next.</a:t>
            </a:r>
          </a:p>
          <a:p>
            <a:pPr marL="461963" lvl="0">
              <a:spcBef>
                <a:spcPct val="30000"/>
              </a:spcBef>
              <a:buFont typeface="Wingdings" panose="05000000000000000000" pitchFamily="2" charset="2"/>
              <a:buChar char="§"/>
            </a:pPr>
            <a:r>
              <a:rPr lang="en-US" sz="2000" dirty="0" smtClean="0">
                <a:solidFill>
                  <a:prstClr val="black"/>
                </a:solidFill>
              </a:rPr>
              <a:t>This </a:t>
            </a:r>
            <a:r>
              <a:rPr lang="en-US" sz="2000" dirty="0">
                <a:solidFill>
                  <a:prstClr val="black"/>
                </a:solidFill>
              </a:rPr>
              <a:t>gives you the potential for errors but also great power within the language</a:t>
            </a:r>
            <a:endParaRPr lang="en-US" sz="2000" dirty="0" smtClean="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437</a:t>
            </a:fld>
            <a:endParaRPr lang="en-US" dirty="0"/>
          </a:p>
        </p:txBody>
      </p:sp>
    </p:spTree>
    <p:extLst>
      <p:ext uri="{BB962C8B-B14F-4D97-AF65-F5344CB8AC3E}">
        <p14:creationId xmlns:p14="http://schemas.microsoft.com/office/powerpoint/2010/main" val="299705512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 version 5.0</a:t>
            </a:r>
            <a:endParaRPr lang="en-US" dirty="0"/>
          </a:p>
        </p:txBody>
      </p:sp>
      <p:sp>
        <p:nvSpPr>
          <p:cNvPr id="5"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a:solidFill>
                  <a:prstClr val="black"/>
                </a:solidFill>
              </a:rPr>
              <a:t>C# version 5.0 was a very focused version of the </a:t>
            </a:r>
            <a:r>
              <a:rPr lang="en-US" sz="2000" dirty="0" smtClean="0">
                <a:solidFill>
                  <a:prstClr val="black"/>
                </a:solidFill>
              </a:rPr>
              <a:t>language.</a:t>
            </a:r>
          </a:p>
          <a:p>
            <a:pPr marL="461963" lvl="0">
              <a:spcBef>
                <a:spcPct val="30000"/>
              </a:spcBef>
              <a:buFont typeface="Wingdings" panose="05000000000000000000" pitchFamily="2" charset="2"/>
              <a:buChar char="§"/>
            </a:pPr>
            <a:r>
              <a:rPr lang="en-US" sz="2000" dirty="0" smtClean="0">
                <a:solidFill>
                  <a:prstClr val="black"/>
                </a:solidFill>
              </a:rPr>
              <a:t>Nearly </a:t>
            </a:r>
            <a:r>
              <a:rPr lang="en-US" sz="2000" dirty="0">
                <a:solidFill>
                  <a:prstClr val="black"/>
                </a:solidFill>
              </a:rPr>
              <a:t>all of the effort for that version went into another groundbreaking language </a:t>
            </a:r>
            <a:r>
              <a:rPr lang="en-US" sz="2000" dirty="0" smtClean="0">
                <a:solidFill>
                  <a:prstClr val="black"/>
                </a:solidFill>
              </a:rPr>
              <a:t>concept.</a:t>
            </a:r>
          </a:p>
          <a:p>
            <a:pPr marL="461963" lvl="0">
              <a:spcBef>
                <a:spcPct val="30000"/>
              </a:spcBef>
              <a:buFont typeface="Wingdings" panose="05000000000000000000" pitchFamily="2" charset="2"/>
              <a:buChar char="§"/>
            </a:pPr>
            <a:r>
              <a:rPr lang="en-US" sz="2000" dirty="0" smtClean="0">
                <a:solidFill>
                  <a:prstClr val="black"/>
                </a:solidFill>
              </a:rPr>
              <a:t>Here </a:t>
            </a:r>
            <a:r>
              <a:rPr lang="en-US" sz="2000" dirty="0">
                <a:solidFill>
                  <a:prstClr val="black"/>
                </a:solidFill>
              </a:rPr>
              <a:t>is the major features list:</a:t>
            </a:r>
          </a:p>
          <a:p>
            <a:pPr marL="687388" lvl="0">
              <a:spcBef>
                <a:spcPct val="30000"/>
              </a:spcBef>
              <a:buFont typeface="Wingdings" panose="05000000000000000000" pitchFamily="2" charset="2"/>
              <a:buChar char="ü"/>
            </a:pPr>
            <a:r>
              <a:rPr lang="en-US" sz="2000" dirty="0" smtClean="0">
                <a:solidFill>
                  <a:prstClr val="black"/>
                </a:solidFill>
              </a:rPr>
              <a:t>Asynchronous </a:t>
            </a:r>
            <a:r>
              <a:rPr lang="en-US" sz="2000" dirty="0">
                <a:solidFill>
                  <a:prstClr val="black"/>
                </a:solidFill>
              </a:rPr>
              <a:t>members</a:t>
            </a:r>
          </a:p>
          <a:p>
            <a:pPr marL="687388" lvl="0">
              <a:spcBef>
                <a:spcPct val="30000"/>
              </a:spcBef>
              <a:buFont typeface="Wingdings" panose="05000000000000000000" pitchFamily="2" charset="2"/>
              <a:buChar char="ü"/>
            </a:pPr>
            <a:r>
              <a:rPr lang="en-US" sz="2000" dirty="0">
                <a:solidFill>
                  <a:prstClr val="black"/>
                </a:solidFill>
              </a:rPr>
              <a:t>Caller info attributes</a:t>
            </a:r>
          </a:p>
          <a:p>
            <a:pPr marL="461963" lvl="0">
              <a:spcBef>
                <a:spcPct val="30000"/>
              </a:spcBef>
              <a:buFont typeface="Wingdings" panose="05000000000000000000" pitchFamily="2" charset="2"/>
              <a:buChar char="§"/>
            </a:pPr>
            <a:r>
              <a:rPr lang="en-US" sz="2000" dirty="0">
                <a:solidFill>
                  <a:prstClr val="black"/>
                </a:solidFill>
              </a:rPr>
              <a:t>The caller info attribute lets you easily retrieve information about the context in which you're running without resorting to a ton of boilerplate reflection </a:t>
            </a:r>
            <a:r>
              <a:rPr lang="en-US" sz="2000" dirty="0" smtClean="0">
                <a:solidFill>
                  <a:prstClr val="black"/>
                </a:solidFill>
              </a:rPr>
              <a:t>code.</a:t>
            </a:r>
          </a:p>
          <a:p>
            <a:pPr marL="461963" lvl="0">
              <a:spcBef>
                <a:spcPct val="30000"/>
              </a:spcBef>
              <a:buFont typeface="Wingdings" panose="05000000000000000000" pitchFamily="2" charset="2"/>
              <a:buChar char="§"/>
            </a:pPr>
            <a:r>
              <a:rPr lang="en-US" sz="2000" dirty="0" smtClean="0">
                <a:solidFill>
                  <a:prstClr val="black"/>
                </a:solidFill>
              </a:rPr>
              <a:t>It </a:t>
            </a:r>
            <a:r>
              <a:rPr lang="en-US" sz="2000" dirty="0">
                <a:solidFill>
                  <a:prstClr val="black"/>
                </a:solidFill>
              </a:rPr>
              <a:t>has many uses in diagnostics and logging tasks.</a:t>
            </a:r>
          </a:p>
          <a:p>
            <a:pPr marL="461963" lvl="0">
              <a:spcBef>
                <a:spcPct val="30000"/>
              </a:spcBef>
              <a:buFont typeface="Wingdings" panose="05000000000000000000" pitchFamily="2" charset="2"/>
              <a:buChar char="§"/>
            </a:pPr>
            <a:r>
              <a:rPr lang="en-US" sz="2000" dirty="0" smtClean="0">
                <a:solidFill>
                  <a:prstClr val="black"/>
                </a:solidFill>
              </a:rPr>
              <a:t>But </a:t>
            </a:r>
            <a:r>
              <a:rPr lang="en-US" sz="2000" dirty="0">
                <a:solidFill>
                  <a:srgbClr val="FF0000"/>
                </a:solidFill>
              </a:rPr>
              <a:t>async</a:t>
            </a:r>
            <a:r>
              <a:rPr lang="en-US" sz="2000" dirty="0">
                <a:solidFill>
                  <a:prstClr val="black"/>
                </a:solidFill>
              </a:rPr>
              <a:t> and </a:t>
            </a:r>
            <a:r>
              <a:rPr lang="en-US" sz="2000" dirty="0">
                <a:solidFill>
                  <a:srgbClr val="FF0000"/>
                </a:solidFill>
              </a:rPr>
              <a:t>await</a:t>
            </a:r>
            <a:r>
              <a:rPr lang="en-US" sz="2000" dirty="0">
                <a:solidFill>
                  <a:prstClr val="black"/>
                </a:solidFill>
              </a:rPr>
              <a:t> are the real stars of this </a:t>
            </a:r>
            <a:r>
              <a:rPr lang="en-US" sz="2000" dirty="0" smtClean="0">
                <a:solidFill>
                  <a:prstClr val="black"/>
                </a:solidFill>
              </a:rPr>
              <a:t>release.</a:t>
            </a:r>
          </a:p>
          <a:p>
            <a:pPr marL="461963" lvl="0">
              <a:spcBef>
                <a:spcPct val="30000"/>
              </a:spcBef>
              <a:buFont typeface="Wingdings" panose="05000000000000000000" pitchFamily="2" charset="2"/>
              <a:buChar char="§"/>
            </a:pPr>
            <a:r>
              <a:rPr lang="en-US" sz="2000" dirty="0" smtClean="0">
                <a:solidFill>
                  <a:prstClr val="black"/>
                </a:solidFill>
              </a:rPr>
              <a:t>When </a:t>
            </a:r>
            <a:r>
              <a:rPr lang="en-US" sz="2000" dirty="0">
                <a:solidFill>
                  <a:prstClr val="black"/>
                </a:solidFill>
              </a:rPr>
              <a:t>these features came out in 2012, C# changed the game again by baking asynchrony into the language as a first-class </a:t>
            </a:r>
            <a:r>
              <a:rPr lang="en-US" sz="2000" dirty="0" smtClean="0">
                <a:solidFill>
                  <a:prstClr val="black"/>
                </a:solidFill>
              </a:rPr>
              <a:t>participant.</a:t>
            </a:r>
          </a:p>
          <a:p>
            <a:pPr marL="461963" lvl="0">
              <a:spcBef>
                <a:spcPct val="30000"/>
              </a:spcBef>
              <a:buFont typeface="Wingdings" panose="05000000000000000000" pitchFamily="2" charset="2"/>
              <a:buChar char="§"/>
            </a:pPr>
            <a:r>
              <a:rPr lang="en-US" sz="2000" dirty="0" smtClean="0">
                <a:solidFill>
                  <a:prstClr val="black"/>
                </a:solidFill>
              </a:rPr>
              <a:t>If </a:t>
            </a:r>
            <a:r>
              <a:rPr lang="en-US" sz="2000" dirty="0">
                <a:solidFill>
                  <a:prstClr val="black"/>
                </a:solidFill>
              </a:rPr>
              <a:t>you've ever dealt with long running operations and the implementation of webs of callbacks, you probably loved this language feature.</a:t>
            </a: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438</a:t>
            </a:fld>
            <a:endParaRPr lang="en-US" dirty="0"/>
          </a:p>
        </p:txBody>
      </p:sp>
    </p:spTree>
    <p:extLst>
      <p:ext uri="{BB962C8B-B14F-4D97-AF65-F5344CB8AC3E}">
        <p14:creationId xmlns:p14="http://schemas.microsoft.com/office/powerpoint/2010/main" val="270027784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 version 6.0</a:t>
            </a:r>
            <a:endParaRPr lang="en-US" dirty="0"/>
          </a:p>
        </p:txBody>
      </p:sp>
      <p:sp>
        <p:nvSpPr>
          <p:cNvPr id="5"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a:solidFill>
                  <a:prstClr val="black"/>
                </a:solidFill>
              </a:rPr>
              <a:t>With versions 3.0 and 5.0, C# had added some impressive features in an object oriented </a:t>
            </a:r>
            <a:r>
              <a:rPr lang="en-US" sz="2000" dirty="0" smtClean="0">
                <a:solidFill>
                  <a:prstClr val="black"/>
                </a:solidFill>
              </a:rPr>
              <a:t>language.</a:t>
            </a:r>
          </a:p>
          <a:p>
            <a:pPr marL="461963" lvl="0">
              <a:spcBef>
                <a:spcPct val="30000"/>
              </a:spcBef>
              <a:buFont typeface="Wingdings" panose="05000000000000000000" pitchFamily="2" charset="2"/>
              <a:buChar char="§"/>
            </a:pPr>
            <a:r>
              <a:rPr lang="en-US" sz="2000" dirty="0" smtClean="0">
                <a:solidFill>
                  <a:prstClr val="black"/>
                </a:solidFill>
              </a:rPr>
              <a:t>With </a:t>
            </a:r>
            <a:r>
              <a:rPr lang="en-US" sz="2000" dirty="0">
                <a:solidFill>
                  <a:prstClr val="black"/>
                </a:solidFill>
              </a:rPr>
              <a:t>version 6.0, it would go away from doing a dominant killer feature and instead release many features that delighted users of the </a:t>
            </a:r>
            <a:r>
              <a:rPr lang="en-US" sz="2000" dirty="0" smtClean="0">
                <a:solidFill>
                  <a:prstClr val="black"/>
                </a:solidFill>
              </a:rPr>
              <a:t>language.</a:t>
            </a:r>
          </a:p>
          <a:p>
            <a:pPr marL="461963" lvl="0">
              <a:spcBef>
                <a:spcPct val="30000"/>
              </a:spcBef>
              <a:buFont typeface="Wingdings" panose="05000000000000000000" pitchFamily="2" charset="2"/>
              <a:buChar char="§"/>
            </a:pPr>
            <a:r>
              <a:rPr lang="en-US" sz="2000" dirty="0" smtClean="0">
                <a:solidFill>
                  <a:prstClr val="black"/>
                </a:solidFill>
              </a:rPr>
              <a:t>Here </a:t>
            </a:r>
            <a:r>
              <a:rPr lang="en-US" sz="2000" dirty="0">
                <a:solidFill>
                  <a:prstClr val="black"/>
                </a:solidFill>
              </a:rPr>
              <a:t>are some of them:</a:t>
            </a:r>
          </a:p>
          <a:p>
            <a:pPr marL="687388" lvl="0">
              <a:spcBef>
                <a:spcPct val="30000"/>
              </a:spcBef>
              <a:buFont typeface="Wingdings" panose="05000000000000000000" pitchFamily="2" charset="2"/>
              <a:buChar char="ü"/>
            </a:pPr>
            <a:r>
              <a:rPr lang="en-US" sz="2000" dirty="0" smtClean="0">
                <a:solidFill>
                  <a:prstClr val="black"/>
                </a:solidFill>
              </a:rPr>
              <a:t>Static </a:t>
            </a:r>
            <a:r>
              <a:rPr lang="en-US" sz="2000" dirty="0">
                <a:solidFill>
                  <a:prstClr val="black"/>
                </a:solidFill>
              </a:rPr>
              <a:t>imports</a:t>
            </a:r>
          </a:p>
          <a:p>
            <a:pPr marL="687388" lvl="0">
              <a:spcBef>
                <a:spcPct val="30000"/>
              </a:spcBef>
              <a:buFont typeface="Wingdings" panose="05000000000000000000" pitchFamily="2" charset="2"/>
              <a:buChar char="ü"/>
            </a:pPr>
            <a:r>
              <a:rPr lang="en-US" sz="2000" dirty="0">
                <a:solidFill>
                  <a:prstClr val="black"/>
                </a:solidFill>
              </a:rPr>
              <a:t>Exception filters</a:t>
            </a:r>
          </a:p>
          <a:p>
            <a:pPr marL="687388" lvl="0">
              <a:spcBef>
                <a:spcPct val="30000"/>
              </a:spcBef>
              <a:buFont typeface="Wingdings" panose="05000000000000000000" pitchFamily="2" charset="2"/>
              <a:buChar char="ü"/>
            </a:pPr>
            <a:r>
              <a:rPr lang="en-US" sz="2000" dirty="0">
                <a:solidFill>
                  <a:prstClr val="black"/>
                </a:solidFill>
              </a:rPr>
              <a:t>Property initializers</a:t>
            </a:r>
          </a:p>
          <a:p>
            <a:pPr marL="687388" lvl="0">
              <a:spcBef>
                <a:spcPct val="30000"/>
              </a:spcBef>
              <a:buFont typeface="Wingdings" panose="05000000000000000000" pitchFamily="2" charset="2"/>
              <a:buChar char="ü"/>
            </a:pPr>
            <a:r>
              <a:rPr lang="en-US" sz="2000" dirty="0">
                <a:solidFill>
                  <a:prstClr val="black"/>
                </a:solidFill>
              </a:rPr>
              <a:t>Expression bodied members</a:t>
            </a:r>
          </a:p>
          <a:p>
            <a:pPr marL="687388" lvl="0">
              <a:spcBef>
                <a:spcPct val="30000"/>
              </a:spcBef>
              <a:buFont typeface="Wingdings" panose="05000000000000000000" pitchFamily="2" charset="2"/>
              <a:buChar char="ü"/>
            </a:pPr>
            <a:r>
              <a:rPr lang="en-US" sz="2000" dirty="0">
                <a:solidFill>
                  <a:prstClr val="black"/>
                </a:solidFill>
              </a:rPr>
              <a:t>Null propagator</a:t>
            </a:r>
          </a:p>
          <a:p>
            <a:pPr marL="687388" lvl="0">
              <a:spcBef>
                <a:spcPct val="30000"/>
              </a:spcBef>
              <a:buFont typeface="Wingdings" panose="05000000000000000000" pitchFamily="2" charset="2"/>
              <a:buChar char="ü"/>
            </a:pPr>
            <a:r>
              <a:rPr lang="en-US" sz="2000" dirty="0">
                <a:solidFill>
                  <a:prstClr val="black"/>
                </a:solidFill>
              </a:rPr>
              <a:t>String interpolation</a:t>
            </a:r>
          </a:p>
          <a:p>
            <a:pPr marL="687388" lvl="0">
              <a:spcBef>
                <a:spcPct val="30000"/>
              </a:spcBef>
              <a:buFont typeface="Wingdings" panose="05000000000000000000" pitchFamily="2" charset="2"/>
              <a:buChar char="ü"/>
            </a:pPr>
            <a:r>
              <a:rPr lang="en-US" sz="2000" dirty="0">
                <a:solidFill>
                  <a:prstClr val="black"/>
                </a:solidFill>
              </a:rPr>
              <a:t>nameof operator</a:t>
            </a:r>
          </a:p>
          <a:p>
            <a:pPr marL="687388" lvl="0">
              <a:spcBef>
                <a:spcPct val="30000"/>
              </a:spcBef>
              <a:buFont typeface="Wingdings" panose="05000000000000000000" pitchFamily="2" charset="2"/>
              <a:buChar char="ü"/>
            </a:pPr>
            <a:r>
              <a:rPr lang="en-US" sz="2000" dirty="0">
                <a:solidFill>
                  <a:prstClr val="black"/>
                </a:solidFill>
              </a:rPr>
              <a:t>Dictionary </a:t>
            </a:r>
            <a:r>
              <a:rPr lang="en-US" sz="2000" dirty="0" smtClean="0">
                <a:solidFill>
                  <a:prstClr val="black"/>
                </a:solidFill>
              </a:rPr>
              <a:t>initializer</a:t>
            </a: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439</a:t>
            </a:fld>
            <a:endParaRPr lang="en-US" dirty="0"/>
          </a:p>
        </p:txBody>
      </p:sp>
    </p:spTree>
    <p:extLst>
      <p:ext uri="{BB962C8B-B14F-4D97-AF65-F5344CB8AC3E}">
        <p14:creationId xmlns:p14="http://schemas.microsoft.com/office/powerpoint/2010/main" val="33689295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What’s New in C# 5.0</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C# 5.0’s big new feature was support for </a:t>
            </a:r>
            <a:r>
              <a:rPr lang="en-US" sz="2000" dirty="0">
                <a:solidFill>
                  <a:srgbClr val="FF0000"/>
                </a:solidFill>
              </a:rPr>
              <a:t>asynchronous functions</a:t>
            </a:r>
            <a:r>
              <a:rPr lang="en-US" sz="2000" dirty="0"/>
              <a:t> via two new </a:t>
            </a:r>
            <a:r>
              <a:rPr lang="en-US" sz="2000" dirty="0" smtClean="0"/>
              <a:t>keywords</a:t>
            </a:r>
          </a:p>
          <a:p>
            <a:pPr marL="687388">
              <a:buFont typeface="Wingdings" panose="05000000000000000000" pitchFamily="2" charset="2"/>
              <a:buChar char="ü"/>
            </a:pPr>
            <a:r>
              <a:rPr lang="en-US" sz="2000" dirty="0"/>
              <a:t>a</a:t>
            </a:r>
            <a:r>
              <a:rPr lang="en-US" sz="2000" dirty="0" smtClean="0"/>
              <a:t>sync</a:t>
            </a:r>
          </a:p>
          <a:p>
            <a:pPr marL="687388">
              <a:buFont typeface="Wingdings" panose="05000000000000000000" pitchFamily="2" charset="2"/>
              <a:buChar char="ü"/>
            </a:pPr>
            <a:r>
              <a:rPr lang="en-US" sz="2000" dirty="0" smtClean="0"/>
              <a:t>await</a:t>
            </a:r>
          </a:p>
          <a:p>
            <a:pPr marL="461963">
              <a:buFont typeface="Wingdings" panose="05000000000000000000" pitchFamily="2" charset="2"/>
              <a:buChar char="§"/>
            </a:pPr>
            <a:r>
              <a:rPr lang="en-US" sz="2000" dirty="0" smtClean="0"/>
              <a:t>Asynchronous </a:t>
            </a:r>
            <a:r>
              <a:rPr lang="en-US" sz="2000" dirty="0"/>
              <a:t>functions enable </a:t>
            </a:r>
            <a:r>
              <a:rPr lang="en-US" sz="2000" dirty="0">
                <a:solidFill>
                  <a:srgbClr val="FF0000"/>
                </a:solidFill>
              </a:rPr>
              <a:t>asynchronous continuations</a:t>
            </a:r>
            <a:r>
              <a:rPr lang="en-US" sz="2000" dirty="0"/>
              <a:t>, which make it easier to write responsive and thread-safe rich-client </a:t>
            </a:r>
            <a:r>
              <a:rPr lang="en-US" sz="2000" dirty="0" smtClean="0"/>
              <a:t>applications.</a:t>
            </a:r>
          </a:p>
          <a:p>
            <a:pPr marL="461963">
              <a:buFont typeface="Wingdings" panose="05000000000000000000" pitchFamily="2" charset="2"/>
              <a:buChar char="§"/>
            </a:pPr>
            <a:r>
              <a:rPr lang="en-US" sz="2000" dirty="0" smtClean="0"/>
              <a:t>They </a:t>
            </a:r>
            <a:r>
              <a:rPr lang="en-US" sz="2000" dirty="0"/>
              <a:t>also make it easy to write highly concurrent and efficient </a:t>
            </a:r>
            <a:r>
              <a:rPr lang="en-US" sz="2000" dirty="0" smtClean="0"/>
              <a:t>I/O bound </a:t>
            </a:r>
            <a:r>
              <a:rPr lang="en-US" sz="2000" dirty="0"/>
              <a:t>applications that don’t tie up a thread resource per </a:t>
            </a:r>
            <a:r>
              <a:rPr lang="en-US" sz="2000" dirty="0" smtClean="0"/>
              <a:t>operation.</a:t>
            </a:r>
          </a:p>
          <a:p>
            <a:pPr marL="461963">
              <a:buFont typeface="Wingdings" panose="05000000000000000000" pitchFamily="2" charset="2"/>
              <a:buChar char="§"/>
            </a:pPr>
            <a:r>
              <a:rPr lang="en-US" sz="2000" dirty="0" smtClean="0"/>
              <a:t>We </a:t>
            </a:r>
            <a:r>
              <a:rPr lang="en-US" sz="2000" dirty="0"/>
              <a:t>cover asynchronous functions in detail in Chapter 14</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44</a:t>
            </a:fld>
            <a:endParaRPr lang="en-US" dirty="0"/>
          </a:p>
        </p:txBody>
      </p:sp>
    </p:spTree>
    <p:extLst>
      <p:ext uri="{BB962C8B-B14F-4D97-AF65-F5344CB8AC3E}">
        <p14:creationId xmlns:p14="http://schemas.microsoft.com/office/powerpoint/2010/main" val="1429142344"/>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 version 6.0									   </a:t>
            </a:r>
            <a:r>
              <a:rPr lang="en-US" dirty="0" smtClean="0">
                <a:solidFill>
                  <a:srgbClr val="C00000"/>
                </a:solidFill>
              </a:rPr>
              <a:t>|</a:t>
            </a:r>
            <a:endParaRPr lang="en-US" dirty="0">
              <a:solidFill>
                <a:srgbClr val="C00000"/>
              </a:solidFill>
            </a:endParaRPr>
          </a:p>
        </p:txBody>
      </p:sp>
      <p:sp>
        <p:nvSpPr>
          <p:cNvPr id="5" name="Content Placeholder 3"/>
          <p:cNvSpPr>
            <a:spLocks noGrp="1"/>
          </p:cNvSpPr>
          <p:nvPr>
            <p:ph idx="1"/>
          </p:nvPr>
        </p:nvSpPr>
        <p:spPr/>
        <p:txBody>
          <a:bodyPr>
            <a:normAutofit/>
          </a:bodyPr>
          <a:lstStyle/>
          <a:p>
            <a:pPr marL="461963" lvl="0">
              <a:spcBef>
                <a:spcPct val="30000"/>
              </a:spcBef>
              <a:buFont typeface="Wingdings" panose="05000000000000000000" pitchFamily="2" charset="2"/>
              <a:buChar char="§"/>
            </a:pPr>
            <a:r>
              <a:rPr lang="en-US" dirty="0">
                <a:solidFill>
                  <a:prstClr val="black"/>
                </a:solidFill>
              </a:rPr>
              <a:t>Each of these features is interesting in its own right.</a:t>
            </a:r>
          </a:p>
          <a:p>
            <a:pPr marL="461963" lvl="0">
              <a:spcBef>
                <a:spcPct val="30000"/>
              </a:spcBef>
              <a:buFont typeface="Wingdings" panose="05000000000000000000" pitchFamily="2" charset="2"/>
              <a:buChar char="§"/>
            </a:pPr>
            <a:r>
              <a:rPr lang="en-US" dirty="0">
                <a:solidFill>
                  <a:prstClr val="black"/>
                </a:solidFill>
              </a:rPr>
              <a:t>But if you look at them altogether, you see an interesting pattern.</a:t>
            </a:r>
          </a:p>
          <a:p>
            <a:pPr marL="461963" lvl="0">
              <a:spcBef>
                <a:spcPct val="30000"/>
              </a:spcBef>
              <a:buFont typeface="Wingdings" panose="05000000000000000000" pitchFamily="2" charset="2"/>
              <a:buChar char="§"/>
            </a:pPr>
            <a:r>
              <a:rPr lang="en-US" sz="2000" dirty="0" smtClean="0">
                <a:solidFill>
                  <a:prstClr val="black"/>
                </a:solidFill>
              </a:rPr>
              <a:t>In </a:t>
            </a:r>
            <a:r>
              <a:rPr lang="en-US" sz="2000" dirty="0">
                <a:solidFill>
                  <a:prstClr val="black"/>
                </a:solidFill>
              </a:rPr>
              <a:t>this version, C# eliminated language boilerplate to make code more terse and </a:t>
            </a:r>
            <a:r>
              <a:rPr lang="en-US" sz="2000" dirty="0" smtClean="0">
                <a:solidFill>
                  <a:prstClr val="black"/>
                </a:solidFill>
              </a:rPr>
              <a:t>readable.</a:t>
            </a:r>
          </a:p>
          <a:p>
            <a:pPr marL="461963" lvl="0">
              <a:spcBef>
                <a:spcPct val="30000"/>
              </a:spcBef>
              <a:buFont typeface="Wingdings" panose="05000000000000000000" pitchFamily="2" charset="2"/>
              <a:buChar char="§"/>
            </a:pPr>
            <a:r>
              <a:rPr lang="en-US" sz="2000" dirty="0" smtClean="0">
                <a:solidFill>
                  <a:prstClr val="black"/>
                </a:solidFill>
              </a:rPr>
              <a:t>So </a:t>
            </a:r>
            <a:r>
              <a:rPr lang="en-US" sz="2000" dirty="0">
                <a:solidFill>
                  <a:prstClr val="black"/>
                </a:solidFill>
              </a:rPr>
              <a:t>for fans of clean, simple code, this language version was a huge win.</a:t>
            </a:r>
          </a:p>
          <a:p>
            <a:pPr marL="461963" lvl="0">
              <a:spcBef>
                <a:spcPct val="30000"/>
              </a:spcBef>
              <a:buFont typeface="Wingdings" panose="05000000000000000000" pitchFamily="2" charset="2"/>
              <a:buChar char="§"/>
            </a:pPr>
            <a:r>
              <a:rPr lang="en-US" sz="2000" dirty="0" smtClean="0">
                <a:solidFill>
                  <a:prstClr val="black"/>
                </a:solidFill>
              </a:rPr>
              <a:t>They </a:t>
            </a:r>
            <a:r>
              <a:rPr lang="en-US" sz="2000" dirty="0">
                <a:solidFill>
                  <a:prstClr val="black"/>
                </a:solidFill>
              </a:rPr>
              <a:t>did one other thing along with this version, though it's not a traditional language feature in </a:t>
            </a:r>
            <a:r>
              <a:rPr lang="en-US" sz="2000" dirty="0" smtClean="0">
                <a:solidFill>
                  <a:prstClr val="black"/>
                </a:solidFill>
              </a:rPr>
              <a:t>itself.</a:t>
            </a:r>
          </a:p>
          <a:p>
            <a:pPr marL="461963" lvl="0">
              <a:spcBef>
                <a:spcPct val="30000"/>
              </a:spcBef>
              <a:buFont typeface="Wingdings" panose="05000000000000000000" pitchFamily="2" charset="2"/>
              <a:buChar char="§"/>
            </a:pPr>
            <a:r>
              <a:rPr lang="en-US" sz="2000" dirty="0" smtClean="0">
                <a:solidFill>
                  <a:prstClr val="black"/>
                </a:solidFill>
              </a:rPr>
              <a:t>They </a:t>
            </a:r>
            <a:r>
              <a:rPr lang="en-US" sz="2000" dirty="0">
                <a:solidFill>
                  <a:prstClr val="black"/>
                </a:solidFill>
              </a:rPr>
              <a:t>released </a:t>
            </a:r>
            <a:r>
              <a:rPr lang="en-US" sz="2000" dirty="0">
                <a:solidFill>
                  <a:srgbClr val="FF0000"/>
                </a:solidFill>
              </a:rPr>
              <a:t>Roslyn</a:t>
            </a:r>
            <a:r>
              <a:rPr lang="en-US" sz="2000" dirty="0">
                <a:solidFill>
                  <a:prstClr val="black"/>
                </a:solidFill>
              </a:rPr>
              <a:t> the </a:t>
            </a:r>
            <a:r>
              <a:rPr lang="en-US" sz="2000" dirty="0">
                <a:solidFill>
                  <a:srgbClr val="FF0000"/>
                </a:solidFill>
              </a:rPr>
              <a:t>compiler</a:t>
            </a:r>
            <a:r>
              <a:rPr lang="en-US" sz="2000" dirty="0">
                <a:solidFill>
                  <a:prstClr val="black"/>
                </a:solidFill>
              </a:rPr>
              <a:t> </a:t>
            </a:r>
            <a:r>
              <a:rPr lang="en-US" sz="2000" dirty="0">
                <a:solidFill>
                  <a:srgbClr val="0070C0"/>
                </a:solidFill>
              </a:rPr>
              <a:t>as a </a:t>
            </a:r>
            <a:r>
              <a:rPr lang="en-US" sz="2000" dirty="0" smtClean="0">
                <a:solidFill>
                  <a:srgbClr val="FF0000"/>
                </a:solidFill>
              </a:rPr>
              <a:t>service</a:t>
            </a:r>
            <a:r>
              <a:rPr lang="en-US" sz="2000" dirty="0" smtClean="0">
                <a:solidFill>
                  <a:prstClr val="black"/>
                </a:solidFill>
              </a:rPr>
              <a:t>.</a:t>
            </a:r>
          </a:p>
          <a:p>
            <a:pPr marL="461963" lvl="0">
              <a:spcBef>
                <a:spcPct val="30000"/>
              </a:spcBef>
              <a:buFont typeface="Wingdings" panose="05000000000000000000" pitchFamily="2" charset="2"/>
              <a:buChar char="§"/>
            </a:pPr>
            <a:r>
              <a:rPr lang="en-US" sz="2000" dirty="0" smtClean="0">
                <a:solidFill>
                  <a:prstClr val="black"/>
                </a:solidFill>
              </a:rPr>
              <a:t>The </a:t>
            </a:r>
            <a:r>
              <a:rPr lang="en-US" sz="2000" dirty="0">
                <a:solidFill>
                  <a:srgbClr val="FF0000"/>
                </a:solidFill>
              </a:rPr>
              <a:t>C# compiler</a:t>
            </a:r>
            <a:r>
              <a:rPr lang="en-US" sz="2000" dirty="0">
                <a:solidFill>
                  <a:prstClr val="black"/>
                </a:solidFill>
              </a:rPr>
              <a:t> is now </a:t>
            </a:r>
            <a:r>
              <a:rPr lang="en-US" sz="2000" dirty="0">
                <a:solidFill>
                  <a:srgbClr val="0070C0"/>
                </a:solidFill>
              </a:rPr>
              <a:t>written</a:t>
            </a:r>
            <a:r>
              <a:rPr lang="en-US" sz="2000" dirty="0">
                <a:solidFill>
                  <a:prstClr val="black"/>
                </a:solidFill>
              </a:rPr>
              <a:t> in </a:t>
            </a:r>
            <a:r>
              <a:rPr lang="en-US" sz="2000" dirty="0">
                <a:solidFill>
                  <a:srgbClr val="FF0000"/>
                </a:solidFill>
              </a:rPr>
              <a:t>C#</a:t>
            </a:r>
            <a:r>
              <a:rPr lang="en-US" sz="2000" dirty="0">
                <a:solidFill>
                  <a:prstClr val="black"/>
                </a:solidFill>
              </a:rPr>
              <a:t>, and you can use the compiler as part of your programming efforts.</a:t>
            </a: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440</a:t>
            </a:fld>
            <a:endParaRPr lang="en-US" dirty="0"/>
          </a:p>
        </p:txBody>
      </p:sp>
    </p:spTree>
    <p:extLst>
      <p:ext uri="{BB962C8B-B14F-4D97-AF65-F5344CB8AC3E}">
        <p14:creationId xmlns:p14="http://schemas.microsoft.com/office/powerpoint/2010/main" val="79432172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 version 7.0</a:t>
            </a:r>
            <a:endParaRPr lang="en-US" dirty="0"/>
          </a:p>
        </p:txBody>
      </p:sp>
      <p:sp>
        <p:nvSpPr>
          <p:cNvPr id="5"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smtClean="0">
                <a:solidFill>
                  <a:prstClr val="black"/>
                </a:solidFill>
              </a:rPr>
              <a:t>The most recent major version is C# version 7.0.</a:t>
            </a:r>
          </a:p>
          <a:p>
            <a:pPr marL="461963" lvl="0">
              <a:spcBef>
                <a:spcPct val="30000"/>
              </a:spcBef>
              <a:buFont typeface="Wingdings" panose="05000000000000000000" pitchFamily="2" charset="2"/>
              <a:buChar char="§"/>
            </a:pPr>
            <a:r>
              <a:rPr lang="en-US" sz="2000" dirty="0" smtClean="0">
                <a:solidFill>
                  <a:prstClr val="black"/>
                </a:solidFill>
              </a:rPr>
              <a:t>This version has some evolutionary and cool stuff in the vein of C# 6.0, but </a:t>
            </a:r>
            <a:r>
              <a:rPr lang="en-US" sz="2000" dirty="0" smtClean="0">
                <a:solidFill>
                  <a:srgbClr val="FF0000"/>
                </a:solidFill>
              </a:rPr>
              <a:t>without</a:t>
            </a:r>
            <a:r>
              <a:rPr lang="en-US" sz="2000" dirty="0" smtClean="0">
                <a:solidFill>
                  <a:prstClr val="black"/>
                </a:solidFill>
              </a:rPr>
              <a:t> the </a:t>
            </a:r>
            <a:r>
              <a:rPr lang="en-US" sz="2000" dirty="0" smtClean="0">
                <a:solidFill>
                  <a:srgbClr val="FF0000"/>
                </a:solidFill>
              </a:rPr>
              <a:t>compiler</a:t>
            </a:r>
            <a:r>
              <a:rPr lang="en-US" sz="2000" dirty="0" smtClean="0">
                <a:solidFill>
                  <a:prstClr val="black"/>
                </a:solidFill>
              </a:rPr>
              <a:t> </a:t>
            </a:r>
            <a:r>
              <a:rPr lang="en-US" sz="2000" dirty="0" smtClean="0">
                <a:solidFill>
                  <a:srgbClr val="0070C0"/>
                </a:solidFill>
              </a:rPr>
              <a:t>as a </a:t>
            </a:r>
            <a:r>
              <a:rPr lang="en-US" sz="2000" dirty="0" smtClean="0">
                <a:solidFill>
                  <a:srgbClr val="FF0000"/>
                </a:solidFill>
              </a:rPr>
              <a:t>service</a:t>
            </a:r>
            <a:r>
              <a:rPr lang="en-US" sz="2000" dirty="0" smtClean="0">
                <a:solidFill>
                  <a:prstClr val="black"/>
                </a:solidFill>
              </a:rPr>
              <a:t>. </a:t>
            </a:r>
          </a:p>
          <a:p>
            <a:pPr marL="461963" lvl="0">
              <a:spcBef>
                <a:spcPct val="30000"/>
              </a:spcBef>
              <a:buFont typeface="Wingdings" panose="05000000000000000000" pitchFamily="2" charset="2"/>
              <a:buChar char="§"/>
            </a:pPr>
            <a:r>
              <a:rPr lang="en-US" sz="2000" dirty="0" smtClean="0">
                <a:solidFill>
                  <a:prstClr val="black"/>
                </a:solidFill>
              </a:rPr>
              <a:t>Here are some of the new features:</a:t>
            </a:r>
          </a:p>
          <a:p>
            <a:pPr marL="687388" lvl="0">
              <a:spcBef>
                <a:spcPct val="30000"/>
              </a:spcBef>
              <a:buFont typeface="Wingdings" panose="05000000000000000000" pitchFamily="2" charset="2"/>
              <a:buChar char="ü"/>
            </a:pPr>
            <a:r>
              <a:rPr lang="en-US" sz="2000" dirty="0" smtClean="0">
                <a:solidFill>
                  <a:prstClr val="black"/>
                </a:solidFill>
              </a:rPr>
              <a:t>Out variables					Tuples and deconstruction</a:t>
            </a:r>
          </a:p>
          <a:p>
            <a:pPr marL="687388" lvl="0">
              <a:spcBef>
                <a:spcPct val="30000"/>
              </a:spcBef>
              <a:buFont typeface="Wingdings" panose="05000000000000000000" pitchFamily="2" charset="2"/>
              <a:buChar char="ü"/>
            </a:pPr>
            <a:r>
              <a:rPr lang="en-US" sz="2000" dirty="0" smtClean="0">
                <a:solidFill>
                  <a:prstClr val="black"/>
                </a:solidFill>
              </a:rPr>
              <a:t>Pattern matching					Local functions</a:t>
            </a:r>
          </a:p>
          <a:p>
            <a:pPr marL="687388" lvl="0">
              <a:spcBef>
                <a:spcPct val="30000"/>
              </a:spcBef>
              <a:buFont typeface="Wingdings" panose="05000000000000000000" pitchFamily="2" charset="2"/>
              <a:buChar char="ü"/>
            </a:pPr>
            <a:r>
              <a:rPr lang="en-US" sz="2000" dirty="0" smtClean="0">
                <a:solidFill>
                  <a:prstClr val="black"/>
                </a:solidFill>
              </a:rPr>
              <a:t>Expanded expression bodied members		Ref locals and returns</a:t>
            </a:r>
          </a:p>
          <a:p>
            <a:pPr marL="461963" lvl="0">
              <a:spcBef>
                <a:spcPct val="30000"/>
              </a:spcBef>
              <a:buFont typeface="Wingdings" panose="05000000000000000000" pitchFamily="2" charset="2"/>
              <a:buChar char="§"/>
            </a:pPr>
            <a:r>
              <a:rPr lang="en-US" sz="2000" dirty="0" smtClean="0">
                <a:solidFill>
                  <a:prstClr val="black"/>
                </a:solidFill>
              </a:rPr>
              <a:t>All of these features offer cool new capabilities for developers and the opportunity to write even cleaner code than ever.</a:t>
            </a:r>
          </a:p>
          <a:p>
            <a:pPr marL="461963" lvl="0">
              <a:spcBef>
                <a:spcPct val="30000"/>
              </a:spcBef>
              <a:buFont typeface="Wingdings" panose="05000000000000000000" pitchFamily="2" charset="2"/>
              <a:buChar char="§"/>
            </a:pPr>
            <a:r>
              <a:rPr lang="en-US" sz="2000" dirty="0" smtClean="0">
                <a:solidFill>
                  <a:prstClr val="black"/>
                </a:solidFill>
              </a:rPr>
              <a:t>A highlight is condensing the declaration of variables to use with the out keyword and by allowing multiple return values via tuple</a:t>
            </a:r>
          </a:p>
          <a:p>
            <a:pPr marL="461963" lvl="0">
              <a:spcBef>
                <a:spcPct val="30000"/>
              </a:spcBef>
              <a:buFont typeface="Wingdings" panose="05000000000000000000" pitchFamily="2" charset="2"/>
              <a:buChar char="§"/>
            </a:pPr>
            <a:r>
              <a:rPr lang="en-US" sz="2000" dirty="0" smtClean="0">
                <a:solidFill>
                  <a:prstClr val="black"/>
                </a:solidFill>
              </a:rPr>
              <a:t>But C# is being put to ever broader use. .NET Core now targets any operating system and has its eyes firmly on the cloud and on portability. </a:t>
            </a:r>
          </a:p>
          <a:p>
            <a:pPr marL="461963">
              <a:spcBef>
                <a:spcPct val="30000"/>
              </a:spcBef>
              <a:buFont typeface="Wingdings" panose="05000000000000000000" pitchFamily="2" charset="2"/>
              <a:buChar char="§"/>
            </a:pPr>
            <a:r>
              <a:rPr lang="en-US" sz="2000" dirty="0" smtClean="0">
                <a:solidFill>
                  <a:prstClr val="black"/>
                </a:solidFill>
              </a:rPr>
              <a:t>This certainly occupies the language designers' thoughts and time, in addition to coming up with new features.</a:t>
            </a:r>
            <a:endParaRPr lang="en-US" sz="2000" dirty="0">
              <a:solidFill>
                <a:prstClr val="black"/>
              </a:solidFill>
            </a:endParaRPr>
          </a:p>
        </p:txBody>
      </p:sp>
      <p:sp>
        <p:nvSpPr>
          <p:cNvPr id="3" name="Rectangle 2"/>
          <p:cNvSpPr/>
          <p:nvPr/>
        </p:nvSpPr>
        <p:spPr>
          <a:xfrm>
            <a:off x="9562012" y="1263128"/>
            <a:ext cx="2498184" cy="369332"/>
          </a:xfrm>
          <a:prstGeom prst="rect">
            <a:avLst/>
          </a:prstGeom>
          <a:solidFill>
            <a:srgbClr val="FFFF00"/>
          </a:solidFill>
          <a:ln>
            <a:solidFill>
              <a:schemeClr val="accent1"/>
            </a:solidFill>
          </a:ln>
        </p:spPr>
        <p:txBody>
          <a:bodyPr wrap="square">
            <a:spAutoFit/>
          </a:bodyPr>
          <a:lstStyle/>
          <a:p>
            <a:r>
              <a:rPr lang="en-US" dirty="0" smtClean="0">
                <a:solidFill>
                  <a:srgbClr val="002060"/>
                </a:solidFill>
                <a:latin typeface="Gill Sans MT" panose="020B0502020104020203" pitchFamily="34" charset="0"/>
              </a:rPr>
              <a:t>Last Mod: 15 Apr 2018</a:t>
            </a:r>
            <a:endParaRPr lang="en-US" dirty="0">
              <a:solidFill>
                <a:srgbClr val="002060"/>
              </a:solidFill>
              <a:latin typeface="Gill Sans MT" panose="020B0502020104020203" pitchFamily="34" charset="0"/>
            </a:endParaRP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441</a:t>
            </a:fld>
            <a:endParaRPr lang="en-US" dirty="0"/>
          </a:p>
        </p:txBody>
      </p:sp>
    </p:spTree>
    <p:extLst>
      <p:ext uri="{BB962C8B-B14F-4D97-AF65-F5344CB8AC3E}">
        <p14:creationId xmlns:p14="http://schemas.microsoft.com/office/powerpoint/2010/main" val="303869584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.NET Framework Release</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152400" y="1268362"/>
            <a:ext cx="10080662" cy="4827638"/>
          </a:xfrm>
          <a:prstGeom prst="rect">
            <a:avLst/>
          </a:prstGeom>
          <a:ln>
            <a:solidFill>
              <a:schemeClr val="accent1"/>
            </a:solidFill>
          </a:ln>
        </p:spPr>
      </p:pic>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442</a:t>
            </a:fld>
            <a:endParaRPr lang="en-US" dirty="0"/>
          </a:p>
        </p:txBody>
      </p:sp>
    </p:spTree>
    <p:extLst>
      <p:ext uri="{BB962C8B-B14F-4D97-AF65-F5344CB8AC3E}">
        <p14:creationId xmlns:p14="http://schemas.microsoft.com/office/powerpoint/2010/main" val="47032295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.NET Application Types</a:t>
            </a:r>
            <a:endParaRPr lang="en-US" dirty="0">
              <a:solidFill>
                <a:schemeClr val="bg1"/>
              </a:solidFill>
            </a:endParaRPr>
          </a:p>
        </p:txBody>
      </p:sp>
      <p:sp>
        <p:nvSpPr>
          <p:cNvPr id="4"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smtClean="0">
                <a:solidFill>
                  <a:prstClr val="black"/>
                </a:solidFill>
              </a:rPr>
              <a:t>The following lists the different types of .NET applications:</a:t>
            </a:r>
          </a:p>
          <a:p>
            <a:pPr marL="461963" lvl="0">
              <a:spcBef>
                <a:spcPct val="30000"/>
              </a:spcBef>
              <a:buFont typeface="Wingdings" panose="05000000000000000000" pitchFamily="2" charset="2"/>
              <a:buChar char="§"/>
            </a:pPr>
            <a:r>
              <a:rPr lang="en-US" sz="2000" dirty="0" smtClean="0">
                <a:solidFill>
                  <a:prstClr val="black"/>
                </a:solidFill>
              </a:rPr>
              <a:t>Console program</a:t>
            </a:r>
          </a:p>
          <a:p>
            <a:pPr marL="461963" lvl="0">
              <a:spcBef>
                <a:spcPct val="30000"/>
              </a:spcBef>
              <a:buFont typeface="Wingdings" panose="05000000000000000000" pitchFamily="2" charset="2"/>
              <a:buChar char="§"/>
            </a:pPr>
            <a:r>
              <a:rPr lang="en-US" sz="2000" dirty="0" smtClean="0">
                <a:solidFill>
                  <a:prstClr val="black"/>
                </a:solidFill>
              </a:rPr>
              <a:t>Windows </a:t>
            </a:r>
            <a:r>
              <a:rPr lang="en-US" sz="2000" dirty="0">
                <a:solidFill>
                  <a:prstClr val="black"/>
                </a:solidFill>
              </a:rPr>
              <a:t>Forms </a:t>
            </a:r>
            <a:r>
              <a:rPr lang="en-US" sz="2000" dirty="0" smtClean="0">
                <a:solidFill>
                  <a:prstClr val="black"/>
                </a:solidFill>
              </a:rPr>
              <a:t>application</a:t>
            </a:r>
          </a:p>
          <a:p>
            <a:pPr marL="461963" lvl="0">
              <a:spcBef>
                <a:spcPct val="30000"/>
              </a:spcBef>
              <a:buFont typeface="Wingdings" panose="05000000000000000000" pitchFamily="2" charset="2"/>
              <a:buChar char="§"/>
            </a:pPr>
            <a:r>
              <a:rPr lang="en-US" sz="2000" dirty="0" smtClean="0">
                <a:solidFill>
                  <a:prstClr val="black"/>
                </a:solidFill>
              </a:rPr>
              <a:t>WPF application</a:t>
            </a:r>
          </a:p>
          <a:p>
            <a:pPr marL="461963" lvl="0">
              <a:spcBef>
                <a:spcPct val="30000"/>
              </a:spcBef>
              <a:buFont typeface="Wingdings" panose="05000000000000000000" pitchFamily="2" charset="2"/>
              <a:buChar char="§"/>
            </a:pPr>
            <a:r>
              <a:rPr lang="en-US" sz="2000" dirty="0" smtClean="0">
                <a:solidFill>
                  <a:prstClr val="black"/>
                </a:solidFill>
              </a:rPr>
              <a:t>ASP.NET </a:t>
            </a:r>
            <a:r>
              <a:rPr lang="en-US" sz="2000" dirty="0">
                <a:solidFill>
                  <a:prstClr val="black"/>
                </a:solidFill>
              </a:rPr>
              <a:t>web </a:t>
            </a:r>
            <a:r>
              <a:rPr lang="en-US" sz="2000" dirty="0" smtClean="0">
                <a:solidFill>
                  <a:prstClr val="black"/>
                </a:solidFill>
              </a:rPr>
              <a:t>page</a:t>
            </a:r>
          </a:p>
          <a:p>
            <a:pPr marL="461963" lvl="0">
              <a:spcBef>
                <a:spcPct val="30000"/>
              </a:spcBef>
              <a:buFont typeface="Wingdings" panose="05000000000000000000" pitchFamily="2" charset="2"/>
              <a:buChar char="§"/>
            </a:pPr>
            <a:r>
              <a:rPr lang="en-US" sz="2000" dirty="0" smtClean="0">
                <a:solidFill>
                  <a:prstClr val="black"/>
                </a:solidFill>
              </a:rPr>
              <a:t>WCF service</a:t>
            </a:r>
          </a:p>
          <a:p>
            <a:pPr marL="461963" lvl="0">
              <a:spcBef>
                <a:spcPct val="30000"/>
              </a:spcBef>
              <a:buFont typeface="Wingdings" panose="05000000000000000000" pitchFamily="2" charset="2"/>
              <a:buChar char="§"/>
            </a:pPr>
            <a:r>
              <a:rPr lang="en-US" sz="2000" dirty="0" smtClean="0">
                <a:solidFill>
                  <a:prstClr val="black"/>
                </a:solidFill>
              </a:rPr>
              <a:t>Web </a:t>
            </a:r>
            <a:r>
              <a:rPr lang="en-US" sz="2000" dirty="0">
                <a:solidFill>
                  <a:prstClr val="black"/>
                </a:solidFill>
              </a:rPr>
              <a:t>API </a:t>
            </a:r>
            <a:r>
              <a:rPr lang="en-US" sz="2000" dirty="0" smtClean="0">
                <a:solidFill>
                  <a:prstClr val="black"/>
                </a:solidFill>
              </a:rPr>
              <a:t>service</a:t>
            </a:r>
          </a:p>
          <a:p>
            <a:pPr marL="461963" lvl="0">
              <a:spcBef>
                <a:spcPct val="30000"/>
              </a:spcBef>
              <a:buFont typeface="Wingdings" panose="05000000000000000000" pitchFamily="2" charset="2"/>
              <a:buChar char="§"/>
            </a:pPr>
            <a:r>
              <a:rPr lang="en-US" sz="2000" dirty="0" smtClean="0">
                <a:solidFill>
                  <a:prstClr val="black"/>
                </a:solidFill>
              </a:rPr>
              <a:t>ASP.NET MVC</a:t>
            </a:r>
            <a:endParaRPr lang="en-US" sz="2000" dirty="0">
              <a:solidFill>
                <a:prstClr val="black"/>
              </a:solidFill>
            </a:endParaRPr>
          </a:p>
          <a:p>
            <a:pPr marL="461963" lvl="0">
              <a:spcBef>
                <a:spcPct val="30000"/>
              </a:spcBef>
              <a:buFont typeface="Wingdings" panose="05000000000000000000" pitchFamily="2" charset="2"/>
              <a:buChar char="§"/>
            </a:pPr>
            <a:r>
              <a:rPr lang="en-US" sz="2000" dirty="0" smtClean="0">
                <a:solidFill>
                  <a:prstClr val="black"/>
                </a:solidFill>
              </a:rPr>
              <a:t>.NET </a:t>
            </a:r>
            <a:r>
              <a:rPr lang="en-US" sz="2000" dirty="0">
                <a:solidFill>
                  <a:prstClr val="black"/>
                </a:solidFill>
              </a:rPr>
              <a:t>code </a:t>
            </a:r>
            <a:r>
              <a:rPr lang="en-US" sz="2000" dirty="0" smtClean="0">
                <a:solidFill>
                  <a:prstClr val="black"/>
                </a:solidFill>
              </a:rPr>
              <a:t>library and so </a:t>
            </a:r>
            <a:r>
              <a:rPr lang="en-US" sz="2000" dirty="0">
                <a:solidFill>
                  <a:prstClr val="black"/>
                </a:solidFill>
              </a:rPr>
              <a:t>on</a:t>
            </a:r>
            <a:r>
              <a:rPr lang="en-US" sz="2000" dirty="0" smtClean="0">
                <a:solidFill>
                  <a:prstClr val="black"/>
                </a:solidFill>
              </a:rPr>
              <a:t>.</a:t>
            </a:r>
            <a:endParaRPr lang="en-US" sz="2000" dirty="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443</a:t>
            </a:fld>
            <a:endParaRPr lang="en-US" dirty="0"/>
          </a:p>
        </p:txBody>
      </p:sp>
    </p:spTree>
    <p:extLst>
      <p:ext uri="{BB962C8B-B14F-4D97-AF65-F5344CB8AC3E}">
        <p14:creationId xmlns:p14="http://schemas.microsoft.com/office/powerpoint/2010/main" val="29415862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Common</a:t>
            </a:r>
            <a:r>
              <a:rPr lang="en-US" dirty="0" smtClean="0">
                <a:solidFill>
                  <a:schemeClr val="bg1"/>
                </a:solidFill>
                <a:latin typeface="+mn-lt"/>
              </a:rPr>
              <a:t> Intermediate Language(CIL)</a:t>
            </a:r>
            <a:endParaRPr lang="en-US" dirty="0">
              <a:solidFill>
                <a:schemeClr val="bg1"/>
              </a:solidFill>
              <a:latin typeface="+mn-lt"/>
            </a:endParaRPr>
          </a:p>
        </p:txBody>
      </p:sp>
      <p:sp>
        <p:nvSpPr>
          <p:cNvPr id="4"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a:solidFill>
                  <a:prstClr val="black"/>
                </a:solidFill>
              </a:rPr>
              <a:t>CIL is a language that sits above any particular platform-specific instruction set</a:t>
            </a:r>
            <a:r>
              <a:rPr lang="en-US" sz="2000" dirty="0" smtClean="0">
                <a:solidFill>
                  <a:prstClr val="black"/>
                </a:solidFill>
              </a:rPr>
              <a:t>.</a:t>
            </a:r>
          </a:p>
          <a:p>
            <a:pPr marL="461963" lvl="0">
              <a:spcBef>
                <a:spcPct val="30000"/>
              </a:spcBef>
              <a:buFont typeface="Wingdings" panose="05000000000000000000" pitchFamily="2" charset="2"/>
              <a:buChar char="§"/>
            </a:pPr>
            <a:r>
              <a:rPr lang="en-US" sz="2000" dirty="0" smtClean="0">
                <a:solidFill>
                  <a:prstClr val="black"/>
                </a:solidFill>
              </a:rPr>
              <a:t>Benefits of CIL:</a:t>
            </a:r>
          </a:p>
          <a:p>
            <a:pPr marL="687388" indent="-225425">
              <a:spcBef>
                <a:spcPct val="30000"/>
              </a:spcBef>
              <a:buFont typeface="Wingdings" panose="05000000000000000000" pitchFamily="2" charset="2"/>
              <a:buChar char="ü"/>
            </a:pPr>
            <a:r>
              <a:rPr lang="en-US" sz="2000" dirty="0">
                <a:solidFill>
                  <a:srgbClr val="0070C0"/>
                </a:solidFill>
              </a:rPr>
              <a:t>Language Integration: </a:t>
            </a:r>
            <a:r>
              <a:rPr lang="en-US" sz="2000" dirty="0" smtClean="0">
                <a:solidFill>
                  <a:srgbClr val="0070C0"/>
                </a:solidFill>
              </a:rPr>
              <a:t> </a:t>
            </a:r>
            <a:r>
              <a:rPr lang="en-US" sz="2000" dirty="0" smtClean="0">
                <a:solidFill>
                  <a:prstClr val="black"/>
                </a:solidFill>
              </a:rPr>
              <a:t>Each .NET-aware </a:t>
            </a:r>
            <a:r>
              <a:rPr lang="en-US" sz="2000" dirty="0">
                <a:solidFill>
                  <a:prstClr val="black"/>
                </a:solidFill>
              </a:rPr>
              <a:t>compiler produces nearly identical CIL instructions</a:t>
            </a:r>
            <a:r>
              <a:rPr lang="en-US" sz="2000" dirty="0" smtClean="0">
                <a:solidFill>
                  <a:prstClr val="black"/>
                </a:solidFill>
              </a:rPr>
              <a:t>.</a:t>
            </a:r>
          </a:p>
          <a:p>
            <a:pPr marL="687388" indent="-225425">
              <a:spcBef>
                <a:spcPct val="30000"/>
              </a:spcBef>
              <a:buFont typeface="Wingdings" panose="05000000000000000000" pitchFamily="2" charset="2"/>
              <a:buChar char="ü"/>
            </a:pPr>
            <a:r>
              <a:rPr lang="en-US" sz="2000" dirty="0">
                <a:solidFill>
                  <a:srgbClr val="0070C0"/>
                </a:solidFill>
              </a:rPr>
              <a:t>Platform-agnostic: </a:t>
            </a:r>
            <a:r>
              <a:rPr lang="en-US" sz="2000" dirty="0" smtClean="0">
                <a:solidFill>
                  <a:srgbClr val="0070C0"/>
                </a:solidFill>
              </a:rPr>
              <a:t> </a:t>
            </a:r>
            <a:r>
              <a:rPr lang="en-US" sz="2000" dirty="0" smtClean="0">
                <a:solidFill>
                  <a:prstClr val="black"/>
                </a:solidFill>
              </a:rPr>
              <a:t>The </a:t>
            </a:r>
            <a:r>
              <a:rPr lang="en-US" sz="2000" dirty="0">
                <a:solidFill>
                  <a:prstClr val="black"/>
                </a:solidFill>
              </a:rPr>
              <a:t>.NET Framework itself is </a:t>
            </a:r>
            <a:r>
              <a:rPr lang="en-US" sz="2000" dirty="0" smtClean="0">
                <a:solidFill>
                  <a:prstClr val="black"/>
                </a:solidFill>
              </a:rPr>
              <a:t>platform-agnostic.</a:t>
            </a:r>
          </a:p>
          <a:p>
            <a:pPr marL="461963">
              <a:spcBef>
                <a:spcPct val="30000"/>
              </a:spcBef>
              <a:buFont typeface="Wingdings" panose="05000000000000000000" pitchFamily="2" charset="2"/>
              <a:buChar char="§"/>
            </a:pPr>
            <a:r>
              <a:rPr lang="en-US" sz="2000" dirty="0">
                <a:solidFill>
                  <a:prstClr val="black"/>
                </a:solidFill>
              </a:rPr>
              <a:t>CIL code must be compiled on the fly before use. </a:t>
            </a:r>
            <a:r>
              <a:rPr lang="en-US" sz="2000" dirty="0" smtClean="0">
                <a:solidFill>
                  <a:prstClr val="black"/>
                </a:solidFill>
              </a:rPr>
              <a:t>The </a:t>
            </a:r>
            <a:r>
              <a:rPr lang="en-US" sz="2000" dirty="0">
                <a:solidFill>
                  <a:prstClr val="black"/>
                </a:solidFill>
              </a:rPr>
              <a:t>entity that compiles CIL code into meaningful CPU instructions is a JIT compiler, which sometimes goes by the friendly name of Jitter. </a:t>
            </a:r>
            <a:endParaRPr lang="en-US" sz="2000" dirty="0" smtClean="0">
              <a:solidFill>
                <a:prstClr val="black"/>
              </a:solidFill>
            </a:endParaRPr>
          </a:p>
          <a:p>
            <a:pPr marL="461963">
              <a:spcBef>
                <a:spcPct val="30000"/>
              </a:spcBef>
              <a:buFont typeface="Wingdings" panose="05000000000000000000" pitchFamily="2" charset="2"/>
              <a:buChar char="§"/>
            </a:pPr>
            <a:r>
              <a:rPr lang="en-US" sz="2000" dirty="0" smtClean="0">
                <a:solidFill>
                  <a:prstClr val="black"/>
                </a:solidFill>
              </a:rPr>
              <a:t>The </a:t>
            </a:r>
            <a:r>
              <a:rPr lang="en-US" sz="2000" dirty="0">
                <a:solidFill>
                  <a:prstClr val="black"/>
                </a:solidFill>
              </a:rPr>
              <a:t>.NET runtime environment leverages a JIT compiler for each CPU targeting the runtime, each optimized for the underlying platform. </a:t>
            </a:r>
            <a:endParaRPr lang="en-US" sz="2000" dirty="0" smtClean="0">
              <a:solidFill>
                <a:prstClr val="black"/>
              </a:solidFill>
            </a:endParaRPr>
          </a:p>
          <a:p>
            <a:pPr marL="461963">
              <a:spcBef>
                <a:spcPct val="30000"/>
              </a:spcBef>
              <a:buFont typeface="Wingdings" panose="05000000000000000000" pitchFamily="2" charset="2"/>
              <a:buChar char="§"/>
            </a:pPr>
            <a:r>
              <a:rPr lang="en-US" sz="2000" dirty="0" smtClean="0">
                <a:solidFill>
                  <a:prstClr val="black"/>
                </a:solidFill>
              </a:rPr>
              <a:t>If </a:t>
            </a:r>
            <a:r>
              <a:rPr lang="en-US" sz="2000" dirty="0">
                <a:solidFill>
                  <a:prstClr val="black"/>
                </a:solidFill>
              </a:rPr>
              <a:t>you are building a .NET application to be deployed to a handheld device (such as a Windows mobile device), the corresponding Jitter is well equipped to run within a low-memory environment. </a:t>
            </a:r>
            <a:endParaRPr lang="en-US" sz="2000" dirty="0" smtClean="0">
              <a:solidFill>
                <a:prstClr val="black"/>
              </a:solidFill>
            </a:endParaRPr>
          </a:p>
          <a:p>
            <a:pPr marL="461963">
              <a:spcBef>
                <a:spcPct val="30000"/>
              </a:spcBef>
              <a:buFont typeface="Wingdings" panose="05000000000000000000" pitchFamily="2" charset="2"/>
              <a:buChar char="§"/>
            </a:pPr>
            <a:r>
              <a:rPr lang="en-US" sz="2000" dirty="0" smtClean="0">
                <a:solidFill>
                  <a:prstClr val="black"/>
                </a:solidFill>
              </a:rPr>
              <a:t>On </a:t>
            </a:r>
            <a:r>
              <a:rPr lang="en-US" sz="2000" dirty="0">
                <a:solidFill>
                  <a:prstClr val="black"/>
                </a:solidFill>
              </a:rPr>
              <a:t>the other hand, if you are deploying your assembly to a back-end company server (where memory is seldom an issue), the Jitter will be optimized to function in a high-memory environment. </a:t>
            </a:r>
          </a:p>
          <a:p>
            <a:pPr marL="461963">
              <a:spcBef>
                <a:spcPct val="30000"/>
              </a:spcBef>
              <a:buFont typeface="Wingdings" panose="05000000000000000000" pitchFamily="2" charset="2"/>
              <a:buChar char="§"/>
            </a:pPr>
            <a:r>
              <a:rPr lang="en-US" sz="2000" dirty="0" smtClean="0">
                <a:solidFill>
                  <a:prstClr val="black"/>
                </a:solidFill>
              </a:rPr>
              <a:t>In </a:t>
            </a:r>
            <a:r>
              <a:rPr lang="en-US" sz="2000" dirty="0">
                <a:solidFill>
                  <a:prstClr val="black"/>
                </a:solidFill>
              </a:rPr>
              <a:t>this way, developers can write a single body of code that can be efficiently JIT compiled and executed on machines with different architectures</a:t>
            </a:r>
            <a:r>
              <a:rPr lang="en-US" sz="2000" dirty="0" smtClean="0">
                <a:solidFill>
                  <a:prstClr val="black"/>
                </a:solidFill>
              </a:rPr>
              <a:t>.</a:t>
            </a: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444</a:t>
            </a:fld>
            <a:endParaRPr lang="en-US" dirty="0"/>
          </a:p>
        </p:txBody>
      </p:sp>
    </p:spTree>
    <p:extLst>
      <p:ext uri="{BB962C8B-B14F-4D97-AF65-F5344CB8AC3E}">
        <p14:creationId xmlns:p14="http://schemas.microsoft.com/office/powerpoint/2010/main" val="39120432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Common Language Infrastructure (CLI)</a:t>
            </a:r>
            <a:endParaRPr lang="en-US" dirty="0">
              <a:solidFill>
                <a:schemeClr val="bg1"/>
              </a:solidFill>
            </a:endParaRPr>
          </a:p>
        </p:txBody>
      </p:sp>
      <p:sp>
        <p:nvSpPr>
          <p:cNvPr id="4"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a:solidFill>
                  <a:prstClr val="black"/>
                </a:solidFill>
              </a:rPr>
              <a:t>When Microsoft released the C# programming language and the .NET platform, it also crafted a set of formal documents that described </a:t>
            </a:r>
            <a:endParaRPr lang="en-US" sz="2000" dirty="0" smtClean="0">
              <a:solidFill>
                <a:prstClr val="black"/>
              </a:solidFill>
            </a:endParaRPr>
          </a:p>
          <a:p>
            <a:pPr marL="685800" lvl="0">
              <a:spcBef>
                <a:spcPct val="30000"/>
              </a:spcBef>
              <a:buFont typeface="Wingdings" panose="05000000000000000000" pitchFamily="2" charset="2"/>
              <a:buChar char="ü"/>
            </a:pPr>
            <a:r>
              <a:rPr lang="en-US" sz="2000" dirty="0" smtClean="0">
                <a:solidFill>
                  <a:prstClr val="black"/>
                </a:solidFill>
              </a:rPr>
              <a:t>The </a:t>
            </a:r>
            <a:r>
              <a:rPr lang="en-US" sz="2000" dirty="0">
                <a:solidFill>
                  <a:prstClr val="black"/>
                </a:solidFill>
              </a:rPr>
              <a:t>syntax and semantics of the C# and CIL </a:t>
            </a:r>
            <a:r>
              <a:rPr lang="en-US" sz="2000" dirty="0" smtClean="0">
                <a:solidFill>
                  <a:prstClr val="black"/>
                </a:solidFill>
              </a:rPr>
              <a:t>languages</a:t>
            </a:r>
          </a:p>
          <a:p>
            <a:pPr marL="685800" lvl="0">
              <a:spcBef>
                <a:spcPct val="30000"/>
              </a:spcBef>
              <a:buFont typeface="Wingdings" panose="05000000000000000000" pitchFamily="2" charset="2"/>
              <a:buChar char="ü"/>
            </a:pPr>
            <a:r>
              <a:rPr lang="en-US" sz="2000" dirty="0">
                <a:solidFill>
                  <a:prstClr val="black"/>
                </a:solidFill>
              </a:rPr>
              <a:t>T</a:t>
            </a:r>
            <a:r>
              <a:rPr lang="en-US" sz="2000" dirty="0" smtClean="0">
                <a:solidFill>
                  <a:prstClr val="black"/>
                </a:solidFill>
              </a:rPr>
              <a:t>he </a:t>
            </a:r>
            <a:r>
              <a:rPr lang="en-US" sz="2000" dirty="0">
                <a:solidFill>
                  <a:prstClr val="black"/>
                </a:solidFill>
              </a:rPr>
              <a:t>.NET assembly </a:t>
            </a:r>
            <a:r>
              <a:rPr lang="en-US" sz="2000" dirty="0" smtClean="0">
                <a:solidFill>
                  <a:prstClr val="black"/>
                </a:solidFill>
              </a:rPr>
              <a:t>format</a:t>
            </a:r>
          </a:p>
          <a:p>
            <a:pPr marL="685800" lvl="0">
              <a:spcBef>
                <a:spcPct val="30000"/>
              </a:spcBef>
              <a:buFont typeface="Wingdings" panose="05000000000000000000" pitchFamily="2" charset="2"/>
              <a:buChar char="ü"/>
            </a:pPr>
            <a:r>
              <a:rPr lang="en-US" sz="2000" dirty="0" smtClean="0">
                <a:solidFill>
                  <a:prstClr val="black"/>
                </a:solidFill>
              </a:rPr>
              <a:t>Core </a:t>
            </a:r>
            <a:r>
              <a:rPr lang="en-US" sz="2000" dirty="0">
                <a:solidFill>
                  <a:prstClr val="black"/>
                </a:solidFill>
              </a:rPr>
              <a:t>.NET </a:t>
            </a:r>
            <a:r>
              <a:rPr lang="en-US" sz="2000" dirty="0" smtClean="0">
                <a:solidFill>
                  <a:prstClr val="black"/>
                </a:solidFill>
              </a:rPr>
              <a:t>namespaces </a:t>
            </a:r>
            <a:r>
              <a:rPr lang="en-US" sz="2000" dirty="0">
                <a:solidFill>
                  <a:prstClr val="black"/>
                </a:solidFill>
              </a:rPr>
              <a:t>and </a:t>
            </a:r>
            <a:endParaRPr lang="en-US" sz="2000" dirty="0" smtClean="0">
              <a:solidFill>
                <a:prstClr val="black"/>
              </a:solidFill>
            </a:endParaRPr>
          </a:p>
          <a:p>
            <a:pPr marL="685800" lvl="0">
              <a:spcBef>
                <a:spcPct val="30000"/>
              </a:spcBef>
              <a:buFont typeface="Wingdings" panose="05000000000000000000" pitchFamily="2" charset="2"/>
              <a:buChar char="ü"/>
            </a:pPr>
            <a:r>
              <a:rPr lang="en-US" sz="2000" dirty="0" smtClean="0">
                <a:solidFill>
                  <a:prstClr val="black"/>
                </a:solidFill>
              </a:rPr>
              <a:t>The </a:t>
            </a:r>
            <a:r>
              <a:rPr lang="en-US" sz="2000" dirty="0">
                <a:solidFill>
                  <a:prstClr val="black"/>
                </a:solidFill>
              </a:rPr>
              <a:t>mechanics of the .NET runtime engine. </a:t>
            </a:r>
            <a:endParaRPr lang="en-US" sz="2000" dirty="0" smtClean="0">
              <a:solidFill>
                <a:prstClr val="black"/>
              </a:solidFill>
            </a:endParaRPr>
          </a:p>
          <a:p>
            <a:pPr marL="461963" lvl="0">
              <a:spcBef>
                <a:spcPct val="30000"/>
              </a:spcBef>
              <a:buFont typeface="Wingdings" panose="05000000000000000000" pitchFamily="2" charset="2"/>
              <a:buChar char="§"/>
            </a:pPr>
            <a:r>
              <a:rPr lang="en-US" sz="2000" dirty="0" smtClean="0">
                <a:solidFill>
                  <a:prstClr val="black"/>
                </a:solidFill>
              </a:rPr>
              <a:t>These </a:t>
            </a:r>
            <a:r>
              <a:rPr lang="en-US" sz="2000" dirty="0">
                <a:solidFill>
                  <a:prstClr val="black"/>
                </a:solidFill>
              </a:rPr>
              <a:t>documents have been submitted to (and ratified by) Ecma International (www.ecmainternational.org) as official international standards. </a:t>
            </a:r>
            <a:endParaRPr lang="en-US" sz="2000" dirty="0" smtClean="0">
              <a:solidFill>
                <a:prstClr val="black"/>
              </a:solidFill>
            </a:endParaRPr>
          </a:p>
          <a:p>
            <a:pPr marL="461963" lvl="0">
              <a:spcBef>
                <a:spcPct val="30000"/>
              </a:spcBef>
              <a:buFont typeface="Wingdings" panose="05000000000000000000" pitchFamily="2" charset="2"/>
              <a:buChar char="§"/>
            </a:pPr>
            <a:r>
              <a:rPr lang="en-US" sz="2000" dirty="0" smtClean="0">
                <a:solidFill>
                  <a:prstClr val="black"/>
                </a:solidFill>
              </a:rPr>
              <a:t>The </a:t>
            </a:r>
            <a:r>
              <a:rPr lang="en-US" sz="2000" dirty="0">
                <a:solidFill>
                  <a:prstClr val="black"/>
                </a:solidFill>
              </a:rPr>
              <a:t>specifications of interest are as follows: </a:t>
            </a:r>
            <a:endParaRPr lang="en-US" sz="2000" dirty="0" smtClean="0">
              <a:solidFill>
                <a:prstClr val="black"/>
              </a:solidFill>
            </a:endParaRPr>
          </a:p>
          <a:p>
            <a:pPr marL="0" lvl="0" indent="0">
              <a:spcBef>
                <a:spcPct val="30000"/>
              </a:spcBef>
              <a:buNone/>
            </a:pPr>
            <a:r>
              <a:rPr lang="en-US" sz="2000" dirty="0">
                <a:solidFill>
                  <a:prstClr val="black"/>
                </a:solidFill>
              </a:rPr>
              <a:t>	</a:t>
            </a:r>
            <a:r>
              <a:rPr lang="en-US" sz="2000" dirty="0" smtClean="0">
                <a:solidFill>
                  <a:srgbClr val="FF0000"/>
                </a:solidFill>
              </a:rPr>
              <a:t>ECMA-334</a:t>
            </a:r>
            <a:r>
              <a:rPr lang="en-US" sz="2000" dirty="0">
                <a:solidFill>
                  <a:srgbClr val="FF0000"/>
                </a:solidFill>
              </a:rPr>
              <a:t>: </a:t>
            </a:r>
            <a:r>
              <a:rPr lang="en-US" sz="2000" dirty="0">
                <a:solidFill>
                  <a:prstClr val="black"/>
                </a:solidFill>
              </a:rPr>
              <a:t>The C# Language </a:t>
            </a:r>
            <a:r>
              <a:rPr lang="en-US" sz="2000" dirty="0" smtClean="0">
                <a:solidFill>
                  <a:prstClr val="black"/>
                </a:solidFill>
              </a:rPr>
              <a:t>Specification</a:t>
            </a:r>
          </a:p>
          <a:p>
            <a:pPr marL="0" lvl="0" indent="0">
              <a:spcBef>
                <a:spcPct val="30000"/>
              </a:spcBef>
              <a:buNone/>
            </a:pPr>
            <a:r>
              <a:rPr lang="en-US" sz="2000" dirty="0">
                <a:solidFill>
                  <a:prstClr val="black"/>
                </a:solidFill>
              </a:rPr>
              <a:t>	</a:t>
            </a:r>
            <a:r>
              <a:rPr lang="en-US" sz="2000" dirty="0" smtClean="0">
                <a:solidFill>
                  <a:srgbClr val="FF0000"/>
                </a:solidFill>
              </a:rPr>
              <a:t>ECMA-335</a:t>
            </a:r>
            <a:r>
              <a:rPr lang="en-US" sz="2000" dirty="0">
                <a:solidFill>
                  <a:srgbClr val="FF0000"/>
                </a:solidFill>
              </a:rPr>
              <a:t>: </a:t>
            </a:r>
            <a:r>
              <a:rPr lang="en-US" sz="2000" dirty="0">
                <a:solidFill>
                  <a:prstClr val="black"/>
                </a:solidFill>
              </a:rPr>
              <a:t>The Common Language Infrastructure (CLI) </a:t>
            </a:r>
            <a:endParaRPr lang="en-US" sz="2000" dirty="0" smtClean="0">
              <a:solidFill>
                <a:prstClr val="black"/>
              </a:solidFill>
            </a:endParaRPr>
          </a:p>
          <a:p>
            <a:pPr marL="461963" lvl="0">
              <a:spcBef>
                <a:spcPct val="30000"/>
              </a:spcBef>
              <a:buFont typeface="Wingdings" panose="05000000000000000000" pitchFamily="2" charset="2"/>
              <a:buChar char="§"/>
            </a:pPr>
            <a:r>
              <a:rPr lang="en-US" sz="2000" dirty="0" smtClean="0">
                <a:solidFill>
                  <a:prstClr val="black"/>
                </a:solidFill>
              </a:rPr>
              <a:t>The </a:t>
            </a:r>
            <a:r>
              <a:rPr lang="en-US" sz="2000" dirty="0">
                <a:solidFill>
                  <a:prstClr val="black"/>
                </a:solidFill>
              </a:rPr>
              <a:t>importance of these documents becomes clear when you understand that they </a:t>
            </a:r>
            <a:r>
              <a:rPr lang="en-US" sz="2000" dirty="0">
                <a:solidFill>
                  <a:srgbClr val="FF0000"/>
                </a:solidFill>
              </a:rPr>
              <a:t>enable third parties to build distributions of the .NET platform</a:t>
            </a:r>
            <a:r>
              <a:rPr lang="en-US" sz="2000" dirty="0">
                <a:solidFill>
                  <a:prstClr val="black"/>
                </a:solidFill>
              </a:rPr>
              <a:t> for any number of </a:t>
            </a:r>
            <a:r>
              <a:rPr lang="en-US" sz="2000" dirty="0">
                <a:solidFill>
                  <a:srgbClr val="FF0000"/>
                </a:solidFill>
              </a:rPr>
              <a:t>operating systems and/or processors</a:t>
            </a:r>
            <a:r>
              <a:rPr lang="en-US" sz="2000" dirty="0">
                <a:solidFill>
                  <a:prstClr val="black"/>
                </a:solidFill>
              </a:rPr>
              <a:t>. </a:t>
            </a:r>
            <a:endParaRPr lang="en-US" sz="2000" dirty="0" smtClean="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445</a:t>
            </a:fld>
            <a:endParaRPr lang="en-US" dirty="0"/>
          </a:p>
        </p:txBody>
      </p:sp>
    </p:spTree>
    <p:extLst>
      <p:ext uri="{BB962C8B-B14F-4D97-AF65-F5344CB8AC3E}">
        <p14:creationId xmlns:p14="http://schemas.microsoft.com/office/powerpoint/2010/main" val="68175266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Partitions of CLI: ECMA-335</a:t>
            </a:r>
          </a:p>
        </p:txBody>
      </p:sp>
      <p:sp>
        <p:nvSpPr>
          <p:cNvPr id="3" name="Content Placeholder 2"/>
          <p:cNvSpPr>
            <a:spLocks noGrp="1"/>
          </p:cNvSpPr>
          <p:nvPr>
            <p:ph idx="1"/>
          </p:nvPr>
        </p:nvSpPr>
        <p:spPr/>
        <p:txBody>
          <a:bodyPr/>
          <a:lstStyle/>
          <a:p>
            <a:pPr marL="227013" indent="-227013"/>
            <a:r>
              <a:rPr lang="en-US" dirty="0" smtClean="0"/>
              <a:t>The </a:t>
            </a:r>
            <a:r>
              <a:rPr lang="en-US" dirty="0" smtClean="0">
                <a:solidFill>
                  <a:srgbClr val="FF0000"/>
                </a:solidFill>
              </a:rPr>
              <a:t>Listing E1</a:t>
            </a:r>
            <a:r>
              <a:rPr lang="en-US" dirty="0" smtClean="0"/>
              <a:t>shows the partitions of CLI.</a:t>
            </a:r>
          </a:p>
          <a:p>
            <a:pPr marL="460376" lvl="1" indent="-227013"/>
            <a:r>
              <a:rPr lang="en-US" dirty="0" smtClean="0"/>
              <a:t>Partition </a:t>
            </a:r>
            <a:r>
              <a:rPr lang="en-US" dirty="0"/>
              <a:t>IV (Profiles and Libraries) defines only a minimal set of namespaces that represent the core services expected by a CLI distribution (e.g., collections, console I/O, file I/O, threading, reflection, network access, core security needs, XML data manipulation). </a:t>
            </a:r>
          </a:p>
          <a:p>
            <a:pPr marL="461963" indent="-234950">
              <a:buFont typeface="Wingdings" panose="05000000000000000000" pitchFamily="2" charset="2"/>
              <a:buChar char="§"/>
            </a:pPr>
            <a:r>
              <a:rPr lang="en-US" dirty="0"/>
              <a:t>The CLI does not define namespaces that facilitate web development (ASP.NET), database access (ADO.NET), or desktop graphical user interface (GUI) application development (Windows Presentation Foundation or Windows Forms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446</a:t>
            </a:fld>
            <a:endParaRPr lang="en-US" dirty="0"/>
          </a:p>
        </p:txBody>
      </p:sp>
    </p:spTree>
    <p:extLst>
      <p:ext uri="{BB962C8B-B14F-4D97-AF65-F5344CB8AC3E}">
        <p14:creationId xmlns:p14="http://schemas.microsoft.com/office/powerpoint/2010/main" val="415671007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Listing E1</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447</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70359"/>
            <a:ext cx="10700385" cy="3454833"/>
          </a:xfrm>
          <a:prstGeom prst="rect">
            <a:avLst/>
          </a:prstGeom>
        </p:spPr>
      </p:pic>
    </p:spTree>
    <p:extLst>
      <p:ext uri="{BB962C8B-B14F-4D97-AF65-F5344CB8AC3E}">
        <p14:creationId xmlns:p14="http://schemas.microsoft.com/office/powerpoint/2010/main" val="198960632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Open Source .NET Distributions</a:t>
            </a:r>
          </a:p>
        </p:txBody>
      </p:sp>
      <p:sp>
        <p:nvSpPr>
          <p:cNvPr id="3" name="Content Placeholder 2"/>
          <p:cNvSpPr>
            <a:spLocks noGrp="1"/>
          </p:cNvSpPr>
          <p:nvPr>
            <p:ph idx="1"/>
          </p:nvPr>
        </p:nvSpPr>
        <p:spPr/>
        <p:txBody>
          <a:bodyPr/>
          <a:lstStyle/>
          <a:p>
            <a:pPr marL="227013" indent="-227013"/>
            <a:r>
              <a:rPr lang="en-US" dirty="0" smtClean="0"/>
              <a:t>The </a:t>
            </a:r>
            <a:r>
              <a:rPr lang="en-US" dirty="0" smtClean="0">
                <a:solidFill>
                  <a:srgbClr val="FF0000"/>
                </a:solidFill>
              </a:rPr>
              <a:t>Listing E2 </a:t>
            </a:r>
            <a:r>
              <a:rPr lang="en-US" dirty="0" smtClean="0"/>
              <a:t>shows the open source distributions of .NET.</a:t>
            </a:r>
          </a:p>
          <a:p>
            <a:pPr marL="461963" indent="-285750">
              <a:buFont typeface="Wingdings" panose="05000000000000000000" pitchFamily="2" charset="2"/>
              <a:buChar char="§"/>
            </a:pPr>
            <a:r>
              <a:rPr lang="en-US" dirty="0"/>
              <a:t>The alternative .NET distribution (termed Mono) extends the CLI libraries with Microsoft-compatible equivalents of ASP.NET implementations, ADO.NET implementations, and various desktop GUI implementations to provide full-featured, production-level development platforms.</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448</a:t>
            </a:fld>
            <a:endParaRPr lang="en-US" dirty="0"/>
          </a:p>
        </p:txBody>
      </p:sp>
    </p:spTree>
    <p:extLst>
      <p:ext uri="{BB962C8B-B14F-4D97-AF65-F5344CB8AC3E}">
        <p14:creationId xmlns:p14="http://schemas.microsoft.com/office/powerpoint/2010/main" val="805385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Listing E2</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449</a:t>
            </a:fld>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81452"/>
            <a:ext cx="10846386" cy="1452500"/>
          </a:xfrm>
          <a:prstGeom prst="rect">
            <a:avLst/>
          </a:prstGeom>
          <a:ln>
            <a:solidFill>
              <a:schemeClr val="accent1"/>
            </a:solidFill>
          </a:ln>
        </p:spPr>
      </p:pic>
    </p:spTree>
    <p:extLst>
      <p:ext uri="{BB962C8B-B14F-4D97-AF65-F5344CB8AC3E}">
        <p14:creationId xmlns:p14="http://schemas.microsoft.com/office/powerpoint/2010/main" val="5328604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What’s New in C# 4.0</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features new to C# 4.0 were: </a:t>
            </a:r>
          </a:p>
          <a:p>
            <a:pPr marL="461963">
              <a:buFont typeface="Wingdings" panose="05000000000000000000" pitchFamily="2" charset="2"/>
              <a:buChar char="§"/>
            </a:pPr>
            <a:r>
              <a:rPr lang="en-US" sz="2000" dirty="0" smtClean="0"/>
              <a:t>Dynamic binding</a:t>
            </a:r>
          </a:p>
          <a:p>
            <a:pPr marL="461963">
              <a:buFont typeface="Wingdings" panose="05000000000000000000" pitchFamily="2" charset="2"/>
              <a:buChar char="§"/>
            </a:pPr>
            <a:r>
              <a:rPr lang="en-US" sz="2000" dirty="0" smtClean="0"/>
              <a:t>Optional </a:t>
            </a:r>
            <a:r>
              <a:rPr lang="en-US" sz="2000" dirty="0"/>
              <a:t>parameters and named </a:t>
            </a:r>
            <a:r>
              <a:rPr lang="en-US" sz="2000" dirty="0" smtClean="0"/>
              <a:t>arguments</a:t>
            </a:r>
          </a:p>
          <a:p>
            <a:pPr marL="461963">
              <a:buFont typeface="Wingdings" panose="05000000000000000000" pitchFamily="2" charset="2"/>
              <a:buChar char="§"/>
            </a:pPr>
            <a:r>
              <a:rPr lang="en-US" sz="2000" dirty="0" smtClean="0"/>
              <a:t>Type </a:t>
            </a:r>
            <a:r>
              <a:rPr lang="en-US" sz="2000" dirty="0"/>
              <a:t>variance with generic interfaces and </a:t>
            </a:r>
            <a:r>
              <a:rPr lang="en-US" sz="2000" dirty="0" smtClean="0"/>
              <a:t>delegates</a:t>
            </a:r>
          </a:p>
          <a:p>
            <a:pPr marL="461963">
              <a:buFont typeface="Wingdings" panose="05000000000000000000" pitchFamily="2" charset="2"/>
              <a:buChar char="§"/>
            </a:pPr>
            <a:r>
              <a:rPr lang="en-US" sz="2000" dirty="0" smtClean="0"/>
              <a:t>COM </a:t>
            </a:r>
            <a:r>
              <a:rPr lang="en-US" sz="2000" dirty="0"/>
              <a:t>interoperability </a:t>
            </a:r>
            <a:r>
              <a:rPr lang="en-US" sz="2000" dirty="0" smtClean="0"/>
              <a:t>improvements</a:t>
            </a: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45</a:t>
            </a:fld>
            <a:endParaRPr lang="en-US" dirty="0"/>
          </a:p>
        </p:txBody>
      </p:sp>
    </p:spTree>
    <p:extLst>
      <p:ext uri="{BB962C8B-B14F-4D97-AF65-F5344CB8AC3E}">
        <p14:creationId xmlns:p14="http://schemas.microsoft.com/office/powerpoint/2010/main" val="2848739394"/>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Common Language Runtime (CLR)</a:t>
            </a:r>
            <a:endParaRPr lang="en-US" dirty="0">
              <a:solidFill>
                <a:schemeClr val="bg1"/>
              </a:solidFill>
            </a:endParaRPr>
          </a:p>
        </p:txBody>
      </p:sp>
      <p:sp>
        <p:nvSpPr>
          <p:cNvPr id="4"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smtClean="0">
                <a:solidFill>
                  <a:prstClr val="black"/>
                </a:solidFill>
              </a:rPr>
              <a:t>The term </a:t>
            </a:r>
            <a:r>
              <a:rPr lang="en-US" sz="2000" dirty="0">
                <a:solidFill>
                  <a:prstClr val="black"/>
                </a:solidFill>
              </a:rPr>
              <a:t>runtime can be understood as a </a:t>
            </a:r>
            <a:r>
              <a:rPr lang="en-US" sz="2000" dirty="0">
                <a:solidFill>
                  <a:srgbClr val="0070C0"/>
                </a:solidFill>
              </a:rPr>
              <a:t>collection of services</a:t>
            </a:r>
            <a:r>
              <a:rPr lang="en-US" sz="2000" dirty="0">
                <a:solidFill>
                  <a:prstClr val="black"/>
                </a:solidFill>
              </a:rPr>
              <a:t> that are required </a:t>
            </a:r>
            <a:r>
              <a:rPr lang="en-US" sz="2000" dirty="0" smtClean="0">
                <a:solidFill>
                  <a:prstClr val="black"/>
                </a:solidFill>
              </a:rPr>
              <a:t>to execute </a:t>
            </a:r>
            <a:r>
              <a:rPr lang="en-US" sz="2000" dirty="0">
                <a:solidFill>
                  <a:prstClr val="black"/>
                </a:solidFill>
              </a:rPr>
              <a:t>a given compiled </a:t>
            </a:r>
            <a:r>
              <a:rPr lang="en-US" sz="2000" dirty="0" smtClean="0">
                <a:solidFill>
                  <a:prstClr val="black"/>
                </a:solidFill>
              </a:rPr>
              <a:t>unit </a:t>
            </a:r>
            <a:r>
              <a:rPr lang="en-US" sz="2000" dirty="0">
                <a:solidFill>
                  <a:prstClr val="black"/>
                </a:solidFill>
              </a:rPr>
              <a:t>of code</a:t>
            </a:r>
            <a:r>
              <a:rPr lang="en-US" sz="2000" dirty="0" smtClean="0">
                <a:solidFill>
                  <a:prstClr val="black"/>
                </a:solidFill>
              </a:rPr>
              <a:t>.</a:t>
            </a:r>
          </a:p>
          <a:p>
            <a:pPr marL="461963" lvl="0">
              <a:spcBef>
                <a:spcPct val="30000"/>
              </a:spcBef>
              <a:buFont typeface="Wingdings" panose="05000000000000000000" pitchFamily="2" charset="2"/>
              <a:buChar char="§"/>
            </a:pPr>
            <a:r>
              <a:rPr lang="en-US" sz="2000" dirty="0">
                <a:solidFill>
                  <a:prstClr val="black"/>
                </a:solidFill>
              </a:rPr>
              <a:t>The crux of the CLR is physically represented by a library </a:t>
            </a:r>
            <a:r>
              <a:rPr lang="en-US" sz="2000" dirty="0" smtClean="0">
                <a:solidFill>
                  <a:prstClr val="black"/>
                </a:solidFill>
              </a:rPr>
              <a:t>named </a:t>
            </a:r>
            <a:r>
              <a:rPr lang="en-US" sz="2000" dirty="0" smtClean="0">
                <a:solidFill>
                  <a:srgbClr val="FF0000"/>
                </a:solidFill>
              </a:rPr>
              <a:t>mscoree.dll</a:t>
            </a:r>
            <a:r>
              <a:rPr lang="en-US" sz="2000" dirty="0" smtClean="0">
                <a:solidFill>
                  <a:prstClr val="black"/>
                </a:solidFill>
              </a:rPr>
              <a:t> </a:t>
            </a:r>
            <a:r>
              <a:rPr lang="en-US" sz="2000" dirty="0">
                <a:solidFill>
                  <a:prstClr val="black"/>
                </a:solidFill>
              </a:rPr>
              <a:t>(aka the Common Object Runtime Execution Engine</a:t>
            </a:r>
            <a:r>
              <a:rPr lang="en-US" sz="2000" dirty="0" smtClean="0">
                <a:solidFill>
                  <a:prstClr val="black"/>
                </a:solidFill>
              </a:rPr>
              <a:t>).</a:t>
            </a:r>
          </a:p>
          <a:p>
            <a:pPr marL="461963" lvl="0">
              <a:spcBef>
                <a:spcPct val="30000"/>
              </a:spcBef>
              <a:buFont typeface="Wingdings" panose="05000000000000000000" pitchFamily="2" charset="2"/>
              <a:buChar char="§"/>
            </a:pPr>
            <a:r>
              <a:rPr lang="en-US" sz="2000" dirty="0">
                <a:solidFill>
                  <a:prstClr val="black"/>
                </a:solidFill>
              </a:rPr>
              <a:t>When an assembly is referenced for use, mscoree.dll is loaded automatically, which in turn loads the required </a:t>
            </a:r>
            <a:r>
              <a:rPr lang="en-US" sz="2000" dirty="0" smtClean="0">
                <a:solidFill>
                  <a:prstClr val="black"/>
                </a:solidFill>
              </a:rPr>
              <a:t>assemblies </a:t>
            </a:r>
            <a:r>
              <a:rPr lang="en-US" sz="2000" dirty="0">
                <a:solidFill>
                  <a:prstClr val="black"/>
                </a:solidFill>
              </a:rPr>
              <a:t>into </a:t>
            </a:r>
            <a:r>
              <a:rPr lang="en-US" sz="2000" dirty="0" smtClean="0">
                <a:solidFill>
                  <a:prstClr val="black"/>
                </a:solidFill>
              </a:rPr>
              <a:t>memory.</a:t>
            </a:r>
          </a:p>
          <a:p>
            <a:pPr marL="461963" lvl="0">
              <a:spcBef>
                <a:spcPct val="30000"/>
              </a:spcBef>
              <a:buFont typeface="Wingdings" panose="05000000000000000000" pitchFamily="2" charset="2"/>
              <a:buChar char="§"/>
            </a:pPr>
            <a:r>
              <a:rPr lang="en-US" sz="2000" dirty="0" smtClean="0">
                <a:solidFill>
                  <a:prstClr val="black"/>
                </a:solidFill>
              </a:rPr>
              <a:t>The </a:t>
            </a:r>
            <a:r>
              <a:rPr lang="en-US" sz="2000" dirty="0">
                <a:solidFill>
                  <a:prstClr val="black"/>
                </a:solidFill>
              </a:rPr>
              <a:t>runtime engine is responsible for a number of tasks. </a:t>
            </a:r>
            <a:endParaRPr lang="en-US" sz="2000" dirty="0" smtClean="0">
              <a:solidFill>
                <a:prstClr val="black"/>
              </a:solidFill>
            </a:endParaRPr>
          </a:p>
          <a:p>
            <a:pPr marL="687388" lvl="0" indent="-225425">
              <a:spcBef>
                <a:spcPct val="30000"/>
              </a:spcBef>
              <a:buFont typeface="Wingdings" panose="05000000000000000000" pitchFamily="2" charset="2"/>
              <a:buChar char="ü"/>
            </a:pPr>
            <a:r>
              <a:rPr lang="en-US" sz="2000" dirty="0" smtClean="0">
                <a:solidFill>
                  <a:prstClr val="black"/>
                </a:solidFill>
              </a:rPr>
              <a:t>First</a:t>
            </a:r>
            <a:r>
              <a:rPr lang="en-US" sz="2000" dirty="0">
                <a:solidFill>
                  <a:prstClr val="black"/>
                </a:solidFill>
              </a:rPr>
              <a:t>, it is the agent in charge of resolving the </a:t>
            </a:r>
            <a:r>
              <a:rPr lang="en-US" sz="2000" dirty="0">
                <a:solidFill>
                  <a:srgbClr val="0070C0"/>
                </a:solidFill>
              </a:rPr>
              <a:t>location of an assembly</a:t>
            </a:r>
            <a:r>
              <a:rPr lang="en-US" sz="2000" dirty="0">
                <a:solidFill>
                  <a:prstClr val="black"/>
                </a:solidFill>
              </a:rPr>
              <a:t> and finding the requested type within the binary by reading the contained metadata. </a:t>
            </a:r>
            <a:endParaRPr lang="en-US" sz="2000" dirty="0" smtClean="0">
              <a:solidFill>
                <a:prstClr val="black"/>
              </a:solidFill>
            </a:endParaRPr>
          </a:p>
          <a:p>
            <a:pPr marL="687388" lvl="0" indent="-225425">
              <a:spcBef>
                <a:spcPct val="30000"/>
              </a:spcBef>
              <a:buFont typeface="Wingdings" panose="05000000000000000000" pitchFamily="2" charset="2"/>
              <a:buChar char="ü"/>
            </a:pPr>
            <a:r>
              <a:rPr lang="en-US" sz="2000" dirty="0" smtClean="0">
                <a:solidFill>
                  <a:prstClr val="black"/>
                </a:solidFill>
              </a:rPr>
              <a:t>The </a:t>
            </a:r>
            <a:r>
              <a:rPr lang="en-US" sz="2000" dirty="0">
                <a:solidFill>
                  <a:prstClr val="black"/>
                </a:solidFill>
              </a:rPr>
              <a:t>CLR then lays out the type in memory, compiles the associated CIL into platform-specific instructions, performs any necessary security checks, and then </a:t>
            </a:r>
            <a:r>
              <a:rPr lang="en-US" sz="2000" dirty="0">
                <a:solidFill>
                  <a:srgbClr val="0070C0"/>
                </a:solidFill>
              </a:rPr>
              <a:t>executes the code in </a:t>
            </a:r>
            <a:r>
              <a:rPr lang="en-US" sz="2000" dirty="0" smtClean="0">
                <a:solidFill>
                  <a:srgbClr val="0070C0"/>
                </a:solidFill>
              </a:rPr>
              <a:t>question</a:t>
            </a:r>
            <a:r>
              <a:rPr lang="en-US" sz="2000" dirty="0" smtClean="0">
                <a:solidFill>
                  <a:prstClr val="black"/>
                </a:solidFill>
              </a:rPr>
              <a:t>.</a:t>
            </a:r>
          </a:p>
          <a:p>
            <a:pPr marL="687388" lvl="0" indent="-225425">
              <a:spcBef>
                <a:spcPct val="30000"/>
              </a:spcBef>
              <a:buFont typeface="Wingdings" panose="05000000000000000000" pitchFamily="2" charset="2"/>
              <a:buChar char="ü"/>
            </a:pPr>
            <a:r>
              <a:rPr lang="en-US" sz="2000" dirty="0" smtClean="0">
                <a:solidFill>
                  <a:prstClr val="black"/>
                </a:solidFill>
              </a:rPr>
              <a:t>In </a:t>
            </a:r>
            <a:r>
              <a:rPr lang="en-US" sz="2000" dirty="0">
                <a:solidFill>
                  <a:prstClr val="black"/>
                </a:solidFill>
              </a:rPr>
              <a:t>addition to loading your custom assemblies and creating your custom types, the CLR will also interact with the types contained within the .NET base class libraries when required. </a:t>
            </a:r>
            <a:endParaRPr lang="en-US" sz="2000" dirty="0" smtClean="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450</a:t>
            </a:fld>
            <a:endParaRPr lang="en-US" dirty="0"/>
          </a:p>
        </p:txBody>
      </p:sp>
    </p:spTree>
    <p:extLst>
      <p:ext uri="{BB962C8B-B14F-4D97-AF65-F5344CB8AC3E}">
        <p14:creationId xmlns:p14="http://schemas.microsoft.com/office/powerpoint/2010/main" val="373593586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Common Language Runtime (CLR)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461963" lvl="0" indent="-234950">
              <a:spcBef>
                <a:spcPct val="30000"/>
              </a:spcBef>
              <a:buFont typeface="Wingdings" panose="05000000000000000000" pitchFamily="2" charset="2"/>
              <a:buChar char="§"/>
            </a:pPr>
            <a:r>
              <a:rPr lang="en-US" sz="2000" dirty="0" smtClean="0">
                <a:solidFill>
                  <a:prstClr val="black"/>
                </a:solidFill>
              </a:rPr>
              <a:t>Although </a:t>
            </a:r>
            <a:r>
              <a:rPr lang="en-US" sz="2000" dirty="0">
                <a:solidFill>
                  <a:prstClr val="black"/>
                </a:solidFill>
              </a:rPr>
              <a:t>the entire base class library has been broken into a number of discrete assemblies, the </a:t>
            </a:r>
            <a:r>
              <a:rPr lang="en-US" sz="2000" dirty="0">
                <a:solidFill>
                  <a:srgbClr val="FF0000"/>
                </a:solidFill>
              </a:rPr>
              <a:t>key assembly is mscorlib.dll</a:t>
            </a:r>
            <a:r>
              <a:rPr lang="en-US" sz="2000" dirty="0">
                <a:solidFill>
                  <a:prstClr val="black"/>
                </a:solidFill>
              </a:rPr>
              <a:t>, which contains a large number of core types that encapsulate a wide variety of common programming tasks, as well as the core data types used by all .NET </a:t>
            </a:r>
            <a:r>
              <a:rPr lang="en-US" sz="2000" dirty="0" smtClean="0">
                <a:solidFill>
                  <a:prstClr val="black"/>
                </a:solidFill>
              </a:rPr>
              <a:t>languages.</a:t>
            </a:r>
          </a:p>
          <a:p>
            <a:pPr marL="461963" lvl="0" indent="-234950">
              <a:spcBef>
                <a:spcPct val="30000"/>
              </a:spcBef>
              <a:buFont typeface="Wingdings" panose="05000000000000000000" pitchFamily="2" charset="2"/>
              <a:buChar char="§"/>
            </a:pPr>
            <a:r>
              <a:rPr lang="en-US" sz="2000" dirty="0" smtClean="0">
                <a:solidFill>
                  <a:prstClr val="black"/>
                </a:solidFill>
              </a:rPr>
              <a:t>When </a:t>
            </a:r>
            <a:r>
              <a:rPr lang="en-US" sz="2000" dirty="0">
                <a:solidFill>
                  <a:prstClr val="black"/>
                </a:solidFill>
              </a:rPr>
              <a:t>you build .NET solutions, you automatically have access to this particular assembly</a:t>
            </a:r>
            <a:r>
              <a:rPr lang="en-US" sz="2000" dirty="0" smtClean="0">
                <a:solidFill>
                  <a:prstClr val="black"/>
                </a:solidFill>
              </a:rPr>
              <a:t>.</a:t>
            </a: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451</a:t>
            </a:fld>
            <a:endParaRPr lang="en-US" dirty="0"/>
          </a:p>
        </p:txBody>
      </p:sp>
    </p:spTree>
    <p:extLst>
      <p:ext uri="{BB962C8B-B14F-4D97-AF65-F5344CB8AC3E}">
        <p14:creationId xmlns:p14="http://schemas.microsoft.com/office/powerpoint/2010/main" val="343618859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Common Language Specification (CLS)</a:t>
            </a:r>
          </a:p>
        </p:txBody>
      </p:sp>
      <p:sp>
        <p:nvSpPr>
          <p:cNvPr id="4"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a:solidFill>
                  <a:prstClr val="black"/>
                </a:solidFill>
              </a:rPr>
              <a:t>The CLS is a set of rules that describe in vivid detail the minimal and complete set of features a given .NET-aware compiler must support to produce code that can be hosted by the CLR, while at the same time be accessed in a uniform manner by all languages that target the .NET platform. </a:t>
            </a:r>
            <a:endParaRPr lang="en-US" sz="2000" dirty="0" smtClean="0">
              <a:solidFill>
                <a:prstClr val="black"/>
              </a:solidFill>
            </a:endParaRPr>
          </a:p>
          <a:p>
            <a:pPr marL="461963" lvl="0">
              <a:spcBef>
                <a:spcPct val="30000"/>
              </a:spcBef>
              <a:buFont typeface="Wingdings" panose="05000000000000000000" pitchFamily="2" charset="2"/>
              <a:buChar char="§"/>
            </a:pPr>
            <a:r>
              <a:rPr lang="en-US" sz="2000" dirty="0" smtClean="0">
                <a:solidFill>
                  <a:prstClr val="black"/>
                </a:solidFill>
              </a:rPr>
              <a:t>The CLS </a:t>
            </a:r>
            <a:r>
              <a:rPr lang="en-US" sz="2000" dirty="0">
                <a:solidFill>
                  <a:prstClr val="black"/>
                </a:solidFill>
              </a:rPr>
              <a:t>can be viewed as a subset of the full functionality defined by the CTS. </a:t>
            </a:r>
            <a:endParaRPr lang="en-US" sz="2000" dirty="0" smtClean="0">
              <a:solidFill>
                <a:prstClr val="black"/>
              </a:solidFill>
            </a:endParaRPr>
          </a:p>
          <a:p>
            <a:pPr marL="461963" lvl="0">
              <a:spcBef>
                <a:spcPct val="30000"/>
              </a:spcBef>
              <a:buFont typeface="Wingdings" panose="05000000000000000000" pitchFamily="2" charset="2"/>
              <a:buChar char="§"/>
            </a:pPr>
            <a:r>
              <a:rPr lang="en-US" sz="2000" dirty="0">
                <a:solidFill>
                  <a:prstClr val="black"/>
                </a:solidFill>
              </a:rPr>
              <a:t>T</a:t>
            </a:r>
            <a:r>
              <a:rPr lang="en-US" sz="2000" dirty="0" smtClean="0">
                <a:solidFill>
                  <a:prstClr val="black"/>
                </a:solidFill>
              </a:rPr>
              <a:t>he </a:t>
            </a:r>
            <a:r>
              <a:rPr lang="en-US" sz="2000" dirty="0">
                <a:solidFill>
                  <a:prstClr val="black"/>
                </a:solidFill>
              </a:rPr>
              <a:t>CLS is ultimately a set of rules that compiler builders must conform to if they intend their products to function seamlessly within the .NET </a:t>
            </a:r>
            <a:r>
              <a:rPr lang="en-US" sz="2000" dirty="0" smtClean="0">
                <a:solidFill>
                  <a:prstClr val="black"/>
                </a:solidFill>
              </a:rPr>
              <a:t>universe.</a:t>
            </a:r>
          </a:p>
          <a:p>
            <a:pPr marL="461963" lvl="0">
              <a:spcBef>
                <a:spcPct val="30000"/>
              </a:spcBef>
              <a:buFont typeface="Wingdings" panose="05000000000000000000" pitchFamily="2" charset="2"/>
              <a:buChar char="§"/>
            </a:pPr>
            <a:r>
              <a:rPr lang="en-US" sz="2000" dirty="0" smtClean="0">
                <a:solidFill>
                  <a:prstClr val="black"/>
                </a:solidFill>
              </a:rPr>
              <a:t>Each </a:t>
            </a:r>
            <a:r>
              <a:rPr lang="en-US" sz="2000" dirty="0">
                <a:solidFill>
                  <a:prstClr val="black"/>
                </a:solidFill>
              </a:rPr>
              <a:t>rule is assigned a simple name (e.g., CLS Rule 6) and describes how this rule affects those who build the compilers as well as those who (in some way) interact with </a:t>
            </a:r>
            <a:r>
              <a:rPr lang="en-US" sz="2000" dirty="0" smtClean="0">
                <a:solidFill>
                  <a:prstClr val="black"/>
                </a:solidFill>
              </a:rPr>
              <a:t>them.</a:t>
            </a:r>
          </a:p>
          <a:p>
            <a:pPr marL="461963" lvl="0">
              <a:spcBef>
                <a:spcPct val="30000"/>
              </a:spcBef>
              <a:buFont typeface="Wingdings" panose="05000000000000000000" pitchFamily="2" charset="2"/>
              <a:buChar char="§"/>
            </a:pPr>
            <a:r>
              <a:rPr lang="en-US" sz="2000" dirty="0" smtClean="0">
                <a:solidFill>
                  <a:prstClr val="black"/>
                </a:solidFill>
              </a:rPr>
              <a:t>The </a:t>
            </a:r>
            <a:r>
              <a:rPr lang="en-US" sz="2000" dirty="0">
                <a:solidFill>
                  <a:prstClr val="black"/>
                </a:solidFill>
              </a:rPr>
              <a:t>crème de la crème of the CLS is </a:t>
            </a:r>
            <a:r>
              <a:rPr lang="en-US" sz="2000" dirty="0">
                <a:solidFill>
                  <a:srgbClr val="FF0000"/>
                </a:solidFill>
              </a:rPr>
              <a:t>Rule 1</a:t>
            </a:r>
            <a:r>
              <a:rPr lang="en-US" sz="2000" dirty="0">
                <a:solidFill>
                  <a:prstClr val="black"/>
                </a:solidFill>
              </a:rPr>
              <a:t>. </a:t>
            </a:r>
          </a:p>
          <a:p>
            <a:pPr marL="461963" lvl="0">
              <a:spcBef>
                <a:spcPct val="30000"/>
              </a:spcBef>
              <a:buFont typeface="Wingdings" panose="05000000000000000000" pitchFamily="2" charset="2"/>
              <a:buChar char="§"/>
            </a:pPr>
            <a:r>
              <a:rPr lang="en-US" sz="2000" dirty="0" smtClean="0">
                <a:solidFill>
                  <a:srgbClr val="FF0000"/>
                </a:solidFill>
              </a:rPr>
              <a:t>Rule </a:t>
            </a:r>
            <a:r>
              <a:rPr lang="en-US" sz="2000" dirty="0">
                <a:solidFill>
                  <a:srgbClr val="FF0000"/>
                </a:solidFill>
              </a:rPr>
              <a:t>1:</a:t>
            </a:r>
            <a:r>
              <a:rPr lang="en-US" sz="2000" dirty="0">
                <a:solidFill>
                  <a:prstClr val="black"/>
                </a:solidFill>
              </a:rPr>
              <a:t> </a:t>
            </a:r>
            <a:r>
              <a:rPr lang="en-US" sz="2000" dirty="0" smtClean="0">
                <a:solidFill>
                  <a:prstClr val="black"/>
                </a:solidFill>
              </a:rPr>
              <a:t>CLS </a:t>
            </a:r>
            <a:r>
              <a:rPr lang="en-US" sz="2000" dirty="0">
                <a:solidFill>
                  <a:prstClr val="black"/>
                </a:solidFill>
              </a:rPr>
              <a:t>rules apply only to those parts of a type that are exposed outside the defining assembly</a:t>
            </a:r>
            <a:r>
              <a:rPr lang="en-US" sz="2000" dirty="0" smtClean="0">
                <a:solidFill>
                  <a:prstClr val="black"/>
                </a:solidFill>
              </a:rPr>
              <a:t>.</a:t>
            </a:r>
          </a:p>
          <a:p>
            <a:pPr marL="687388" lvl="0" indent="-225425">
              <a:spcBef>
                <a:spcPct val="30000"/>
              </a:spcBef>
              <a:buFont typeface="Wingdings" panose="05000000000000000000" pitchFamily="2" charset="2"/>
              <a:buChar char="ü"/>
            </a:pPr>
            <a:r>
              <a:rPr lang="en-US" sz="2000" dirty="0">
                <a:solidFill>
                  <a:prstClr val="black"/>
                </a:solidFill>
              </a:rPr>
              <a:t>Given this rule, you can </a:t>
            </a:r>
            <a:r>
              <a:rPr lang="en-US" sz="2000" dirty="0" smtClean="0">
                <a:solidFill>
                  <a:prstClr val="black"/>
                </a:solidFill>
              </a:rPr>
              <a:t>infer </a:t>
            </a:r>
            <a:r>
              <a:rPr lang="en-US" sz="2000" dirty="0">
                <a:solidFill>
                  <a:prstClr val="black"/>
                </a:solidFill>
              </a:rPr>
              <a:t>that the remaining rules of the CLS do not apply to the logic used to build the inner workings of a .NET type. </a:t>
            </a:r>
          </a:p>
          <a:p>
            <a:pPr marL="687388" lvl="0" indent="-225425">
              <a:spcBef>
                <a:spcPct val="30000"/>
              </a:spcBef>
              <a:buFont typeface="Wingdings" panose="05000000000000000000" pitchFamily="2" charset="2"/>
              <a:buChar char="ü"/>
            </a:pPr>
            <a:r>
              <a:rPr lang="en-US" sz="2000" dirty="0" smtClean="0">
                <a:solidFill>
                  <a:prstClr val="black"/>
                </a:solidFill>
              </a:rPr>
              <a:t>The only aspects of a type that must conform to the CLS are the member definitions themselves (i.e., </a:t>
            </a:r>
            <a:r>
              <a:rPr lang="en-US" sz="2000" dirty="0" smtClean="0">
                <a:solidFill>
                  <a:srgbClr val="FF0000"/>
                </a:solidFill>
              </a:rPr>
              <a:t>naming conventions, parameters, and return types</a:t>
            </a:r>
            <a:r>
              <a:rPr lang="en-US" sz="2000" dirty="0" smtClean="0">
                <a:solidFill>
                  <a:prstClr val="black"/>
                </a:solidFill>
              </a:rPr>
              <a:t>). </a:t>
            </a: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452</a:t>
            </a:fld>
            <a:endParaRPr lang="en-US" dirty="0"/>
          </a:p>
        </p:txBody>
      </p:sp>
    </p:spTree>
    <p:extLst>
      <p:ext uri="{BB962C8B-B14F-4D97-AF65-F5344CB8AC3E}">
        <p14:creationId xmlns:p14="http://schemas.microsoft.com/office/powerpoint/2010/main" val="271764247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Common Language Specification (CLS</a:t>
            </a:r>
            <a:r>
              <a:rPr lang="en-US" dirty="0" smtClean="0">
                <a:solidFill>
                  <a:schemeClr val="bg1"/>
                </a:solidFill>
              </a:rPr>
              <a:t>)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687388" lvl="0" indent="-225425">
              <a:spcBef>
                <a:spcPct val="30000"/>
              </a:spcBef>
              <a:buFont typeface="Wingdings" panose="05000000000000000000" pitchFamily="2" charset="2"/>
              <a:buChar char="ü"/>
            </a:pPr>
            <a:r>
              <a:rPr lang="en-US" sz="2000" dirty="0" smtClean="0">
                <a:solidFill>
                  <a:prstClr val="black"/>
                </a:solidFill>
              </a:rPr>
              <a:t>The </a:t>
            </a:r>
            <a:r>
              <a:rPr lang="en-US" sz="2000" dirty="0">
                <a:solidFill>
                  <a:prstClr val="black"/>
                </a:solidFill>
              </a:rPr>
              <a:t>implementation logic for a member may use any number of non-CLS techniques, as the outside world won’t know the difference</a:t>
            </a:r>
            <a:r>
              <a:rPr lang="en-US" sz="2000" dirty="0" smtClean="0">
                <a:solidFill>
                  <a:prstClr val="black"/>
                </a:solidFill>
              </a:rPr>
              <a:t>.</a:t>
            </a:r>
            <a:endParaRPr lang="en-US" sz="2000" dirty="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453</a:t>
            </a:fld>
            <a:endParaRPr lang="en-US" dirty="0"/>
          </a:p>
        </p:txBody>
      </p:sp>
    </p:spTree>
    <p:extLst>
      <p:ext uri="{BB962C8B-B14F-4D97-AF65-F5344CB8AC3E}">
        <p14:creationId xmlns:p14="http://schemas.microsoft.com/office/powerpoint/2010/main" val="180069031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CLS Compliance</a:t>
            </a:r>
            <a:endParaRPr lang="en-US" dirty="0"/>
          </a:p>
        </p:txBody>
      </p:sp>
      <p:sp>
        <p:nvSpPr>
          <p:cNvPr id="5"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a:solidFill>
                  <a:prstClr val="black"/>
                </a:solidFill>
              </a:rPr>
              <a:t>C# does define a number of programming constructs that are not CLS </a:t>
            </a:r>
            <a:r>
              <a:rPr lang="en-US" sz="2000" dirty="0" smtClean="0">
                <a:solidFill>
                  <a:prstClr val="black"/>
                </a:solidFill>
              </a:rPr>
              <a:t>compliant.</a:t>
            </a:r>
          </a:p>
          <a:p>
            <a:pPr marL="461963" lvl="0">
              <a:spcBef>
                <a:spcPct val="30000"/>
              </a:spcBef>
              <a:buFont typeface="Wingdings" panose="05000000000000000000" pitchFamily="2" charset="2"/>
              <a:buChar char="§"/>
            </a:pPr>
            <a:r>
              <a:rPr lang="en-US" sz="2000" dirty="0">
                <a:solidFill>
                  <a:prstClr val="black"/>
                </a:solidFill>
              </a:rPr>
              <a:t>H</a:t>
            </a:r>
            <a:r>
              <a:rPr lang="en-US" sz="2000" dirty="0" smtClean="0">
                <a:solidFill>
                  <a:prstClr val="black"/>
                </a:solidFill>
              </a:rPr>
              <a:t>owever</a:t>
            </a:r>
            <a:r>
              <a:rPr lang="en-US" sz="2000" dirty="0">
                <a:solidFill>
                  <a:prstClr val="black"/>
                </a:solidFill>
              </a:rPr>
              <a:t>, </a:t>
            </a:r>
            <a:r>
              <a:rPr lang="en-US" sz="2000" dirty="0" smtClean="0">
                <a:solidFill>
                  <a:prstClr val="black"/>
                </a:solidFill>
              </a:rPr>
              <a:t>you </a:t>
            </a:r>
            <a:r>
              <a:rPr lang="en-US" sz="2000" dirty="0">
                <a:solidFill>
                  <a:prstClr val="black"/>
                </a:solidFill>
              </a:rPr>
              <a:t>can instruct the C# compiler to check your code for CLS compliance using a single .NET attribute. </a:t>
            </a:r>
            <a:endParaRPr lang="en-US" sz="2000" dirty="0" smtClean="0">
              <a:solidFill>
                <a:prstClr val="black"/>
              </a:solidFill>
            </a:endParaRPr>
          </a:p>
          <a:p>
            <a:pPr marL="233363" lvl="0" indent="0">
              <a:spcBef>
                <a:spcPct val="30000"/>
              </a:spcBef>
              <a:buNone/>
            </a:pPr>
            <a:r>
              <a:rPr lang="en-US" sz="2000" dirty="0">
                <a:solidFill>
                  <a:prstClr val="black"/>
                </a:solidFill>
              </a:rPr>
              <a:t>	</a:t>
            </a:r>
            <a:r>
              <a:rPr lang="en-US" sz="2000" dirty="0" smtClean="0">
                <a:solidFill>
                  <a:prstClr val="black"/>
                </a:solidFill>
              </a:rPr>
              <a:t>// </a:t>
            </a:r>
            <a:r>
              <a:rPr lang="en-US" sz="2000" dirty="0">
                <a:solidFill>
                  <a:prstClr val="black"/>
                </a:solidFill>
              </a:rPr>
              <a:t>Tell the C# compiler to check for CLS compliance. </a:t>
            </a:r>
            <a:endParaRPr lang="en-US" sz="2000" dirty="0" smtClean="0">
              <a:solidFill>
                <a:prstClr val="black"/>
              </a:solidFill>
            </a:endParaRPr>
          </a:p>
          <a:p>
            <a:pPr marL="233363" lvl="0" indent="0">
              <a:spcBef>
                <a:spcPct val="30000"/>
              </a:spcBef>
              <a:buNone/>
            </a:pPr>
            <a:r>
              <a:rPr lang="en-US" sz="2000" dirty="0">
                <a:solidFill>
                  <a:prstClr val="black"/>
                </a:solidFill>
              </a:rPr>
              <a:t>	</a:t>
            </a:r>
            <a:r>
              <a:rPr lang="en-US" sz="2000" dirty="0" smtClean="0">
                <a:solidFill>
                  <a:prstClr val="black"/>
                </a:solidFill>
              </a:rPr>
              <a:t>[</a:t>
            </a:r>
            <a:r>
              <a:rPr lang="en-US" sz="2000" dirty="0">
                <a:solidFill>
                  <a:prstClr val="black"/>
                </a:solidFill>
              </a:rPr>
              <a:t>assembly: CLSCompliant(true)] </a:t>
            </a:r>
            <a:endParaRPr lang="en-US" sz="2000" dirty="0" smtClean="0">
              <a:solidFill>
                <a:prstClr val="black"/>
              </a:solidFill>
            </a:endParaRPr>
          </a:p>
          <a:p>
            <a:pPr marL="461963" lvl="0">
              <a:spcBef>
                <a:spcPct val="30000"/>
              </a:spcBef>
              <a:buFont typeface="Wingdings" panose="05000000000000000000" pitchFamily="2" charset="2"/>
              <a:buChar char="§"/>
            </a:pPr>
            <a:r>
              <a:rPr lang="en-US" sz="2000" dirty="0">
                <a:solidFill>
                  <a:prstClr val="black"/>
                </a:solidFill>
              </a:rPr>
              <a:t>T</a:t>
            </a:r>
            <a:r>
              <a:rPr lang="en-US" sz="2000" dirty="0" smtClean="0">
                <a:solidFill>
                  <a:prstClr val="black"/>
                </a:solidFill>
              </a:rPr>
              <a:t>he </a:t>
            </a:r>
            <a:r>
              <a:rPr lang="en-US" sz="2000" dirty="0">
                <a:solidFill>
                  <a:prstClr val="black"/>
                </a:solidFill>
              </a:rPr>
              <a:t>[</a:t>
            </a:r>
            <a:r>
              <a:rPr lang="en-US" sz="2000" dirty="0">
                <a:solidFill>
                  <a:srgbClr val="FF0000"/>
                </a:solidFill>
              </a:rPr>
              <a:t>CLSCompliant</a:t>
            </a:r>
            <a:r>
              <a:rPr lang="en-US" sz="2000" dirty="0">
                <a:solidFill>
                  <a:prstClr val="black"/>
                </a:solidFill>
              </a:rPr>
              <a:t>] attribute will instruct the C# compiler to check every line of code against the rules of the CLS. </a:t>
            </a:r>
            <a:endParaRPr lang="en-US" sz="2000" dirty="0" smtClean="0">
              <a:solidFill>
                <a:prstClr val="black"/>
              </a:solidFill>
            </a:endParaRPr>
          </a:p>
          <a:p>
            <a:pPr marL="461963" lvl="0">
              <a:spcBef>
                <a:spcPct val="30000"/>
              </a:spcBef>
              <a:buFont typeface="Wingdings" panose="05000000000000000000" pitchFamily="2" charset="2"/>
              <a:buChar char="§"/>
            </a:pPr>
            <a:r>
              <a:rPr lang="en-US" sz="2000" dirty="0" smtClean="0">
                <a:solidFill>
                  <a:prstClr val="black"/>
                </a:solidFill>
              </a:rPr>
              <a:t>If </a:t>
            </a:r>
            <a:r>
              <a:rPr lang="en-US" sz="2000" dirty="0">
                <a:solidFill>
                  <a:prstClr val="black"/>
                </a:solidFill>
              </a:rPr>
              <a:t>any CLS violations are discovered, you receive a compiler error and a description of the offending code</a:t>
            </a:r>
            <a:r>
              <a:rPr lang="en-US" sz="2000" dirty="0" smtClean="0">
                <a:solidFill>
                  <a:prstClr val="black"/>
                </a:solidFill>
              </a:rPr>
              <a:t>.</a:t>
            </a:r>
            <a:endParaRPr lang="en-US" sz="2000" dirty="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454</a:t>
            </a:fld>
            <a:endParaRPr lang="en-US" dirty="0"/>
          </a:p>
        </p:txBody>
      </p:sp>
    </p:spTree>
    <p:extLst>
      <p:ext uri="{BB962C8B-B14F-4D97-AF65-F5344CB8AC3E}">
        <p14:creationId xmlns:p14="http://schemas.microsoft.com/office/powerpoint/2010/main" val="198561453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Common</a:t>
            </a:r>
            <a:r>
              <a:rPr lang="en-US" dirty="0" smtClean="0">
                <a:solidFill>
                  <a:schemeClr val="bg1"/>
                </a:solidFill>
                <a:latin typeface="+mn-lt"/>
              </a:rPr>
              <a:t> Type System(CTS)</a:t>
            </a:r>
            <a:endParaRPr lang="en-US" dirty="0">
              <a:solidFill>
                <a:schemeClr val="bg1"/>
              </a:solidFill>
              <a:latin typeface="+mn-lt"/>
            </a:endParaRPr>
          </a:p>
        </p:txBody>
      </p:sp>
      <p:sp>
        <p:nvSpPr>
          <p:cNvPr id="4"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smtClean="0">
                <a:solidFill>
                  <a:prstClr val="black"/>
                </a:solidFill>
              </a:rPr>
              <a:t>In </a:t>
            </a:r>
            <a:r>
              <a:rPr lang="en-US" sz="2000" dirty="0">
                <a:solidFill>
                  <a:prstClr val="black"/>
                </a:solidFill>
              </a:rPr>
              <a:t>the world of .NET, type is simply a general term used to refer to a member from the set </a:t>
            </a:r>
            <a:endParaRPr lang="en-US" sz="2000" dirty="0" smtClean="0">
              <a:solidFill>
                <a:prstClr val="black"/>
              </a:solidFill>
            </a:endParaRPr>
          </a:p>
          <a:p>
            <a:pPr marL="0" lvl="0" indent="0">
              <a:spcBef>
                <a:spcPct val="30000"/>
              </a:spcBef>
              <a:buNone/>
            </a:pPr>
            <a:r>
              <a:rPr lang="en-US" sz="2000" dirty="0">
                <a:solidFill>
                  <a:prstClr val="black"/>
                </a:solidFill>
              </a:rPr>
              <a:t>	</a:t>
            </a:r>
            <a:r>
              <a:rPr lang="en-US" sz="2000" dirty="0" smtClean="0">
                <a:solidFill>
                  <a:srgbClr val="FF0000"/>
                </a:solidFill>
              </a:rPr>
              <a:t>{</a:t>
            </a:r>
            <a:r>
              <a:rPr lang="en-US" sz="2000" dirty="0">
                <a:solidFill>
                  <a:srgbClr val="FF0000"/>
                </a:solidFill>
              </a:rPr>
              <a:t>class, interface, structure, enumeration, delegate</a:t>
            </a:r>
            <a:r>
              <a:rPr lang="en-US" sz="2000" dirty="0" smtClean="0">
                <a:solidFill>
                  <a:srgbClr val="FF0000"/>
                </a:solidFill>
              </a:rPr>
              <a:t>}</a:t>
            </a:r>
            <a:endParaRPr lang="en-US" sz="2000" dirty="0" smtClean="0">
              <a:solidFill>
                <a:prstClr val="black"/>
              </a:solidFill>
            </a:endParaRPr>
          </a:p>
          <a:p>
            <a:pPr marL="461963" lvl="0">
              <a:spcBef>
                <a:spcPct val="30000"/>
              </a:spcBef>
              <a:buFont typeface="Wingdings" panose="05000000000000000000" pitchFamily="2" charset="2"/>
              <a:buChar char="§"/>
            </a:pPr>
            <a:r>
              <a:rPr lang="en-US" sz="2000" dirty="0" smtClean="0">
                <a:solidFill>
                  <a:prstClr val="black"/>
                </a:solidFill>
              </a:rPr>
              <a:t>When </a:t>
            </a:r>
            <a:r>
              <a:rPr lang="en-US" sz="2000" dirty="0">
                <a:solidFill>
                  <a:prstClr val="black"/>
                </a:solidFill>
              </a:rPr>
              <a:t>you build solutions using a .NET-aware language, you will most likely interact with many of these types. </a:t>
            </a:r>
            <a:endParaRPr lang="en-US" sz="2000" dirty="0" smtClean="0">
              <a:solidFill>
                <a:prstClr val="black"/>
              </a:solidFill>
            </a:endParaRPr>
          </a:p>
          <a:p>
            <a:pPr marL="461963" lvl="0">
              <a:spcBef>
                <a:spcPct val="30000"/>
              </a:spcBef>
              <a:buFont typeface="Wingdings" panose="05000000000000000000" pitchFamily="2" charset="2"/>
              <a:buChar char="§"/>
            </a:pPr>
            <a:r>
              <a:rPr lang="en-US" sz="2000" dirty="0" smtClean="0">
                <a:solidFill>
                  <a:prstClr val="black"/>
                </a:solidFill>
              </a:rPr>
              <a:t>The </a:t>
            </a:r>
            <a:r>
              <a:rPr lang="en-US" sz="2000" dirty="0">
                <a:solidFill>
                  <a:prstClr val="black"/>
                </a:solidFill>
              </a:rPr>
              <a:t>CTS is a formal specification that documents how types must be defined in order to be hosted by the CLR. </a:t>
            </a:r>
            <a:endParaRPr lang="en-US" sz="2000" dirty="0" smtClean="0">
              <a:solidFill>
                <a:prstClr val="black"/>
              </a:solidFill>
            </a:endParaRPr>
          </a:p>
          <a:p>
            <a:pPr marL="461963" lvl="0">
              <a:spcBef>
                <a:spcPct val="30000"/>
              </a:spcBef>
              <a:buFont typeface="Wingdings" panose="05000000000000000000" pitchFamily="2" charset="2"/>
              <a:buChar char="§"/>
            </a:pPr>
            <a:r>
              <a:rPr lang="en-US" sz="2000" dirty="0" smtClean="0">
                <a:solidFill>
                  <a:prstClr val="black"/>
                </a:solidFill>
              </a:rPr>
              <a:t>Typically</a:t>
            </a:r>
            <a:r>
              <a:rPr lang="en-US" sz="2000" dirty="0">
                <a:solidFill>
                  <a:prstClr val="black"/>
                </a:solidFill>
              </a:rPr>
              <a:t>, the only individuals who are </a:t>
            </a:r>
            <a:r>
              <a:rPr lang="en-US" sz="2000" dirty="0">
                <a:solidFill>
                  <a:srgbClr val="FF0000"/>
                </a:solidFill>
              </a:rPr>
              <a:t>deeply concerned </a:t>
            </a:r>
            <a:r>
              <a:rPr lang="en-US" sz="2000" dirty="0">
                <a:solidFill>
                  <a:prstClr val="black"/>
                </a:solidFill>
              </a:rPr>
              <a:t>with the inner workings of the CTS are those building tools and/or compilers that target the .NET </a:t>
            </a:r>
            <a:r>
              <a:rPr lang="en-US" sz="2000" dirty="0" smtClean="0">
                <a:solidFill>
                  <a:prstClr val="black"/>
                </a:solidFill>
              </a:rPr>
              <a:t>platform.</a:t>
            </a:r>
          </a:p>
          <a:p>
            <a:pPr marL="461963" lvl="0">
              <a:spcBef>
                <a:spcPct val="30000"/>
              </a:spcBef>
              <a:buFont typeface="Wingdings" panose="05000000000000000000" pitchFamily="2" charset="2"/>
              <a:buChar char="§"/>
            </a:pPr>
            <a:r>
              <a:rPr lang="en-US" sz="2000" dirty="0" smtClean="0">
                <a:solidFill>
                  <a:prstClr val="black"/>
                </a:solidFill>
              </a:rPr>
              <a:t>It </a:t>
            </a:r>
            <a:r>
              <a:rPr lang="en-US" sz="2000" dirty="0">
                <a:solidFill>
                  <a:prstClr val="black"/>
                </a:solidFill>
              </a:rPr>
              <a:t>is important, however, for all .NET programmers to learn about how to work with the five types defined by the CTS in their language of choice</a:t>
            </a:r>
            <a:r>
              <a:rPr lang="en-US" sz="2000" dirty="0" smtClean="0">
                <a:solidFill>
                  <a:prstClr val="black"/>
                </a:solidFill>
              </a:rPr>
              <a:t>.</a:t>
            </a: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455</a:t>
            </a:fld>
            <a:endParaRPr lang="en-US" dirty="0"/>
          </a:p>
        </p:txBody>
      </p:sp>
    </p:spTree>
    <p:extLst>
      <p:ext uri="{BB962C8B-B14F-4D97-AF65-F5344CB8AC3E}">
        <p14:creationId xmlns:p14="http://schemas.microsoft.com/office/powerpoint/2010/main" val="316784413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CTS </a:t>
            </a:r>
            <a:r>
              <a:rPr lang="en-US" dirty="0" smtClean="0"/>
              <a:t>Types &amp; Member Types</a:t>
            </a:r>
            <a:r>
              <a:rPr lang="en-US" dirty="0"/>
              <a:t>	</a:t>
            </a:r>
          </a:p>
        </p:txBody>
      </p:sp>
      <p:graphicFrame>
        <p:nvGraphicFramePr>
          <p:cNvPr id="7" name="Table 6"/>
          <p:cNvGraphicFramePr>
            <a:graphicFrameLocks noGrp="1"/>
          </p:cNvGraphicFramePr>
          <p:nvPr>
            <p:extLst>
              <p:ext uri="{D42A27DB-BD31-4B8C-83A1-F6EECF244321}">
                <p14:modId xmlns:p14="http://schemas.microsoft.com/office/powerpoint/2010/main" val="3096165333"/>
              </p:ext>
            </p:extLst>
          </p:nvPr>
        </p:nvGraphicFramePr>
        <p:xfrm>
          <a:off x="152400" y="1268362"/>
          <a:ext cx="2783025" cy="2307618"/>
        </p:xfrm>
        <a:graphic>
          <a:graphicData uri="http://schemas.openxmlformats.org/drawingml/2006/table">
            <a:tbl>
              <a:tblPr firstRow="1" bandRow="1">
                <a:tableStyleId>{69012ECD-51FC-41F1-AA8D-1B2483CD663E}</a:tableStyleId>
              </a:tblPr>
              <a:tblGrid>
                <a:gridCol w="501464">
                  <a:extLst>
                    <a:ext uri="{9D8B030D-6E8A-4147-A177-3AD203B41FA5}">
                      <a16:colId xmlns:a16="http://schemas.microsoft.com/office/drawing/2014/main" val="1460033999"/>
                    </a:ext>
                  </a:extLst>
                </a:gridCol>
                <a:gridCol w="2281561">
                  <a:extLst>
                    <a:ext uri="{9D8B030D-6E8A-4147-A177-3AD203B41FA5}">
                      <a16:colId xmlns:a16="http://schemas.microsoft.com/office/drawing/2014/main" val="1771520854"/>
                    </a:ext>
                  </a:extLst>
                </a:gridCol>
              </a:tblGrid>
              <a:tr h="384603">
                <a:tc>
                  <a:txBody>
                    <a:bodyPr/>
                    <a:lstStyle/>
                    <a:p>
                      <a:pPr algn="ctr" fontAlgn="b"/>
                      <a:r>
                        <a:rPr lang="en-US" sz="1600" u="none" strike="noStrike" dirty="0" smtClean="0">
                          <a:effectLst/>
                          <a:latin typeface="+mn-lt"/>
                        </a:rPr>
                        <a:t>No</a:t>
                      </a:r>
                      <a:endParaRPr lang="en-US" sz="1600" b="0" i="0" u="none" strike="noStrike" dirty="0">
                        <a:solidFill>
                          <a:srgbClr val="000000"/>
                        </a:solidFill>
                        <a:effectLst/>
                        <a:latin typeface="+mn-lt"/>
                      </a:endParaRPr>
                    </a:p>
                  </a:txBody>
                  <a:tcPr marL="9525" marR="9525" marT="9525" marB="0" anchor="b"/>
                </a:tc>
                <a:tc>
                  <a:txBody>
                    <a:bodyPr/>
                    <a:lstStyle/>
                    <a:p>
                      <a:pPr algn="l" fontAlgn="b"/>
                      <a:r>
                        <a:rPr lang="en-US" sz="1600" u="none" strike="noStrike">
                          <a:effectLst/>
                          <a:latin typeface="+mn-lt"/>
                        </a:rPr>
                        <a:t>Types</a:t>
                      </a:r>
                      <a:endParaRPr lang="en-US" sz="1600" b="0"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408078806"/>
                  </a:ext>
                </a:extLst>
              </a:tr>
              <a:tr h="384603">
                <a:tc>
                  <a:txBody>
                    <a:bodyPr/>
                    <a:lstStyle/>
                    <a:p>
                      <a:pPr algn="ctr" fontAlgn="b"/>
                      <a:r>
                        <a:rPr lang="en-US" sz="1600" u="none" strike="noStrike">
                          <a:effectLst/>
                          <a:latin typeface="+mn-lt"/>
                        </a:rPr>
                        <a:t>1</a:t>
                      </a:r>
                      <a:endParaRPr lang="en-US" sz="1600" b="0" i="0" u="none" strike="noStrike">
                        <a:solidFill>
                          <a:srgbClr val="000000"/>
                        </a:solidFill>
                        <a:effectLst/>
                        <a:latin typeface="+mn-lt"/>
                      </a:endParaRPr>
                    </a:p>
                  </a:txBody>
                  <a:tcPr marL="9525" marR="9525" marT="9525" marB="0" anchor="b"/>
                </a:tc>
                <a:tc>
                  <a:txBody>
                    <a:bodyPr/>
                    <a:lstStyle/>
                    <a:p>
                      <a:pPr algn="l" fontAlgn="b"/>
                      <a:r>
                        <a:rPr lang="en-US" sz="1600" u="none" strike="noStrike">
                          <a:effectLst/>
                          <a:latin typeface="+mn-lt"/>
                        </a:rPr>
                        <a:t>Class</a:t>
                      </a:r>
                      <a:endParaRPr lang="en-US" sz="1600" b="0"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1488290018"/>
                  </a:ext>
                </a:extLst>
              </a:tr>
              <a:tr h="384603">
                <a:tc>
                  <a:txBody>
                    <a:bodyPr/>
                    <a:lstStyle/>
                    <a:p>
                      <a:pPr algn="ctr" fontAlgn="b"/>
                      <a:r>
                        <a:rPr lang="en-US" sz="1600" u="none" strike="noStrike">
                          <a:effectLst/>
                          <a:latin typeface="+mn-lt"/>
                        </a:rPr>
                        <a:t>2</a:t>
                      </a:r>
                      <a:endParaRPr lang="en-US" sz="1600" b="0" i="0" u="none" strike="noStrike">
                        <a:solidFill>
                          <a:srgbClr val="000000"/>
                        </a:solidFill>
                        <a:effectLst/>
                        <a:latin typeface="+mn-lt"/>
                      </a:endParaRPr>
                    </a:p>
                  </a:txBody>
                  <a:tcPr marL="9525" marR="9525" marT="9525" marB="0" anchor="b"/>
                </a:tc>
                <a:tc>
                  <a:txBody>
                    <a:bodyPr/>
                    <a:lstStyle/>
                    <a:p>
                      <a:pPr algn="l" fontAlgn="b"/>
                      <a:r>
                        <a:rPr lang="en-US" sz="1600" u="none" strike="noStrike">
                          <a:effectLst/>
                          <a:latin typeface="+mn-lt"/>
                        </a:rPr>
                        <a:t>Interface</a:t>
                      </a:r>
                      <a:endParaRPr lang="en-US" sz="1600" b="0"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2711216592"/>
                  </a:ext>
                </a:extLst>
              </a:tr>
              <a:tr h="384603">
                <a:tc>
                  <a:txBody>
                    <a:bodyPr/>
                    <a:lstStyle/>
                    <a:p>
                      <a:pPr algn="ctr" fontAlgn="b"/>
                      <a:r>
                        <a:rPr lang="en-US" sz="1600" u="none" strike="noStrike">
                          <a:effectLst/>
                          <a:latin typeface="+mn-lt"/>
                        </a:rPr>
                        <a:t>3</a:t>
                      </a:r>
                      <a:endParaRPr lang="en-US" sz="1600" b="0" i="0" u="none" strike="noStrike">
                        <a:solidFill>
                          <a:srgbClr val="000000"/>
                        </a:solidFill>
                        <a:effectLst/>
                        <a:latin typeface="+mn-lt"/>
                      </a:endParaRPr>
                    </a:p>
                  </a:txBody>
                  <a:tcPr marL="9525" marR="9525" marT="9525" marB="0" anchor="b"/>
                </a:tc>
                <a:tc>
                  <a:txBody>
                    <a:bodyPr/>
                    <a:lstStyle/>
                    <a:p>
                      <a:pPr algn="l" fontAlgn="b"/>
                      <a:r>
                        <a:rPr lang="en-US" sz="1600" u="none" strike="noStrike">
                          <a:effectLst/>
                          <a:latin typeface="+mn-lt"/>
                        </a:rPr>
                        <a:t>Structure</a:t>
                      </a:r>
                      <a:endParaRPr lang="en-US" sz="1600" b="0"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4067872913"/>
                  </a:ext>
                </a:extLst>
              </a:tr>
              <a:tr h="384603">
                <a:tc>
                  <a:txBody>
                    <a:bodyPr/>
                    <a:lstStyle/>
                    <a:p>
                      <a:pPr algn="ctr" fontAlgn="b"/>
                      <a:r>
                        <a:rPr lang="en-US" sz="1600" u="none" strike="noStrike">
                          <a:effectLst/>
                          <a:latin typeface="+mn-lt"/>
                        </a:rPr>
                        <a:t>4</a:t>
                      </a:r>
                      <a:endParaRPr lang="en-US" sz="1600" b="0" i="0" u="none" strike="noStrike">
                        <a:solidFill>
                          <a:srgbClr val="000000"/>
                        </a:solidFill>
                        <a:effectLst/>
                        <a:latin typeface="+mn-lt"/>
                      </a:endParaRPr>
                    </a:p>
                  </a:txBody>
                  <a:tcPr marL="9525" marR="9525" marT="9525" marB="0" anchor="b"/>
                </a:tc>
                <a:tc>
                  <a:txBody>
                    <a:bodyPr/>
                    <a:lstStyle/>
                    <a:p>
                      <a:pPr algn="l" fontAlgn="b"/>
                      <a:r>
                        <a:rPr lang="en-US" sz="1600" u="none" strike="noStrike">
                          <a:effectLst/>
                          <a:latin typeface="+mn-lt"/>
                        </a:rPr>
                        <a:t>Enumeration</a:t>
                      </a:r>
                      <a:endParaRPr lang="en-US" sz="1600" b="0"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3792830872"/>
                  </a:ext>
                </a:extLst>
              </a:tr>
              <a:tr h="384603">
                <a:tc>
                  <a:txBody>
                    <a:bodyPr/>
                    <a:lstStyle/>
                    <a:p>
                      <a:pPr algn="ctr" fontAlgn="b"/>
                      <a:r>
                        <a:rPr lang="en-US" sz="1600" u="none" strike="noStrike" dirty="0">
                          <a:effectLst/>
                          <a:latin typeface="+mn-lt"/>
                        </a:rPr>
                        <a:t>5</a:t>
                      </a:r>
                      <a:endParaRPr lang="en-US" sz="1600" b="0" i="0" u="none" strike="noStrike" dirty="0">
                        <a:solidFill>
                          <a:srgbClr val="000000"/>
                        </a:solidFill>
                        <a:effectLst/>
                        <a:latin typeface="+mn-lt"/>
                      </a:endParaRPr>
                    </a:p>
                  </a:txBody>
                  <a:tcPr marL="9525" marR="9525" marT="9525" marB="0" anchor="b"/>
                </a:tc>
                <a:tc>
                  <a:txBody>
                    <a:bodyPr/>
                    <a:lstStyle/>
                    <a:p>
                      <a:pPr algn="l" fontAlgn="b"/>
                      <a:r>
                        <a:rPr lang="en-US" sz="1600" u="none" strike="noStrike" dirty="0">
                          <a:effectLst/>
                          <a:latin typeface="+mn-lt"/>
                        </a:rPr>
                        <a:t>Delegate</a:t>
                      </a:r>
                      <a:endParaRPr lang="en-US" sz="16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2012658274"/>
                  </a:ext>
                </a:extLst>
              </a:tr>
            </a:tbl>
          </a:graphicData>
        </a:graphic>
      </p:graphicFrame>
      <p:graphicFrame>
        <p:nvGraphicFramePr>
          <p:cNvPr id="9" name="Table 8"/>
          <p:cNvGraphicFramePr>
            <a:graphicFrameLocks noGrp="1"/>
          </p:cNvGraphicFramePr>
          <p:nvPr>
            <p:extLst/>
          </p:nvPr>
        </p:nvGraphicFramePr>
        <p:xfrm>
          <a:off x="3004960" y="1280514"/>
          <a:ext cx="3205825" cy="4820920"/>
        </p:xfrm>
        <a:graphic>
          <a:graphicData uri="http://schemas.openxmlformats.org/drawingml/2006/table">
            <a:tbl>
              <a:tblPr firstRow="1" bandRow="1">
                <a:tableStyleId>{69012ECD-51FC-41F1-AA8D-1B2483CD663E}</a:tableStyleId>
              </a:tblPr>
              <a:tblGrid>
                <a:gridCol w="835487">
                  <a:extLst>
                    <a:ext uri="{9D8B030D-6E8A-4147-A177-3AD203B41FA5}">
                      <a16:colId xmlns:a16="http://schemas.microsoft.com/office/drawing/2014/main" val="2680593333"/>
                    </a:ext>
                  </a:extLst>
                </a:gridCol>
                <a:gridCol w="2370338">
                  <a:extLst>
                    <a:ext uri="{9D8B030D-6E8A-4147-A177-3AD203B41FA5}">
                      <a16:colId xmlns:a16="http://schemas.microsoft.com/office/drawing/2014/main" val="806412136"/>
                    </a:ext>
                  </a:extLst>
                </a:gridCol>
              </a:tblGrid>
              <a:tr h="370840">
                <a:tc>
                  <a:txBody>
                    <a:bodyPr/>
                    <a:lstStyle/>
                    <a:p>
                      <a:pPr algn="ctr" fontAlgn="ctr"/>
                      <a:r>
                        <a:rPr lang="en-US" sz="1600" u="none" strike="noStrike" dirty="0">
                          <a:effectLst/>
                          <a:latin typeface="+mn-lt"/>
                        </a:rPr>
                        <a:t>No</a:t>
                      </a:r>
                      <a:endParaRPr lang="en-US" sz="1600" b="0" i="0" u="none" strike="noStrike" dirty="0">
                        <a:solidFill>
                          <a:srgbClr val="000000"/>
                        </a:solidFill>
                        <a:effectLst/>
                        <a:latin typeface="+mn-lt"/>
                      </a:endParaRPr>
                    </a:p>
                  </a:txBody>
                  <a:tcPr marL="9525" marR="9525" marT="9525" marB="0" anchor="ctr"/>
                </a:tc>
                <a:tc>
                  <a:txBody>
                    <a:bodyPr/>
                    <a:lstStyle/>
                    <a:p>
                      <a:pPr algn="l" fontAlgn="ctr"/>
                      <a:r>
                        <a:rPr lang="en-US" sz="1600" u="none" strike="noStrike">
                          <a:effectLst/>
                          <a:latin typeface="+mn-lt"/>
                        </a:rPr>
                        <a:t>Member Type</a:t>
                      </a:r>
                      <a:endParaRPr lang="en-US" sz="16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3380213892"/>
                  </a:ext>
                </a:extLst>
              </a:tr>
              <a:tr h="370840">
                <a:tc>
                  <a:txBody>
                    <a:bodyPr/>
                    <a:lstStyle/>
                    <a:p>
                      <a:pPr algn="ctr" fontAlgn="ctr"/>
                      <a:r>
                        <a:rPr lang="en-US" sz="1600" u="none" strike="noStrike" dirty="0">
                          <a:effectLst/>
                          <a:latin typeface="+mn-lt"/>
                        </a:rPr>
                        <a:t>1</a:t>
                      </a:r>
                      <a:endParaRPr lang="en-US" sz="1600" b="0" i="0" u="none" strike="noStrike" dirty="0">
                        <a:solidFill>
                          <a:srgbClr val="000000"/>
                        </a:solidFill>
                        <a:effectLst/>
                        <a:latin typeface="+mn-lt"/>
                      </a:endParaRPr>
                    </a:p>
                  </a:txBody>
                  <a:tcPr marL="9525" marR="9525" marT="9525" marB="0" anchor="ctr"/>
                </a:tc>
                <a:tc>
                  <a:txBody>
                    <a:bodyPr/>
                    <a:lstStyle/>
                    <a:p>
                      <a:pPr algn="l" fontAlgn="ctr"/>
                      <a:r>
                        <a:rPr lang="en-US" sz="1600" u="none" strike="noStrike">
                          <a:effectLst/>
                          <a:latin typeface="+mn-lt"/>
                        </a:rPr>
                        <a:t>Constructor</a:t>
                      </a:r>
                      <a:endParaRPr lang="en-US" sz="16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425808293"/>
                  </a:ext>
                </a:extLst>
              </a:tr>
              <a:tr h="370840">
                <a:tc>
                  <a:txBody>
                    <a:bodyPr/>
                    <a:lstStyle/>
                    <a:p>
                      <a:pPr algn="ctr" fontAlgn="ctr"/>
                      <a:r>
                        <a:rPr lang="en-US" sz="1600" u="none" strike="noStrike">
                          <a:effectLst/>
                          <a:latin typeface="+mn-lt"/>
                        </a:rPr>
                        <a:t>2</a:t>
                      </a:r>
                      <a:endParaRPr lang="en-US" sz="1600" b="0" i="0" u="none" strike="noStrike">
                        <a:solidFill>
                          <a:srgbClr val="000000"/>
                        </a:solidFill>
                        <a:effectLst/>
                        <a:latin typeface="+mn-lt"/>
                      </a:endParaRPr>
                    </a:p>
                  </a:txBody>
                  <a:tcPr marL="9525" marR="9525" marT="9525" marB="0" anchor="ctr"/>
                </a:tc>
                <a:tc>
                  <a:txBody>
                    <a:bodyPr/>
                    <a:lstStyle/>
                    <a:p>
                      <a:pPr algn="l" fontAlgn="ctr"/>
                      <a:r>
                        <a:rPr lang="en-US" sz="1600" u="none" strike="noStrike">
                          <a:effectLst/>
                          <a:latin typeface="+mn-lt"/>
                        </a:rPr>
                        <a:t>Finalizer</a:t>
                      </a:r>
                      <a:endParaRPr lang="en-US" sz="16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887448296"/>
                  </a:ext>
                </a:extLst>
              </a:tr>
              <a:tr h="370840">
                <a:tc>
                  <a:txBody>
                    <a:bodyPr/>
                    <a:lstStyle/>
                    <a:p>
                      <a:pPr algn="ctr" fontAlgn="ctr"/>
                      <a:r>
                        <a:rPr lang="en-US" sz="1600" u="none" strike="noStrike">
                          <a:effectLst/>
                          <a:latin typeface="+mn-lt"/>
                        </a:rPr>
                        <a:t>3</a:t>
                      </a:r>
                      <a:endParaRPr lang="en-US" sz="1600" b="0" i="0" u="none" strike="noStrike">
                        <a:solidFill>
                          <a:srgbClr val="000000"/>
                        </a:solidFill>
                        <a:effectLst/>
                        <a:latin typeface="+mn-lt"/>
                      </a:endParaRPr>
                    </a:p>
                  </a:txBody>
                  <a:tcPr marL="9525" marR="9525" marT="9525" marB="0" anchor="ctr"/>
                </a:tc>
                <a:tc>
                  <a:txBody>
                    <a:bodyPr/>
                    <a:lstStyle/>
                    <a:p>
                      <a:pPr algn="l" fontAlgn="ctr"/>
                      <a:r>
                        <a:rPr lang="en-US" sz="1600" u="none" strike="noStrike" dirty="0">
                          <a:effectLst/>
                          <a:latin typeface="+mn-lt"/>
                        </a:rPr>
                        <a:t>Static Constructor</a:t>
                      </a:r>
                      <a:endParaRPr lang="en-US"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471759257"/>
                  </a:ext>
                </a:extLst>
              </a:tr>
              <a:tr h="370840">
                <a:tc>
                  <a:txBody>
                    <a:bodyPr/>
                    <a:lstStyle/>
                    <a:p>
                      <a:pPr algn="ctr" fontAlgn="ctr"/>
                      <a:r>
                        <a:rPr lang="en-US" sz="1600" u="none" strike="noStrike">
                          <a:effectLst/>
                          <a:latin typeface="+mn-lt"/>
                        </a:rPr>
                        <a:t>4</a:t>
                      </a:r>
                      <a:endParaRPr lang="en-US" sz="1600" b="0" i="0" u="none" strike="noStrike">
                        <a:solidFill>
                          <a:srgbClr val="000000"/>
                        </a:solidFill>
                        <a:effectLst/>
                        <a:latin typeface="+mn-lt"/>
                      </a:endParaRPr>
                    </a:p>
                  </a:txBody>
                  <a:tcPr marL="9525" marR="9525" marT="9525" marB="0" anchor="ctr"/>
                </a:tc>
                <a:tc>
                  <a:txBody>
                    <a:bodyPr/>
                    <a:lstStyle/>
                    <a:p>
                      <a:pPr algn="l" fontAlgn="ctr"/>
                      <a:r>
                        <a:rPr lang="en-US" sz="1600" u="none" strike="noStrike" dirty="0">
                          <a:effectLst/>
                          <a:latin typeface="+mn-lt"/>
                        </a:rPr>
                        <a:t>Nested Type</a:t>
                      </a:r>
                      <a:endParaRPr lang="en-US"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329859774"/>
                  </a:ext>
                </a:extLst>
              </a:tr>
              <a:tr h="370840">
                <a:tc>
                  <a:txBody>
                    <a:bodyPr/>
                    <a:lstStyle/>
                    <a:p>
                      <a:pPr algn="ctr" fontAlgn="ctr"/>
                      <a:r>
                        <a:rPr lang="en-US" sz="1600" u="none" strike="noStrike">
                          <a:effectLst/>
                          <a:latin typeface="+mn-lt"/>
                        </a:rPr>
                        <a:t>5</a:t>
                      </a:r>
                      <a:endParaRPr lang="en-US" sz="1600" b="0" i="0" u="none" strike="noStrike">
                        <a:solidFill>
                          <a:srgbClr val="000000"/>
                        </a:solidFill>
                        <a:effectLst/>
                        <a:latin typeface="+mn-lt"/>
                      </a:endParaRPr>
                    </a:p>
                  </a:txBody>
                  <a:tcPr marL="9525" marR="9525" marT="9525" marB="0" anchor="ctr"/>
                </a:tc>
                <a:tc>
                  <a:txBody>
                    <a:bodyPr/>
                    <a:lstStyle/>
                    <a:p>
                      <a:pPr algn="l" fontAlgn="ctr"/>
                      <a:r>
                        <a:rPr lang="en-US" sz="1600" u="none" strike="noStrike">
                          <a:effectLst/>
                          <a:latin typeface="+mn-lt"/>
                        </a:rPr>
                        <a:t>Operator</a:t>
                      </a:r>
                      <a:endParaRPr lang="en-US" sz="16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2593513548"/>
                  </a:ext>
                </a:extLst>
              </a:tr>
              <a:tr h="370840">
                <a:tc>
                  <a:txBody>
                    <a:bodyPr/>
                    <a:lstStyle/>
                    <a:p>
                      <a:pPr algn="ctr" fontAlgn="ctr"/>
                      <a:r>
                        <a:rPr lang="en-US" sz="1600" u="none" strike="noStrike">
                          <a:effectLst/>
                          <a:latin typeface="+mn-lt"/>
                        </a:rPr>
                        <a:t>6</a:t>
                      </a:r>
                      <a:endParaRPr lang="en-US" sz="1600" b="0" i="0" u="none" strike="noStrike">
                        <a:solidFill>
                          <a:srgbClr val="000000"/>
                        </a:solidFill>
                        <a:effectLst/>
                        <a:latin typeface="+mn-lt"/>
                      </a:endParaRPr>
                    </a:p>
                  </a:txBody>
                  <a:tcPr marL="9525" marR="9525" marT="9525" marB="0" anchor="ctr"/>
                </a:tc>
                <a:tc>
                  <a:txBody>
                    <a:bodyPr/>
                    <a:lstStyle/>
                    <a:p>
                      <a:pPr algn="l" fontAlgn="ctr"/>
                      <a:r>
                        <a:rPr lang="en-US" sz="1600" u="none" strike="noStrike">
                          <a:effectLst/>
                          <a:latin typeface="+mn-lt"/>
                        </a:rPr>
                        <a:t>Method</a:t>
                      </a:r>
                      <a:endParaRPr lang="en-US" sz="16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870521860"/>
                  </a:ext>
                </a:extLst>
              </a:tr>
              <a:tr h="370840">
                <a:tc>
                  <a:txBody>
                    <a:bodyPr/>
                    <a:lstStyle/>
                    <a:p>
                      <a:pPr algn="ctr" fontAlgn="ctr"/>
                      <a:r>
                        <a:rPr lang="en-US" sz="1600" u="none" strike="noStrike">
                          <a:effectLst/>
                          <a:latin typeface="+mn-lt"/>
                        </a:rPr>
                        <a:t>7</a:t>
                      </a:r>
                      <a:endParaRPr lang="en-US" sz="1600" b="0" i="0" u="none" strike="noStrike">
                        <a:solidFill>
                          <a:srgbClr val="000000"/>
                        </a:solidFill>
                        <a:effectLst/>
                        <a:latin typeface="+mn-lt"/>
                      </a:endParaRPr>
                    </a:p>
                  </a:txBody>
                  <a:tcPr marL="9525" marR="9525" marT="9525" marB="0" anchor="ctr"/>
                </a:tc>
                <a:tc>
                  <a:txBody>
                    <a:bodyPr/>
                    <a:lstStyle/>
                    <a:p>
                      <a:pPr algn="l" fontAlgn="ctr"/>
                      <a:r>
                        <a:rPr lang="en-US" sz="1600" u="none" strike="noStrike">
                          <a:effectLst/>
                          <a:latin typeface="+mn-lt"/>
                        </a:rPr>
                        <a:t>Property</a:t>
                      </a:r>
                      <a:endParaRPr lang="en-US" sz="16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1386236604"/>
                  </a:ext>
                </a:extLst>
              </a:tr>
              <a:tr h="370840">
                <a:tc>
                  <a:txBody>
                    <a:bodyPr/>
                    <a:lstStyle/>
                    <a:p>
                      <a:pPr algn="ctr" fontAlgn="ctr"/>
                      <a:r>
                        <a:rPr lang="en-US" sz="1600" u="none" strike="noStrike">
                          <a:effectLst/>
                          <a:latin typeface="+mn-lt"/>
                        </a:rPr>
                        <a:t>8</a:t>
                      </a:r>
                      <a:endParaRPr lang="en-US" sz="1600" b="0" i="0" u="none" strike="noStrike">
                        <a:solidFill>
                          <a:srgbClr val="000000"/>
                        </a:solidFill>
                        <a:effectLst/>
                        <a:latin typeface="+mn-lt"/>
                      </a:endParaRPr>
                    </a:p>
                  </a:txBody>
                  <a:tcPr marL="9525" marR="9525" marT="9525" marB="0" anchor="ctr"/>
                </a:tc>
                <a:tc>
                  <a:txBody>
                    <a:bodyPr/>
                    <a:lstStyle/>
                    <a:p>
                      <a:pPr algn="l" fontAlgn="ctr"/>
                      <a:r>
                        <a:rPr lang="en-US" sz="1600" u="none" strike="noStrike" dirty="0">
                          <a:effectLst/>
                          <a:latin typeface="+mn-lt"/>
                        </a:rPr>
                        <a:t>Indexer</a:t>
                      </a:r>
                      <a:endParaRPr lang="en-US"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489470200"/>
                  </a:ext>
                </a:extLst>
              </a:tr>
              <a:tr h="370840">
                <a:tc>
                  <a:txBody>
                    <a:bodyPr/>
                    <a:lstStyle/>
                    <a:p>
                      <a:pPr algn="ctr" fontAlgn="ctr"/>
                      <a:r>
                        <a:rPr lang="en-US" sz="1600" u="none" strike="noStrike">
                          <a:effectLst/>
                          <a:latin typeface="+mn-lt"/>
                        </a:rPr>
                        <a:t>9</a:t>
                      </a:r>
                      <a:endParaRPr lang="en-US" sz="1600" b="0" i="0" u="none" strike="noStrike">
                        <a:solidFill>
                          <a:srgbClr val="000000"/>
                        </a:solidFill>
                        <a:effectLst/>
                        <a:latin typeface="+mn-lt"/>
                      </a:endParaRPr>
                    </a:p>
                  </a:txBody>
                  <a:tcPr marL="9525" marR="9525" marT="9525" marB="0" anchor="ctr"/>
                </a:tc>
                <a:tc>
                  <a:txBody>
                    <a:bodyPr/>
                    <a:lstStyle/>
                    <a:p>
                      <a:pPr algn="l" fontAlgn="ctr"/>
                      <a:r>
                        <a:rPr lang="en-US" sz="1600" u="none" strike="noStrike">
                          <a:effectLst/>
                          <a:latin typeface="+mn-lt"/>
                        </a:rPr>
                        <a:t>Field</a:t>
                      </a:r>
                      <a:endParaRPr lang="en-US" sz="16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708151105"/>
                  </a:ext>
                </a:extLst>
              </a:tr>
              <a:tr h="370840">
                <a:tc>
                  <a:txBody>
                    <a:bodyPr/>
                    <a:lstStyle/>
                    <a:p>
                      <a:pPr algn="ctr" fontAlgn="ctr"/>
                      <a:r>
                        <a:rPr lang="en-US" sz="1600" u="none" strike="noStrike">
                          <a:effectLst/>
                          <a:latin typeface="+mn-lt"/>
                        </a:rPr>
                        <a:t>10</a:t>
                      </a:r>
                      <a:endParaRPr lang="en-US" sz="1600" b="0" i="0" u="none" strike="noStrike">
                        <a:solidFill>
                          <a:srgbClr val="000000"/>
                        </a:solidFill>
                        <a:effectLst/>
                        <a:latin typeface="+mn-lt"/>
                      </a:endParaRPr>
                    </a:p>
                  </a:txBody>
                  <a:tcPr marL="9525" marR="9525" marT="9525" marB="0" anchor="ctr"/>
                </a:tc>
                <a:tc>
                  <a:txBody>
                    <a:bodyPr/>
                    <a:lstStyle/>
                    <a:p>
                      <a:pPr algn="l" fontAlgn="ctr"/>
                      <a:r>
                        <a:rPr lang="en-US" sz="1600" u="none" strike="noStrike" dirty="0">
                          <a:effectLst/>
                          <a:latin typeface="+mn-lt"/>
                        </a:rPr>
                        <a:t>Read-only field</a:t>
                      </a:r>
                      <a:endParaRPr lang="en-US"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3149494492"/>
                  </a:ext>
                </a:extLst>
              </a:tr>
              <a:tr h="370840">
                <a:tc>
                  <a:txBody>
                    <a:bodyPr/>
                    <a:lstStyle/>
                    <a:p>
                      <a:pPr algn="ctr" fontAlgn="ctr"/>
                      <a:r>
                        <a:rPr lang="en-US" sz="1600" u="none" strike="noStrike">
                          <a:effectLst/>
                          <a:latin typeface="+mn-lt"/>
                        </a:rPr>
                        <a:t>11</a:t>
                      </a:r>
                      <a:endParaRPr lang="en-US" sz="1600" b="0" i="0" u="none" strike="noStrike">
                        <a:solidFill>
                          <a:srgbClr val="000000"/>
                        </a:solidFill>
                        <a:effectLst/>
                        <a:latin typeface="+mn-lt"/>
                      </a:endParaRPr>
                    </a:p>
                  </a:txBody>
                  <a:tcPr marL="9525" marR="9525" marT="9525" marB="0" anchor="ctr"/>
                </a:tc>
                <a:tc>
                  <a:txBody>
                    <a:bodyPr/>
                    <a:lstStyle/>
                    <a:p>
                      <a:pPr algn="l" fontAlgn="ctr"/>
                      <a:r>
                        <a:rPr lang="en-US" sz="1600" u="none" strike="noStrike" dirty="0">
                          <a:effectLst/>
                          <a:latin typeface="+mn-lt"/>
                        </a:rPr>
                        <a:t>Constant</a:t>
                      </a:r>
                      <a:endParaRPr lang="en-US"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3895352071"/>
                  </a:ext>
                </a:extLst>
              </a:tr>
              <a:tr h="370840">
                <a:tc>
                  <a:txBody>
                    <a:bodyPr/>
                    <a:lstStyle/>
                    <a:p>
                      <a:pPr algn="ctr" fontAlgn="ctr"/>
                      <a:r>
                        <a:rPr lang="en-US" sz="1600" u="none" strike="noStrike" dirty="0">
                          <a:effectLst/>
                          <a:latin typeface="+mn-lt"/>
                        </a:rPr>
                        <a:t>12</a:t>
                      </a:r>
                      <a:endParaRPr lang="en-US" sz="1600" b="0" i="0" u="none" strike="noStrike" dirty="0">
                        <a:solidFill>
                          <a:srgbClr val="000000"/>
                        </a:solidFill>
                        <a:effectLst/>
                        <a:latin typeface="+mn-lt"/>
                      </a:endParaRPr>
                    </a:p>
                  </a:txBody>
                  <a:tcPr marL="9525" marR="9525" marT="9525" marB="0" anchor="ctr"/>
                </a:tc>
                <a:tc>
                  <a:txBody>
                    <a:bodyPr/>
                    <a:lstStyle/>
                    <a:p>
                      <a:pPr algn="l" fontAlgn="ctr"/>
                      <a:r>
                        <a:rPr lang="en-US" sz="1600" u="none" strike="noStrike" dirty="0">
                          <a:effectLst/>
                          <a:latin typeface="+mn-lt"/>
                        </a:rPr>
                        <a:t>Event</a:t>
                      </a:r>
                      <a:endParaRPr lang="en-US"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96776967"/>
                  </a:ext>
                </a:extLst>
              </a:tr>
            </a:tbl>
          </a:graphicData>
        </a:graphic>
      </p:graphicFrame>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456</a:t>
            </a:fld>
            <a:endParaRPr lang="en-US" dirty="0"/>
          </a:p>
        </p:txBody>
      </p:sp>
    </p:spTree>
    <p:extLst>
      <p:ext uri="{BB962C8B-B14F-4D97-AF65-F5344CB8AC3E}">
        <p14:creationId xmlns:p14="http://schemas.microsoft.com/office/powerpoint/2010/main" val="1216654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CTS Intrinsic Data Types</a:t>
            </a:r>
          </a:p>
        </p:txBody>
      </p:sp>
      <p:graphicFrame>
        <p:nvGraphicFramePr>
          <p:cNvPr id="3" name="Table 2"/>
          <p:cNvGraphicFramePr>
            <a:graphicFrameLocks noGrp="1"/>
          </p:cNvGraphicFramePr>
          <p:nvPr>
            <p:extLst>
              <p:ext uri="{D42A27DB-BD31-4B8C-83A1-F6EECF244321}">
                <p14:modId xmlns:p14="http://schemas.microsoft.com/office/powerpoint/2010/main" val="2223029385"/>
              </p:ext>
            </p:extLst>
          </p:nvPr>
        </p:nvGraphicFramePr>
        <p:xfrm>
          <a:off x="152400" y="1268362"/>
          <a:ext cx="11441888" cy="4351329"/>
        </p:xfrm>
        <a:graphic>
          <a:graphicData uri="http://schemas.openxmlformats.org/drawingml/2006/table">
            <a:tbl>
              <a:tblPr firstRow="1" bandRow="1">
                <a:tableStyleId>{B301B821-A1FF-4177-AEE7-76D212191A09}</a:tableStyleId>
              </a:tblPr>
              <a:tblGrid>
                <a:gridCol w="2860472">
                  <a:extLst>
                    <a:ext uri="{9D8B030D-6E8A-4147-A177-3AD203B41FA5}">
                      <a16:colId xmlns:a16="http://schemas.microsoft.com/office/drawing/2014/main" val="8399903"/>
                    </a:ext>
                  </a:extLst>
                </a:gridCol>
                <a:gridCol w="2860472">
                  <a:extLst>
                    <a:ext uri="{9D8B030D-6E8A-4147-A177-3AD203B41FA5}">
                      <a16:colId xmlns:a16="http://schemas.microsoft.com/office/drawing/2014/main" val="3858352472"/>
                    </a:ext>
                  </a:extLst>
                </a:gridCol>
                <a:gridCol w="2860472">
                  <a:extLst>
                    <a:ext uri="{9D8B030D-6E8A-4147-A177-3AD203B41FA5}">
                      <a16:colId xmlns:a16="http://schemas.microsoft.com/office/drawing/2014/main" val="3819636788"/>
                    </a:ext>
                  </a:extLst>
                </a:gridCol>
                <a:gridCol w="2860472">
                  <a:extLst>
                    <a:ext uri="{9D8B030D-6E8A-4147-A177-3AD203B41FA5}">
                      <a16:colId xmlns:a16="http://schemas.microsoft.com/office/drawing/2014/main" val="246171354"/>
                    </a:ext>
                  </a:extLst>
                </a:gridCol>
              </a:tblGrid>
              <a:tr h="483481">
                <a:tc>
                  <a:txBody>
                    <a:bodyPr/>
                    <a:lstStyle/>
                    <a:p>
                      <a:pPr algn="ctr" fontAlgn="b"/>
                      <a:r>
                        <a:rPr lang="en-US" sz="1600" u="none" strike="noStrike" dirty="0">
                          <a:effectLst/>
                        </a:rPr>
                        <a:t>C# Type</a:t>
                      </a:r>
                      <a:endParaRPr lang="en-US" sz="1600" b="0" i="0" u="none" strike="noStrike" dirty="0">
                        <a:solidFill>
                          <a:schemeClr val="tx1"/>
                        </a:solidFill>
                        <a:effectLst/>
                        <a:latin typeface="+mn-lt"/>
                      </a:endParaRPr>
                    </a:p>
                  </a:txBody>
                  <a:tcPr marL="9525" marR="9525" marT="9525" marB="0" anchor="b"/>
                </a:tc>
                <a:tc>
                  <a:txBody>
                    <a:bodyPr/>
                    <a:lstStyle/>
                    <a:p>
                      <a:pPr algn="l" fontAlgn="b"/>
                      <a:r>
                        <a:rPr lang="en-US" sz="1600" u="none" strike="noStrike" dirty="0">
                          <a:effectLst/>
                        </a:rPr>
                        <a:t>.NET Framework Type</a:t>
                      </a:r>
                      <a:endParaRPr lang="en-US" sz="1600" b="0" i="0" u="none" strike="noStrike" dirty="0">
                        <a:solidFill>
                          <a:schemeClr val="tx1"/>
                        </a:solidFill>
                        <a:effectLst/>
                        <a:latin typeface="+mn-lt"/>
                      </a:endParaRPr>
                    </a:p>
                  </a:txBody>
                  <a:tcPr marL="9525" marR="9525" marT="9525" marB="0" anchor="b"/>
                </a:tc>
                <a:tc>
                  <a:txBody>
                    <a:bodyPr/>
                    <a:lstStyle/>
                    <a:p>
                      <a:pPr algn="ctr" fontAlgn="b"/>
                      <a:r>
                        <a:rPr lang="en-US" sz="1600" u="none" strike="noStrike" dirty="0">
                          <a:effectLst/>
                        </a:rPr>
                        <a:t>C# Type</a:t>
                      </a:r>
                      <a:endParaRPr lang="en-US" sz="1600" b="0" i="0" u="none" strike="noStrike" dirty="0">
                        <a:solidFill>
                          <a:schemeClr val="tx1"/>
                        </a:solidFill>
                        <a:effectLst/>
                        <a:latin typeface="+mn-lt"/>
                      </a:endParaRPr>
                    </a:p>
                  </a:txBody>
                  <a:tcPr marL="9525" marR="9525" marT="9525" marB="0" anchor="b"/>
                </a:tc>
                <a:tc>
                  <a:txBody>
                    <a:bodyPr/>
                    <a:lstStyle/>
                    <a:p>
                      <a:pPr algn="l" fontAlgn="b"/>
                      <a:r>
                        <a:rPr lang="en-US" sz="1600" u="none" strike="noStrike" dirty="0">
                          <a:effectLst/>
                        </a:rPr>
                        <a:t>.NET Framework Type</a:t>
                      </a:r>
                      <a:endParaRPr lang="en-US" sz="1600" b="0" i="0" u="none" strike="noStrike" dirty="0">
                        <a:solidFill>
                          <a:schemeClr val="tx1"/>
                        </a:solidFill>
                        <a:effectLst/>
                        <a:latin typeface="+mn-lt"/>
                      </a:endParaRPr>
                    </a:p>
                  </a:txBody>
                  <a:tcPr marL="9525" marR="9525" marT="9525" marB="0" anchor="b"/>
                </a:tc>
                <a:extLst>
                  <a:ext uri="{0D108BD9-81ED-4DB2-BD59-A6C34878D82A}">
                    <a16:rowId xmlns:a16="http://schemas.microsoft.com/office/drawing/2014/main" val="4081120456"/>
                  </a:ext>
                </a:extLst>
              </a:tr>
              <a:tr h="483481">
                <a:tc>
                  <a:txBody>
                    <a:bodyPr/>
                    <a:lstStyle/>
                    <a:p>
                      <a:pPr algn="ctr" fontAlgn="b"/>
                      <a:r>
                        <a:rPr lang="en-US" sz="1600" u="none" strike="noStrike" dirty="0">
                          <a:effectLst/>
                        </a:rPr>
                        <a:t>bool</a:t>
                      </a:r>
                      <a:endParaRPr lang="en-US" sz="1600" b="0" i="0" u="none" strike="noStrike" dirty="0">
                        <a:solidFill>
                          <a:srgbClr val="000000"/>
                        </a:solidFill>
                        <a:effectLst/>
                        <a:latin typeface="+mn-lt"/>
                      </a:endParaRPr>
                    </a:p>
                  </a:txBody>
                  <a:tcPr marL="9525" marR="9525" marT="9525" marB="0" anchor="b"/>
                </a:tc>
                <a:tc>
                  <a:txBody>
                    <a:bodyPr/>
                    <a:lstStyle/>
                    <a:p>
                      <a:pPr algn="l" fontAlgn="b"/>
                      <a:r>
                        <a:rPr lang="en-US" sz="1600" u="none" strike="noStrike">
                          <a:effectLst/>
                        </a:rPr>
                        <a:t>System.Boolean</a:t>
                      </a:r>
                      <a:endParaRPr lang="en-US" sz="1600" b="0" i="0" u="none" strike="noStrike">
                        <a:solidFill>
                          <a:srgbClr val="000000"/>
                        </a:solidFill>
                        <a:effectLst/>
                        <a:latin typeface="+mn-lt"/>
                      </a:endParaRPr>
                    </a:p>
                  </a:txBody>
                  <a:tcPr marL="9525" marR="9525" marT="9525" marB="0" anchor="b"/>
                </a:tc>
                <a:tc>
                  <a:txBody>
                    <a:bodyPr/>
                    <a:lstStyle/>
                    <a:p>
                      <a:pPr algn="ctr" fontAlgn="b"/>
                      <a:r>
                        <a:rPr lang="en-US" sz="1600" u="none" strike="noStrike">
                          <a:effectLst/>
                        </a:rPr>
                        <a:t>uint</a:t>
                      </a:r>
                      <a:endParaRPr lang="en-US" sz="1600" b="0" i="0" u="none" strike="noStrike">
                        <a:solidFill>
                          <a:srgbClr val="000000"/>
                        </a:solidFill>
                        <a:effectLst/>
                        <a:latin typeface="+mn-lt"/>
                      </a:endParaRPr>
                    </a:p>
                  </a:txBody>
                  <a:tcPr marL="9525" marR="9525" marT="9525" marB="0" anchor="b"/>
                </a:tc>
                <a:tc>
                  <a:txBody>
                    <a:bodyPr/>
                    <a:lstStyle/>
                    <a:p>
                      <a:pPr algn="l" fontAlgn="b"/>
                      <a:r>
                        <a:rPr lang="en-US" sz="1600" u="none" strike="noStrike">
                          <a:effectLst/>
                        </a:rPr>
                        <a:t>System.UInt32</a:t>
                      </a:r>
                      <a:endParaRPr lang="en-US" sz="1600" b="0"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2375950806"/>
                  </a:ext>
                </a:extLst>
              </a:tr>
              <a:tr h="483481">
                <a:tc>
                  <a:txBody>
                    <a:bodyPr/>
                    <a:lstStyle/>
                    <a:p>
                      <a:pPr algn="ctr" fontAlgn="b"/>
                      <a:r>
                        <a:rPr lang="en-US" sz="1600" u="none" strike="noStrike">
                          <a:effectLst/>
                        </a:rPr>
                        <a:t>byte</a:t>
                      </a:r>
                      <a:endParaRPr lang="en-US" sz="1600" b="0" i="0" u="none" strike="noStrike">
                        <a:solidFill>
                          <a:srgbClr val="000000"/>
                        </a:solidFill>
                        <a:effectLst/>
                        <a:latin typeface="+mn-lt"/>
                      </a:endParaRPr>
                    </a:p>
                  </a:txBody>
                  <a:tcPr marL="9525" marR="9525" marT="9525" marB="0" anchor="b"/>
                </a:tc>
                <a:tc>
                  <a:txBody>
                    <a:bodyPr/>
                    <a:lstStyle/>
                    <a:p>
                      <a:pPr algn="l" fontAlgn="b"/>
                      <a:r>
                        <a:rPr lang="en-US" sz="1600" u="none" strike="noStrike">
                          <a:effectLst/>
                        </a:rPr>
                        <a:t>System.Byte</a:t>
                      </a:r>
                      <a:endParaRPr lang="en-US" sz="1600" b="0" i="0" u="none" strike="noStrike">
                        <a:solidFill>
                          <a:srgbClr val="000000"/>
                        </a:solidFill>
                        <a:effectLst/>
                        <a:latin typeface="+mn-lt"/>
                      </a:endParaRPr>
                    </a:p>
                  </a:txBody>
                  <a:tcPr marL="9525" marR="9525" marT="9525" marB="0" anchor="b"/>
                </a:tc>
                <a:tc>
                  <a:txBody>
                    <a:bodyPr/>
                    <a:lstStyle/>
                    <a:p>
                      <a:pPr algn="ctr" fontAlgn="b"/>
                      <a:r>
                        <a:rPr lang="en-US" sz="1600" u="none" strike="noStrike" dirty="0">
                          <a:effectLst/>
                        </a:rPr>
                        <a:t>long</a:t>
                      </a:r>
                      <a:endParaRPr lang="en-US" sz="1600" b="0" i="0" u="none" strike="noStrike" dirty="0">
                        <a:solidFill>
                          <a:srgbClr val="000000"/>
                        </a:solidFill>
                        <a:effectLst/>
                        <a:latin typeface="+mn-lt"/>
                      </a:endParaRPr>
                    </a:p>
                  </a:txBody>
                  <a:tcPr marL="9525" marR="9525" marT="9525" marB="0" anchor="b"/>
                </a:tc>
                <a:tc>
                  <a:txBody>
                    <a:bodyPr/>
                    <a:lstStyle/>
                    <a:p>
                      <a:pPr algn="l" fontAlgn="b"/>
                      <a:r>
                        <a:rPr lang="en-US" sz="1600" u="none" strike="noStrike">
                          <a:effectLst/>
                        </a:rPr>
                        <a:t>System.Int64</a:t>
                      </a:r>
                      <a:endParaRPr lang="en-US" sz="1600" b="0"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3141678679"/>
                  </a:ext>
                </a:extLst>
              </a:tr>
              <a:tr h="483481">
                <a:tc>
                  <a:txBody>
                    <a:bodyPr/>
                    <a:lstStyle/>
                    <a:p>
                      <a:pPr algn="ctr" fontAlgn="b"/>
                      <a:r>
                        <a:rPr lang="en-US" sz="1600" u="none" strike="noStrike" dirty="0">
                          <a:effectLst/>
                        </a:rPr>
                        <a:t>sbyte</a:t>
                      </a:r>
                      <a:endParaRPr lang="en-US" sz="1600" b="0" i="0" u="none" strike="noStrike" dirty="0">
                        <a:solidFill>
                          <a:srgbClr val="000000"/>
                        </a:solidFill>
                        <a:effectLst/>
                        <a:latin typeface="+mn-lt"/>
                      </a:endParaRPr>
                    </a:p>
                  </a:txBody>
                  <a:tcPr marL="9525" marR="9525" marT="9525" marB="0" anchor="b"/>
                </a:tc>
                <a:tc>
                  <a:txBody>
                    <a:bodyPr/>
                    <a:lstStyle/>
                    <a:p>
                      <a:pPr algn="l" fontAlgn="b"/>
                      <a:r>
                        <a:rPr lang="en-US" sz="1600" u="none" strike="noStrike">
                          <a:effectLst/>
                        </a:rPr>
                        <a:t>System.SByte</a:t>
                      </a:r>
                      <a:endParaRPr lang="en-US" sz="1600" b="0" i="0" u="none" strike="noStrike">
                        <a:solidFill>
                          <a:srgbClr val="000000"/>
                        </a:solidFill>
                        <a:effectLst/>
                        <a:latin typeface="+mn-lt"/>
                      </a:endParaRPr>
                    </a:p>
                  </a:txBody>
                  <a:tcPr marL="9525" marR="9525" marT="9525" marB="0" anchor="b"/>
                </a:tc>
                <a:tc>
                  <a:txBody>
                    <a:bodyPr/>
                    <a:lstStyle/>
                    <a:p>
                      <a:pPr algn="ctr" fontAlgn="b"/>
                      <a:r>
                        <a:rPr lang="en-US" sz="1600" u="none" strike="noStrike" dirty="0">
                          <a:effectLst/>
                        </a:rPr>
                        <a:t>ulong</a:t>
                      </a:r>
                      <a:endParaRPr lang="en-US" sz="1600" b="0" i="0" u="none" strike="noStrike" dirty="0">
                        <a:solidFill>
                          <a:srgbClr val="000000"/>
                        </a:solidFill>
                        <a:effectLst/>
                        <a:latin typeface="+mn-lt"/>
                      </a:endParaRPr>
                    </a:p>
                  </a:txBody>
                  <a:tcPr marL="9525" marR="9525" marT="9525" marB="0" anchor="b"/>
                </a:tc>
                <a:tc>
                  <a:txBody>
                    <a:bodyPr/>
                    <a:lstStyle/>
                    <a:p>
                      <a:pPr algn="l" fontAlgn="b"/>
                      <a:r>
                        <a:rPr lang="en-US" sz="1600" u="none" strike="noStrike">
                          <a:effectLst/>
                        </a:rPr>
                        <a:t>System.UInt64</a:t>
                      </a:r>
                      <a:endParaRPr lang="en-US" sz="1600" b="0"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1262069797"/>
                  </a:ext>
                </a:extLst>
              </a:tr>
              <a:tr h="483481">
                <a:tc>
                  <a:txBody>
                    <a:bodyPr/>
                    <a:lstStyle/>
                    <a:p>
                      <a:pPr algn="ctr" fontAlgn="b"/>
                      <a:r>
                        <a:rPr lang="en-US" sz="1600" u="none" strike="noStrike">
                          <a:effectLst/>
                        </a:rPr>
                        <a:t>char</a:t>
                      </a:r>
                      <a:endParaRPr lang="en-US" sz="1600" b="0" i="0" u="none" strike="noStrike">
                        <a:solidFill>
                          <a:srgbClr val="000000"/>
                        </a:solidFill>
                        <a:effectLst/>
                        <a:latin typeface="+mn-lt"/>
                      </a:endParaRPr>
                    </a:p>
                  </a:txBody>
                  <a:tcPr marL="9525" marR="9525" marT="9525" marB="0" anchor="b"/>
                </a:tc>
                <a:tc>
                  <a:txBody>
                    <a:bodyPr/>
                    <a:lstStyle/>
                    <a:p>
                      <a:pPr algn="l" fontAlgn="b"/>
                      <a:r>
                        <a:rPr lang="en-US" sz="1600" u="none" strike="noStrike">
                          <a:effectLst/>
                        </a:rPr>
                        <a:t>System.Char</a:t>
                      </a:r>
                      <a:endParaRPr lang="en-US" sz="1600" b="0" i="0" u="none" strike="noStrike">
                        <a:solidFill>
                          <a:srgbClr val="000000"/>
                        </a:solidFill>
                        <a:effectLst/>
                        <a:latin typeface="+mn-lt"/>
                      </a:endParaRPr>
                    </a:p>
                  </a:txBody>
                  <a:tcPr marL="9525" marR="9525" marT="9525" marB="0" anchor="b"/>
                </a:tc>
                <a:tc>
                  <a:txBody>
                    <a:bodyPr/>
                    <a:lstStyle/>
                    <a:p>
                      <a:pPr algn="ctr" fontAlgn="b"/>
                      <a:r>
                        <a:rPr lang="en-US" sz="1600" u="none" strike="noStrike">
                          <a:effectLst/>
                        </a:rPr>
                        <a:t>object</a:t>
                      </a:r>
                      <a:endParaRPr lang="en-US" sz="1600" b="0" i="0" u="none" strike="noStrike">
                        <a:solidFill>
                          <a:srgbClr val="000000"/>
                        </a:solidFill>
                        <a:effectLst/>
                        <a:latin typeface="+mn-lt"/>
                      </a:endParaRPr>
                    </a:p>
                  </a:txBody>
                  <a:tcPr marL="9525" marR="9525" marT="9525" marB="0" anchor="b"/>
                </a:tc>
                <a:tc>
                  <a:txBody>
                    <a:bodyPr/>
                    <a:lstStyle/>
                    <a:p>
                      <a:pPr algn="l" fontAlgn="b"/>
                      <a:r>
                        <a:rPr lang="en-US" sz="1600" u="none" strike="noStrike" dirty="0">
                          <a:effectLst/>
                        </a:rPr>
                        <a:t>System.Object</a:t>
                      </a:r>
                      <a:endParaRPr lang="en-US" sz="16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1634354663"/>
                  </a:ext>
                </a:extLst>
              </a:tr>
              <a:tr h="483481">
                <a:tc>
                  <a:txBody>
                    <a:bodyPr/>
                    <a:lstStyle/>
                    <a:p>
                      <a:pPr algn="ctr" fontAlgn="b"/>
                      <a:r>
                        <a:rPr lang="en-US" sz="1600" u="none" strike="noStrike">
                          <a:effectLst/>
                        </a:rPr>
                        <a:t>decimal</a:t>
                      </a:r>
                      <a:endParaRPr lang="en-US" sz="1600" b="0" i="0" u="none" strike="noStrike">
                        <a:solidFill>
                          <a:srgbClr val="000000"/>
                        </a:solidFill>
                        <a:effectLst/>
                        <a:latin typeface="+mn-lt"/>
                      </a:endParaRPr>
                    </a:p>
                  </a:txBody>
                  <a:tcPr marL="9525" marR="9525" marT="9525" marB="0" anchor="b"/>
                </a:tc>
                <a:tc>
                  <a:txBody>
                    <a:bodyPr/>
                    <a:lstStyle/>
                    <a:p>
                      <a:pPr algn="l" fontAlgn="b"/>
                      <a:r>
                        <a:rPr lang="en-US" sz="1600" u="none" strike="noStrike" dirty="0">
                          <a:effectLst/>
                        </a:rPr>
                        <a:t>System.Decimal</a:t>
                      </a:r>
                      <a:endParaRPr lang="en-US" sz="1600" b="0" i="0" u="none" strike="noStrike" dirty="0">
                        <a:solidFill>
                          <a:srgbClr val="000000"/>
                        </a:solidFill>
                        <a:effectLst/>
                        <a:latin typeface="+mn-lt"/>
                      </a:endParaRPr>
                    </a:p>
                  </a:txBody>
                  <a:tcPr marL="9525" marR="9525" marT="9525" marB="0" anchor="b"/>
                </a:tc>
                <a:tc>
                  <a:txBody>
                    <a:bodyPr/>
                    <a:lstStyle/>
                    <a:p>
                      <a:pPr algn="ctr" fontAlgn="b"/>
                      <a:r>
                        <a:rPr lang="en-US" sz="1600" u="none" strike="noStrike">
                          <a:effectLst/>
                        </a:rPr>
                        <a:t>short</a:t>
                      </a:r>
                      <a:endParaRPr lang="en-US" sz="1600" b="0" i="0" u="none" strike="noStrike">
                        <a:solidFill>
                          <a:srgbClr val="000000"/>
                        </a:solidFill>
                        <a:effectLst/>
                        <a:latin typeface="+mn-lt"/>
                      </a:endParaRPr>
                    </a:p>
                  </a:txBody>
                  <a:tcPr marL="9525" marR="9525" marT="9525" marB="0" anchor="b"/>
                </a:tc>
                <a:tc>
                  <a:txBody>
                    <a:bodyPr/>
                    <a:lstStyle/>
                    <a:p>
                      <a:pPr algn="l" fontAlgn="b"/>
                      <a:r>
                        <a:rPr lang="en-US" sz="1600" u="none" strike="noStrike">
                          <a:effectLst/>
                        </a:rPr>
                        <a:t>System.Int16</a:t>
                      </a:r>
                      <a:endParaRPr lang="en-US" sz="1600" b="0"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3399946547"/>
                  </a:ext>
                </a:extLst>
              </a:tr>
              <a:tr h="483481">
                <a:tc>
                  <a:txBody>
                    <a:bodyPr/>
                    <a:lstStyle/>
                    <a:p>
                      <a:pPr algn="ctr" fontAlgn="b"/>
                      <a:r>
                        <a:rPr lang="en-US" sz="1600" u="none" strike="noStrike">
                          <a:effectLst/>
                        </a:rPr>
                        <a:t>double</a:t>
                      </a:r>
                      <a:endParaRPr lang="en-US" sz="1600" b="0" i="0" u="none" strike="noStrike">
                        <a:solidFill>
                          <a:srgbClr val="000000"/>
                        </a:solidFill>
                        <a:effectLst/>
                        <a:latin typeface="+mn-lt"/>
                      </a:endParaRPr>
                    </a:p>
                  </a:txBody>
                  <a:tcPr marL="9525" marR="9525" marT="9525" marB="0" anchor="b"/>
                </a:tc>
                <a:tc>
                  <a:txBody>
                    <a:bodyPr/>
                    <a:lstStyle/>
                    <a:p>
                      <a:pPr algn="l" fontAlgn="b"/>
                      <a:r>
                        <a:rPr lang="en-US" sz="1600" u="none" strike="noStrike">
                          <a:effectLst/>
                        </a:rPr>
                        <a:t>System.Double</a:t>
                      </a:r>
                      <a:endParaRPr lang="en-US" sz="1600" b="0" i="0" u="none" strike="noStrike">
                        <a:solidFill>
                          <a:srgbClr val="000000"/>
                        </a:solidFill>
                        <a:effectLst/>
                        <a:latin typeface="+mn-lt"/>
                      </a:endParaRPr>
                    </a:p>
                  </a:txBody>
                  <a:tcPr marL="9525" marR="9525" marT="9525" marB="0" anchor="b"/>
                </a:tc>
                <a:tc>
                  <a:txBody>
                    <a:bodyPr/>
                    <a:lstStyle/>
                    <a:p>
                      <a:pPr algn="ctr" fontAlgn="b"/>
                      <a:r>
                        <a:rPr lang="en-US" sz="1600" u="none" strike="noStrike">
                          <a:effectLst/>
                        </a:rPr>
                        <a:t>ushort</a:t>
                      </a:r>
                      <a:endParaRPr lang="en-US" sz="1600" b="0" i="0" u="none" strike="noStrike">
                        <a:solidFill>
                          <a:srgbClr val="000000"/>
                        </a:solidFill>
                        <a:effectLst/>
                        <a:latin typeface="+mn-lt"/>
                      </a:endParaRPr>
                    </a:p>
                  </a:txBody>
                  <a:tcPr marL="9525" marR="9525" marT="9525" marB="0" anchor="b"/>
                </a:tc>
                <a:tc>
                  <a:txBody>
                    <a:bodyPr/>
                    <a:lstStyle/>
                    <a:p>
                      <a:pPr algn="l" fontAlgn="b"/>
                      <a:r>
                        <a:rPr lang="en-US" sz="1600" u="none" strike="noStrike">
                          <a:effectLst/>
                        </a:rPr>
                        <a:t>System.UInt16</a:t>
                      </a:r>
                      <a:endParaRPr lang="en-US" sz="1600" b="0"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3283571867"/>
                  </a:ext>
                </a:extLst>
              </a:tr>
              <a:tr h="483481">
                <a:tc>
                  <a:txBody>
                    <a:bodyPr/>
                    <a:lstStyle/>
                    <a:p>
                      <a:pPr algn="ctr" fontAlgn="b"/>
                      <a:r>
                        <a:rPr lang="en-US" sz="1600" u="none" strike="noStrike">
                          <a:effectLst/>
                        </a:rPr>
                        <a:t>float</a:t>
                      </a:r>
                      <a:endParaRPr lang="en-US" sz="1600" b="0" i="0" u="none" strike="noStrike">
                        <a:solidFill>
                          <a:srgbClr val="000000"/>
                        </a:solidFill>
                        <a:effectLst/>
                        <a:latin typeface="+mn-lt"/>
                      </a:endParaRPr>
                    </a:p>
                  </a:txBody>
                  <a:tcPr marL="9525" marR="9525" marT="9525" marB="0" anchor="b"/>
                </a:tc>
                <a:tc>
                  <a:txBody>
                    <a:bodyPr/>
                    <a:lstStyle/>
                    <a:p>
                      <a:pPr algn="l" fontAlgn="b"/>
                      <a:r>
                        <a:rPr lang="en-US" sz="1600" u="none" strike="noStrike">
                          <a:effectLst/>
                        </a:rPr>
                        <a:t>System.Single</a:t>
                      </a:r>
                      <a:endParaRPr lang="en-US" sz="1600" b="0" i="0" u="none" strike="noStrike">
                        <a:solidFill>
                          <a:srgbClr val="000000"/>
                        </a:solidFill>
                        <a:effectLst/>
                        <a:latin typeface="+mn-lt"/>
                      </a:endParaRPr>
                    </a:p>
                  </a:txBody>
                  <a:tcPr marL="9525" marR="9525" marT="9525" marB="0" anchor="b"/>
                </a:tc>
                <a:tc>
                  <a:txBody>
                    <a:bodyPr/>
                    <a:lstStyle/>
                    <a:p>
                      <a:pPr algn="ctr" fontAlgn="b"/>
                      <a:r>
                        <a:rPr lang="en-US" sz="1600" u="none" strike="noStrike">
                          <a:effectLst/>
                        </a:rPr>
                        <a:t>string</a:t>
                      </a:r>
                      <a:endParaRPr lang="en-US" sz="1600" b="0" i="0" u="none" strike="noStrike">
                        <a:solidFill>
                          <a:srgbClr val="000000"/>
                        </a:solidFill>
                        <a:effectLst/>
                        <a:latin typeface="+mn-lt"/>
                      </a:endParaRPr>
                    </a:p>
                  </a:txBody>
                  <a:tcPr marL="9525" marR="9525" marT="9525" marB="0" anchor="b"/>
                </a:tc>
                <a:tc>
                  <a:txBody>
                    <a:bodyPr/>
                    <a:lstStyle/>
                    <a:p>
                      <a:pPr algn="l" fontAlgn="b"/>
                      <a:r>
                        <a:rPr lang="en-US" sz="1600" u="none" strike="noStrike" dirty="0">
                          <a:effectLst/>
                        </a:rPr>
                        <a:t>System.String</a:t>
                      </a:r>
                      <a:endParaRPr lang="en-US" sz="16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693598614"/>
                  </a:ext>
                </a:extLst>
              </a:tr>
              <a:tr h="483481">
                <a:tc>
                  <a:txBody>
                    <a:bodyPr/>
                    <a:lstStyle/>
                    <a:p>
                      <a:pPr algn="ctr" fontAlgn="b"/>
                      <a:r>
                        <a:rPr lang="en-US" sz="1600" u="none" strike="noStrike" dirty="0">
                          <a:effectLst/>
                        </a:rPr>
                        <a:t>int</a:t>
                      </a:r>
                      <a:endParaRPr lang="en-US" sz="1600" b="0" i="0" u="none" strike="noStrike" dirty="0">
                        <a:solidFill>
                          <a:srgbClr val="000000"/>
                        </a:solidFill>
                        <a:effectLst/>
                        <a:latin typeface="+mn-lt"/>
                      </a:endParaRPr>
                    </a:p>
                  </a:txBody>
                  <a:tcPr marL="9525" marR="9525" marT="9525" marB="0" anchor="b"/>
                </a:tc>
                <a:tc>
                  <a:txBody>
                    <a:bodyPr/>
                    <a:lstStyle/>
                    <a:p>
                      <a:pPr algn="l" fontAlgn="b"/>
                      <a:r>
                        <a:rPr lang="en-US" sz="1600" u="none" strike="noStrike">
                          <a:effectLst/>
                        </a:rPr>
                        <a:t>System.Int32</a:t>
                      </a:r>
                      <a:endParaRPr lang="en-US" sz="1600" b="0" i="0" u="none" strike="noStrike">
                        <a:solidFill>
                          <a:srgbClr val="000000"/>
                        </a:solidFill>
                        <a:effectLst/>
                        <a:latin typeface="+mn-lt"/>
                      </a:endParaRPr>
                    </a:p>
                  </a:txBody>
                  <a:tcPr marL="9525" marR="9525" marT="9525" marB="0" anchor="b"/>
                </a:tc>
                <a:tc>
                  <a:txBody>
                    <a:bodyPr/>
                    <a:lstStyle/>
                    <a:p>
                      <a:pPr algn="ctr" fontAlgn="b"/>
                      <a:endParaRPr lang="en-US" sz="1600" b="0" i="0" u="none" strike="noStrike" dirty="0">
                        <a:solidFill>
                          <a:srgbClr val="000000"/>
                        </a:solidFill>
                        <a:effectLst/>
                        <a:latin typeface="+mn-lt"/>
                      </a:endParaRPr>
                    </a:p>
                  </a:txBody>
                  <a:tcPr marL="9525" marR="9525" marT="9525" marB="0" anchor="b"/>
                </a:tc>
                <a:tc>
                  <a:txBody>
                    <a:bodyPr/>
                    <a:lstStyle/>
                    <a:p>
                      <a:pPr algn="l" fontAlgn="b"/>
                      <a:endParaRPr lang="en-US" sz="16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3362683567"/>
                  </a:ext>
                </a:extLst>
              </a:tr>
            </a:tbl>
          </a:graphicData>
        </a:graphic>
      </p:graphicFrame>
      <p:sp>
        <p:nvSpPr>
          <p:cNvPr id="6" name="Date Placeholder 5"/>
          <p:cNvSpPr>
            <a:spLocks noGrp="1"/>
          </p:cNvSpPr>
          <p:nvPr>
            <p:ph type="dt" sz="half" idx="2"/>
          </p:nvPr>
        </p:nvSpPr>
        <p:spPr/>
        <p:txBody>
          <a:bodyPr/>
          <a:lstStyle/>
          <a:p>
            <a:r>
              <a:rPr lang="en-US" smtClean="0"/>
              <a:t>02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457</a:t>
            </a:fld>
            <a:endParaRPr lang="en-US" dirty="0"/>
          </a:p>
        </p:txBody>
      </p:sp>
    </p:spTree>
    <p:extLst>
      <p:ext uri="{BB962C8B-B14F-4D97-AF65-F5344CB8AC3E}">
        <p14:creationId xmlns:p14="http://schemas.microsoft.com/office/powerpoint/2010/main" val="364772452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Autofit/>
          </a:bodyPr>
          <a:lstStyle/>
          <a:p>
            <a:r>
              <a:rPr lang="en-US" dirty="0"/>
              <a:t>CTS Intrinsic Data </a:t>
            </a:r>
            <a:r>
              <a:rPr lang="en-US" dirty="0" smtClean="0"/>
              <a:t>Types - Default values</a:t>
            </a:r>
            <a:endParaRPr lang="en-US" dirty="0"/>
          </a:p>
        </p:txBody>
      </p:sp>
      <p:sp>
        <p:nvSpPr>
          <p:cNvPr id="4"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a:solidFill>
                  <a:prstClr val="black"/>
                </a:solidFill>
              </a:rPr>
              <a:t>All intrinsic data types support what is known as a default </a:t>
            </a:r>
            <a:r>
              <a:rPr lang="en-US" sz="2000" dirty="0" smtClean="0">
                <a:solidFill>
                  <a:prstClr val="black"/>
                </a:solidFill>
              </a:rPr>
              <a:t>constructor.</a:t>
            </a:r>
          </a:p>
          <a:p>
            <a:pPr marL="461963" lvl="0">
              <a:spcBef>
                <a:spcPct val="30000"/>
              </a:spcBef>
              <a:buFont typeface="Wingdings" panose="05000000000000000000" pitchFamily="2" charset="2"/>
              <a:buChar char="§"/>
            </a:pPr>
            <a:r>
              <a:rPr lang="en-US" sz="2000" dirty="0" smtClean="0">
                <a:solidFill>
                  <a:prstClr val="black"/>
                </a:solidFill>
              </a:rPr>
              <a:t>This </a:t>
            </a:r>
            <a:r>
              <a:rPr lang="en-US" sz="2000" dirty="0">
                <a:solidFill>
                  <a:prstClr val="black"/>
                </a:solidFill>
              </a:rPr>
              <a:t>feature allows you to create a variable using the </a:t>
            </a:r>
            <a:r>
              <a:rPr lang="en-US" sz="2000" dirty="0">
                <a:solidFill>
                  <a:srgbClr val="FF0000"/>
                </a:solidFill>
              </a:rPr>
              <a:t>new</a:t>
            </a:r>
            <a:r>
              <a:rPr lang="en-US" sz="2000" dirty="0">
                <a:solidFill>
                  <a:prstClr val="black"/>
                </a:solidFill>
              </a:rPr>
              <a:t> keyword, which automatically sets the variable to its default value</a:t>
            </a:r>
            <a:r>
              <a:rPr lang="en-US" sz="2000" dirty="0" smtClean="0">
                <a:solidFill>
                  <a:prstClr val="black"/>
                </a:solidFill>
              </a:rPr>
              <a:t>.</a:t>
            </a:r>
          </a:p>
          <a:p>
            <a:pPr marL="685800" lvl="0">
              <a:spcBef>
                <a:spcPct val="30000"/>
              </a:spcBef>
              <a:buFont typeface="Wingdings" panose="05000000000000000000" pitchFamily="2" charset="2"/>
              <a:buChar char="ü"/>
            </a:pPr>
            <a:r>
              <a:rPr lang="en-US" sz="2000" dirty="0" smtClean="0">
                <a:solidFill>
                  <a:srgbClr val="FF0000"/>
                </a:solidFill>
              </a:rPr>
              <a:t>bool</a:t>
            </a:r>
            <a:r>
              <a:rPr lang="en-US" sz="2000" dirty="0" smtClean="0">
                <a:solidFill>
                  <a:prstClr val="black"/>
                </a:solidFill>
              </a:rPr>
              <a:t> </a:t>
            </a:r>
            <a:r>
              <a:rPr lang="en-US" sz="2000" dirty="0">
                <a:solidFill>
                  <a:prstClr val="black"/>
                </a:solidFill>
              </a:rPr>
              <a:t>variables are set to </a:t>
            </a:r>
            <a:r>
              <a:rPr lang="en-US" sz="2000" dirty="0" smtClean="0">
                <a:solidFill>
                  <a:srgbClr val="FF0000"/>
                </a:solidFill>
              </a:rPr>
              <a:t>false</a:t>
            </a:r>
          </a:p>
          <a:p>
            <a:pPr marL="685800" lvl="0">
              <a:spcBef>
                <a:spcPct val="30000"/>
              </a:spcBef>
              <a:buFont typeface="Wingdings" panose="05000000000000000000" pitchFamily="2" charset="2"/>
              <a:buChar char="ü"/>
            </a:pPr>
            <a:r>
              <a:rPr lang="en-US" sz="2000" dirty="0" smtClean="0">
                <a:solidFill>
                  <a:srgbClr val="FF0000"/>
                </a:solidFill>
              </a:rPr>
              <a:t>Numeric</a:t>
            </a:r>
            <a:r>
              <a:rPr lang="en-US" sz="2000" dirty="0" smtClean="0">
                <a:solidFill>
                  <a:prstClr val="black"/>
                </a:solidFill>
              </a:rPr>
              <a:t> </a:t>
            </a:r>
            <a:r>
              <a:rPr lang="en-US" sz="2000" dirty="0">
                <a:solidFill>
                  <a:prstClr val="black"/>
                </a:solidFill>
              </a:rPr>
              <a:t>data is set to </a:t>
            </a:r>
            <a:r>
              <a:rPr lang="en-US" sz="2000" dirty="0">
                <a:solidFill>
                  <a:srgbClr val="FF0000"/>
                </a:solidFill>
              </a:rPr>
              <a:t>0</a:t>
            </a:r>
            <a:r>
              <a:rPr lang="en-US" sz="2000" dirty="0">
                <a:solidFill>
                  <a:prstClr val="black"/>
                </a:solidFill>
              </a:rPr>
              <a:t> (or </a:t>
            </a:r>
            <a:r>
              <a:rPr lang="en-US" sz="2000" dirty="0">
                <a:solidFill>
                  <a:srgbClr val="FF0000"/>
                </a:solidFill>
              </a:rPr>
              <a:t>0.0</a:t>
            </a:r>
            <a:r>
              <a:rPr lang="en-US" sz="2000" dirty="0">
                <a:solidFill>
                  <a:prstClr val="black"/>
                </a:solidFill>
              </a:rPr>
              <a:t> in the case of </a:t>
            </a:r>
            <a:r>
              <a:rPr lang="en-US" sz="2000" dirty="0">
                <a:solidFill>
                  <a:srgbClr val="FF0000"/>
                </a:solidFill>
              </a:rPr>
              <a:t>floating-point</a:t>
            </a:r>
            <a:r>
              <a:rPr lang="en-US" sz="2000" dirty="0">
                <a:solidFill>
                  <a:prstClr val="black"/>
                </a:solidFill>
              </a:rPr>
              <a:t> data </a:t>
            </a:r>
            <a:r>
              <a:rPr lang="en-US" sz="2000" dirty="0" smtClean="0">
                <a:solidFill>
                  <a:prstClr val="black"/>
                </a:solidFill>
              </a:rPr>
              <a:t>types)</a:t>
            </a:r>
          </a:p>
          <a:p>
            <a:pPr marL="685800" lvl="0">
              <a:spcBef>
                <a:spcPct val="30000"/>
              </a:spcBef>
              <a:buFont typeface="Wingdings" panose="05000000000000000000" pitchFamily="2" charset="2"/>
              <a:buChar char="ü"/>
            </a:pPr>
            <a:r>
              <a:rPr lang="en-US" sz="2000" dirty="0" smtClean="0">
                <a:solidFill>
                  <a:srgbClr val="FF0000"/>
                </a:solidFill>
              </a:rPr>
              <a:t>char</a:t>
            </a:r>
            <a:r>
              <a:rPr lang="en-US" sz="2000" dirty="0" smtClean="0">
                <a:solidFill>
                  <a:prstClr val="black"/>
                </a:solidFill>
              </a:rPr>
              <a:t> </a:t>
            </a:r>
            <a:r>
              <a:rPr lang="en-US" sz="2000" dirty="0">
                <a:solidFill>
                  <a:prstClr val="black"/>
                </a:solidFill>
              </a:rPr>
              <a:t>variables are set to a </a:t>
            </a:r>
            <a:r>
              <a:rPr lang="en-US" sz="2000" dirty="0">
                <a:solidFill>
                  <a:srgbClr val="FF0000"/>
                </a:solidFill>
              </a:rPr>
              <a:t>single empty </a:t>
            </a:r>
            <a:r>
              <a:rPr lang="en-US" sz="2000" dirty="0" smtClean="0">
                <a:solidFill>
                  <a:srgbClr val="FF0000"/>
                </a:solidFill>
              </a:rPr>
              <a:t>character</a:t>
            </a:r>
            <a:r>
              <a:rPr lang="en-US" sz="2000" dirty="0" smtClean="0">
                <a:solidFill>
                  <a:prstClr val="black"/>
                </a:solidFill>
              </a:rPr>
              <a:t>.</a:t>
            </a:r>
          </a:p>
          <a:p>
            <a:pPr marL="685800" lvl="0">
              <a:spcBef>
                <a:spcPct val="30000"/>
              </a:spcBef>
              <a:buFont typeface="Wingdings" panose="05000000000000000000" pitchFamily="2" charset="2"/>
              <a:buChar char="ü"/>
            </a:pPr>
            <a:r>
              <a:rPr lang="en-US" sz="2000" dirty="0" smtClean="0">
                <a:solidFill>
                  <a:srgbClr val="FF0000"/>
                </a:solidFill>
              </a:rPr>
              <a:t>BigInteger</a:t>
            </a:r>
            <a:r>
              <a:rPr lang="en-US" sz="2000" dirty="0" smtClean="0">
                <a:solidFill>
                  <a:prstClr val="black"/>
                </a:solidFill>
              </a:rPr>
              <a:t> </a:t>
            </a:r>
            <a:r>
              <a:rPr lang="en-US" sz="2000" dirty="0">
                <a:solidFill>
                  <a:prstClr val="black"/>
                </a:solidFill>
              </a:rPr>
              <a:t>variables are set to </a:t>
            </a:r>
            <a:r>
              <a:rPr lang="en-US" sz="2000" dirty="0" smtClean="0">
                <a:solidFill>
                  <a:srgbClr val="FF0000"/>
                </a:solidFill>
              </a:rPr>
              <a:t>0</a:t>
            </a:r>
            <a:r>
              <a:rPr lang="en-US" sz="2000" dirty="0" smtClean="0">
                <a:solidFill>
                  <a:prstClr val="black"/>
                </a:solidFill>
              </a:rPr>
              <a:t>.</a:t>
            </a:r>
          </a:p>
          <a:p>
            <a:pPr marL="685800" lvl="0">
              <a:spcBef>
                <a:spcPct val="30000"/>
              </a:spcBef>
              <a:buFont typeface="Wingdings" panose="05000000000000000000" pitchFamily="2" charset="2"/>
              <a:buChar char="ü"/>
            </a:pPr>
            <a:r>
              <a:rPr lang="en-US" sz="2000" dirty="0" smtClean="0">
                <a:solidFill>
                  <a:srgbClr val="FF0000"/>
                </a:solidFill>
              </a:rPr>
              <a:t>DateTime</a:t>
            </a:r>
            <a:r>
              <a:rPr lang="en-US" sz="2000" dirty="0" smtClean="0">
                <a:solidFill>
                  <a:prstClr val="black"/>
                </a:solidFill>
              </a:rPr>
              <a:t> </a:t>
            </a:r>
            <a:r>
              <a:rPr lang="en-US" sz="2000" dirty="0">
                <a:solidFill>
                  <a:prstClr val="black"/>
                </a:solidFill>
              </a:rPr>
              <a:t>variables are set to </a:t>
            </a:r>
            <a:r>
              <a:rPr lang="en-US" sz="2000" dirty="0">
                <a:solidFill>
                  <a:srgbClr val="FF0000"/>
                </a:solidFill>
              </a:rPr>
              <a:t>1/1/0001 12:00:00 </a:t>
            </a:r>
            <a:r>
              <a:rPr lang="en-US" sz="2000" dirty="0" smtClean="0">
                <a:solidFill>
                  <a:srgbClr val="FF0000"/>
                </a:solidFill>
              </a:rPr>
              <a:t>AM</a:t>
            </a:r>
            <a:r>
              <a:rPr lang="en-US" sz="2000" dirty="0" smtClean="0">
                <a:solidFill>
                  <a:prstClr val="black"/>
                </a:solidFill>
              </a:rPr>
              <a:t>.</a:t>
            </a:r>
          </a:p>
          <a:p>
            <a:pPr marL="685800" lvl="0">
              <a:spcBef>
                <a:spcPct val="30000"/>
              </a:spcBef>
              <a:buFont typeface="Wingdings" panose="05000000000000000000" pitchFamily="2" charset="2"/>
              <a:buChar char="ü"/>
            </a:pPr>
            <a:r>
              <a:rPr lang="en-US" sz="2000" dirty="0" smtClean="0">
                <a:solidFill>
                  <a:srgbClr val="FF0000"/>
                </a:solidFill>
              </a:rPr>
              <a:t>Object </a:t>
            </a:r>
            <a:r>
              <a:rPr lang="en-US" sz="2000" dirty="0">
                <a:solidFill>
                  <a:srgbClr val="FF0000"/>
                </a:solidFill>
              </a:rPr>
              <a:t>references </a:t>
            </a:r>
            <a:r>
              <a:rPr lang="en-US" sz="2000" dirty="0">
                <a:solidFill>
                  <a:prstClr val="black"/>
                </a:solidFill>
              </a:rPr>
              <a:t>(including </a:t>
            </a:r>
            <a:r>
              <a:rPr lang="en-US" sz="2000" dirty="0">
                <a:solidFill>
                  <a:srgbClr val="FF0000"/>
                </a:solidFill>
              </a:rPr>
              <a:t>strings</a:t>
            </a:r>
            <a:r>
              <a:rPr lang="en-US" sz="2000" dirty="0">
                <a:solidFill>
                  <a:prstClr val="black"/>
                </a:solidFill>
              </a:rPr>
              <a:t>) are set to </a:t>
            </a:r>
            <a:r>
              <a:rPr lang="en-US" sz="2000" dirty="0">
                <a:solidFill>
                  <a:srgbClr val="FF0000"/>
                </a:solidFill>
              </a:rPr>
              <a:t>null</a:t>
            </a:r>
            <a:r>
              <a:rPr lang="en-US" sz="2000" dirty="0" smtClean="0">
                <a:solidFill>
                  <a:prstClr val="black"/>
                </a:solidFill>
              </a:rPr>
              <a:t>.</a:t>
            </a:r>
            <a:endParaRPr lang="en-US" sz="2000" dirty="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458</a:t>
            </a:fld>
            <a:endParaRPr lang="en-US" dirty="0"/>
          </a:p>
        </p:txBody>
      </p:sp>
    </p:spTree>
    <p:extLst>
      <p:ext uri="{BB962C8B-B14F-4D97-AF65-F5344CB8AC3E}">
        <p14:creationId xmlns:p14="http://schemas.microsoft.com/office/powerpoint/2010/main" val="264150657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CTS Intrinsic Data Types Range</a:t>
            </a:r>
          </a:p>
        </p:txBody>
      </p:sp>
      <p:graphicFrame>
        <p:nvGraphicFramePr>
          <p:cNvPr id="3" name="Table 2"/>
          <p:cNvGraphicFramePr>
            <a:graphicFrameLocks noGrp="1"/>
          </p:cNvGraphicFramePr>
          <p:nvPr>
            <p:extLst>
              <p:ext uri="{D42A27DB-BD31-4B8C-83A1-F6EECF244321}">
                <p14:modId xmlns:p14="http://schemas.microsoft.com/office/powerpoint/2010/main" val="460736437"/>
              </p:ext>
            </p:extLst>
          </p:nvPr>
        </p:nvGraphicFramePr>
        <p:xfrm>
          <a:off x="152400" y="1268362"/>
          <a:ext cx="8890292" cy="4905975"/>
        </p:xfrm>
        <a:graphic>
          <a:graphicData uri="http://schemas.openxmlformats.org/drawingml/2006/table">
            <a:tbl>
              <a:tblPr firstRow="1" bandRow="1">
                <a:tableStyleId>{69012ECD-51FC-41F1-AA8D-1B2483CD663E}</a:tableStyleId>
              </a:tblPr>
              <a:tblGrid>
                <a:gridCol w="1331811">
                  <a:extLst>
                    <a:ext uri="{9D8B030D-6E8A-4147-A177-3AD203B41FA5}">
                      <a16:colId xmlns:a16="http://schemas.microsoft.com/office/drawing/2014/main" val="434085080"/>
                    </a:ext>
                  </a:extLst>
                </a:gridCol>
                <a:gridCol w="2676088">
                  <a:extLst>
                    <a:ext uri="{9D8B030D-6E8A-4147-A177-3AD203B41FA5}">
                      <a16:colId xmlns:a16="http://schemas.microsoft.com/office/drawing/2014/main" val="3334397179"/>
                    </a:ext>
                  </a:extLst>
                </a:gridCol>
                <a:gridCol w="4882393">
                  <a:extLst>
                    <a:ext uri="{9D8B030D-6E8A-4147-A177-3AD203B41FA5}">
                      <a16:colId xmlns:a16="http://schemas.microsoft.com/office/drawing/2014/main" val="4137867429"/>
                    </a:ext>
                  </a:extLst>
                </a:gridCol>
              </a:tblGrid>
              <a:tr h="293918">
                <a:tc>
                  <a:txBody>
                    <a:bodyPr/>
                    <a:lstStyle/>
                    <a:p>
                      <a:pPr algn="ctr" fontAlgn="b"/>
                      <a:r>
                        <a:rPr lang="en-US" sz="1600" u="none" strike="noStrike" dirty="0">
                          <a:effectLst/>
                          <a:latin typeface="Gill Sans MT" panose="020B0502020104020203" pitchFamily="34" charset="0"/>
                        </a:rPr>
                        <a:t>Data Type</a:t>
                      </a:r>
                      <a:endParaRPr lang="en-US" sz="16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u="none" strike="noStrike" dirty="0" smtClean="0">
                          <a:effectLst/>
                          <a:latin typeface="Gill Sans MT" panose="020B0502020104020203" pitchFamily="34" charset="0"/>
                        </a:rPr>
                        <a:t>           Size</a:t>
                      </a:r>
                      <a:endParaRPr lang="en-US" sz="16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u="none" strike="noStrike" dirty="0">
                          <a:effectLst/>
                          <a:latin typeface="Gill Sans MT" panose="020B0502020104020203" pitchFamily="34" charset="0"/>
                        </a:rPr>
                        <a:t>Range</a:t>
                      </a:r>
                      <a:endParaRPr lang="en-US" sz="1600" b="0" i="0" u="none" strike="noStrike" dirty="0">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1596509723"/>
                  </a:ext>
                </a:extLst>
              </a:tr>
              <a:tr h="293918">
                <a:tc>
                  <a:txBody>
                    <a:bodyPr/>
                    <a:lstStyle/>
                    <a:p>
                      <a:pPr algn="ctr" fontAlgn="b"/>
                      <a:r>
                        <a:rPr lang="en-US" sz="1600" u="none" strike="noStrike" dirty="0">
                          <a:effectLst/>
                          <a:latin typeface="Gill Sans MT" panose="020B0502020104020203" pitchFamily="34" charset="0"/>
                        </a:rPr>
                        <a:t>byte</a:t>
                      </a:r>
                      <a:endParaRPr lang="en-US" sz="16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b="0" i="0" u="none" strike="noStrike" dirty="0" smtClean="0">
                          <a:solidFill>
                            <a:srgbClr val="000000"/>
                          </a:solidFill>
                          <a:effectLst/>
                          <a:latin typeface="Gill Sans MT" panose="020B0502020104020203" pitchFamily="34" charset="0"/>
                        </a:rPr>
                        <a:t>Unsigned 8-bit</a:t>
                      </a:r>
                      <a:r>
                        <a:rPr lang="en-US" sz="1600" b="0" i="0" u="none" strike="noStrike" baseline="0" dirty="0" smtClean="0">
                          <a:solidFill>
                            <a:srgbClr val="000000"/>
                          </a:solidFill>
                          <a:effectLst/>
                          <a:latin typeface="Gill Sans MT" panose="020B0502020104020203" pitchFamily="34" charset="0"/>
                        </a:rPr>
                        <a:t> Integer</a:t>
                      </a:r>
                      <a:endParaRPr lang="en-US" sz="16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u="none" strike="noStrike">
                          <a:effectLst/>
                          <a:latin typeface="Gill Sans MT" panose="020B0502020104020203" pitchFamily="34" charset="0"/>
                        </a:rPr>
                        <a:t>0 .. 255</a:t>
                      </a:r>
                      <a:endParaRPr lang="en-US" sz="1600" b="0" i="0" u="none" strike="noStrike">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1059516791"/>
                  </a:ext>
                </a:extLst>
              </a:tr>
              <a:tr h="293918">
                <a:tc>
                  <a:txBody>
                    <a:bodyPr/>
                    <a:lstStyle/>
                    <a:p>
                      <a:pPr algn="ctr" fontAlgn="b"/>
                      <a:r>
                        <a:rPr lang="en-US" sz="1600" u="none" strike="noStrike" dirty="0">
                          <a:effectLst/>
                          <a:latin typeface="Gill Sans MT" panose="020B0502020104020203" pitchFamily="34" charset="0"/>
                        </a:rPr>
                        <a:t>sbyte</a:t>
                      </a:r>
                      <a:endParaRPr lang="en-US" sz="16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b="0" i="0" u="none" strike="noStrike" dirty="0" smtClean="0">
                          <a:solidFill>
                            <a:srgbClr val="000000"/>
                          </a:solidFill>
                          <a:effectLst/>
                          <a:latin typeface="Gill Sans MT" panose="020B0502020104020203" pitchFamily="34" charset="0"/>
                        </a:rPr>
                        <a:t>Signed 8-bit Integer</a:t>
                      </a:r>
                      <a:endParaRPr lang="en-US" sz="16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u="none" strike="noStrike">
                          <a:effectLst/>
                          <a:latin typeface="Gill Sans MT" panose="020B0502020104020203" pitchFamily="34" charset="0"/>
                        </a:rPr>
                        <a:t>-128 .. 127</a:t>
                      </a:r>
                      <a:endParaRPr lang="en-US" sz="1600" b="0" i="0" u="none" strike="noStrike">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2044261929"/>
                  </a:ext>
                </a:extLst>
              </a:tr>
              <a:tr h="293918">
                <a:tc>
                  <a:txBody>
                    <a:bodyPr/>
                    <a:lstStyle/>
                    <a:p>
                      <a:pPr algn="ctr" fontAlgn="b"/>
                      <a:r>
                        <a:rPr lang="en-US" sz="1600" u="none" strike="noStrike">
                          <a:effectLst/>
                          <a:latin typeface="Gill Sans MT" panose="020B0502020104020203" pitchFamily="34" charset="0"/>
                        </a:rPr>
                        <a:t>short</a:t>
                      </a:r>
                      <a:endParaRPr lang="en-US" sz="1600" b="0" i="0" u="none" strike="noStrike">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b="0" i="0" u="none" strike="noStrike" dirty="0" smtClean="0">
                          <a:solidFill>
                            <a:srgbClr val="000000"/>
                          </a:solidFill>
                          <a:effectLst/>
                          <a:latin typeface="Gill Sans MT" panose="020B0502020104020203" pitchFamily="34" charset="0"/>
                        </a:rPr>
                        <a:t>Signed 16-bit Integer</a:t>
                      </a:r>
                      <a:endParaRPr lang="en-US" sz="16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u="none" strike="noStrike">
                          <a:effectLst/>
                          <a:latin typeface="Gill Sans MT" panose="020B0502020104020203" pitchFamily="34" charset="0"/>
                        </a:rPr>
                        <a:t>-32,768 .. 32,767</a:t>
                      </a:r>
                      <a:endParaRPr lang="en-US" sz="1600" b="0" i="0" u="none" strike="noStrike">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4159392997"/>
                  </a:ext>
                </a:extLst>
              </a:tr>
              <a:tr h="293918">
                <a:tc>
                  <a:txBody>
                    <a:bodyPr/>
                    <a:lstStyle/>
                    <a:p>
                      <a:pPr algn="ctr" fontAlgn="b"/>
                      <a:r>
                        <a:rPr lang="en-US" sz="1600" u="none" strike="noStrike">
                          <a:effectLst/>
                          <a:latin typeface="Gill Sans MT" panose="020B0502020104020203" pitchFamily="34" charset="0"/>
                        </a:rPr>
                        <a:t>ushort</a:t>
                      </a:r>
                      <a:endParaRPr lang="en-US" sz="1600" b="0" i="0" u="none" strike="noStrike">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b="0" i="0" u="none" strike="noStrike" dirty="0" smtClean="0">
                          <a:solidFill>
                            <a:srgbClr val="000000"/>
                          </a:solidFill>
                          <a:effectLst/>
                          <a:latin typeface="Gill Sans MT" panose="020B0502020104020203" pitchFamily="34" charset="0"/>
                        </a:rPr>
                        <a:t>Unsigned 16-bit Integer</a:t>
                      </a:r>
                      <a:endParaRPr lang="en-US" sz="16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u="none" strike="noStrike">
                          <a:effectLst/>
                          <a:latin typeface="Gill Sans MT" panose="020B0502020104020203" pitchFamily="34" charset="0"/>
                        </a:rPr>
                        <a:t>0 .. 65,535</a:t>
                      </a:r>
                      <a:endParaRPr lang="en-US" sz="1600" b="0" i="0" u="none" strike="noStrike">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2671365521"/>
                  </a:ext>
                </a:extLst>
              </a:tr>
              <a:tr h="293918">
                <a:tc>
                  <a:txBody>
                    <a:bodyPr/>
                    <a:lstStyle/>
                    <a:p>
                      <a:pPr algn="ctr" fontAlgn="b"/>
                      <a:r>
                        <a:rPr lang="en-US" sz="1600" u="none" strike="noStrike" dirty="0">
                          <a:effectLst/>
                          <a:latin typeface="Gill Sans MT" panose="020B0502020104020203" pitchFamily="34" charset="0"/>
                        </a:rPr>
                        <a:t>int</a:t>
                      </a:r>
                      <a:endParaRPr lang="en-US" sz="16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b="0" i="0" u="none" strike="noStrike" dirty="0" smtClean="0">
                          <a:solidFill>
                            <a:srgbClr val="000000"/>
                          </a:solidFill>
                          <a:effectLst/>
                          <a:latin typeface="Gill Sans MT" panose="020B0502020104020203" pitchFamily="34" charset="0"/>
                        </a:rPr>
                        <a:t>Signed 32-bit</a:t>
                      </a:r>
                      <a:r>
                        <a:rPr lang="en-US" sz="1600" b="0" i="0" u="none" strike="noStrike" baseline="0" dirty="0" smtClean="0">
                          <a:solidFill>
                            <a:srgbClr val="000000"/>
                          </a:solidFill>
                          <a:effectLst/>
                          <a:latin typeface="Gill Sans MT" panose="020B0502020104020203" pitchFamily="34" charset="0"/>
                        </a:rPr>
                        <a:t> Integer</a:t>
                      </a:r>
                      <a:endParaRPr lang="en-US" sz="16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u="none" strike="noStrike">
                          <a:effectLst/>
                          <a:latin typeface="Gill Sans MT" panose="020B0502020104020203" pitchFamily="34" charset="0"/>
                        </a:rPr>
                        <a:t>-2,147,483,648 .. 2,147,483,647</a:t>
                      </a:r>
                      <a:endParaRPr lang="en-US" sz="1600" b="0" i="0" u="none" strike="noStrike">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85413736"/>
                  </a:ext>
                </a:extLst>
              </a:tr>
              <a:tr h="293918">
                <a:tc>
                  <a:txBody>
                    <a:bodyPr/>
                    <a:lstStyle/>
                    <a:p>
                      <a:pPr algn="ctr" fontAlgn="b"/>
                      <a:r>
                        <a:rPr lang="en-US" sz="1600" u="none" strike="noStrike">
                          <a:effectLst/>
                          <a:latin typeface="Gill Sans MT" panose="020B0502020104020203" pitchFamily="34" charset="0"/>
                        </a:rPr>
                        <a:t>uint</a:t>
                      </a:r>
                      <a:endParaRPr lang="en-US" sz="1600" b="0" i="0" u="none" strike="noStrike">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b="0" i="0" u="none" strike="noStrike" dirty="0" smtClean="0">
                          <a:solidFill>
                            <a:srgbClr val="000000"/>
                          </a:solidFill>
                          <a:effectLst/>
                          <a:latin typeface="Gill Sans MT" panose="020B0502020104020203" pitchFamily="34" charset="0"/>
                        </a:rPr>
                        <a:t>Unsigned 32-bit Integer</a:t>
                      </a:r>
                      <a:endParaRPr lang="en-US" sz="16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u="none" strike="noStrike">
                          <a:effectLst/>
                          <a:latin typeface="Gill Sans MT" panose="020B0502020104020203" pitchFamily="34" charset="0"/>
                        </a:rPr>
                        <a:t>0 .. 4,294,967,295</a:t>
                      </a:r>
                      <a:endParaRPr lang="en-US" sz="1600" b="0" i="0" u="none" strike="noStrike">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4195902542"/>
                  </a:ext>
                </a:extLst>
              </a:tr>
              <a:tr h="293918">
                <a:tc>
                  <a:txBody>
                    <a:bodyPr/>
                    <a:lstStyle/>
                    <a:p>
                      <a:pPr algn="ctr" fontAlgn="b"/>
                      <a:r>
                        <a:rPr lang="en-US" sz="1600" u="none" strike="noStrike" dirty="0">
                          <a:effectLst/>
                          <a:latin typeface="Gill Sans MT" panose="020B0502020104020203" pitchFamily="34" charset="0"/>
                        </a:rPr>
                        <a:t>long</a:t>
                      </a:r>
                      <a:endParaRPr lang="en-US" sz="16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b="0" i="0" u="none" strike="noStrike" dirty="0" smtClean="0">
                          <a:solidFill>
                            <a:srgbClr val="000000"/>
                          </a:solidFill>
                          <a:effectLst/>
                          <a:latin typeface="Gill Sans MT" panose="020B0502020104020203" pitchFamily="34" charset="0"/>
                        </a:rPr>
                        <a:t>Singed 64-bit Integer</a:t>
                      </a:r>
                      <a:endParaRPr lang="en-US" sz="16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u="none" strike="noStrike">
                          <a:effectLst/>
                          <a:latin typeface="Gill Sans MT" panose="020B0502020104020203" pitchFamily="34" charset="0"/>
                        </a:rPr>
                        <a:t>-9,223,372,036,854,775,808 .. 9,223,372,036,854,775,807</a:t>
                      </a:r>
                      <a:endParaRPr lang="en-US" sz="1600" b="0" i="0" u="none" strike="noStrike">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3241604182"/>
                  </a:ext>
                </a:extLst>
              </a:tr>
              <a:tr h="293918">
                <a:tc>
                  <a:txBody>
                    <a:bodyPr/>
                    <a:lstStyle/>
                    <a:p>
                      <a:pPr algn="ctr" fontAlgn="b"/>
                      <a:r>
                        <a:rPr lang="en-US" sz="1600" u="none" strike="noStrike">
                          <a:effectLst/>
                          <a:latin typeface="Gill Sans MT" panose="020B0502020104020203" pitchFamily="34" charset="0"/>
                        </a:rPr>
                        <a:t>ulong</a:t>
                      </a:r>
                      <a:endParaRPr lang="en-US" sz="1600" b="0" i="0" u="none" strike="noStrike">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b="0" i="0" u="none" strike="noStrike" dirty="0" smtClean="0">
                          <a:solidFill>
                            <a:srgbClr val="000000"/>
                          </a:solidFill>
                          <a:effectLst/>
                          <a:latin typeface="Gill Sans MT" panose="020B0502020104020203" pitchFamily="34" charset="0"/>
                        </a:rPr>
                        <a:t>Unsigned 64-bit Integer</a:t>
                      </a:r>
                      <a:endParaRPr lang="en-US" sz="16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u="none" strike="noStrike">
                          <a:effectLst/>
                          <a:latin typeface="Gill Sans MT" panose="020B0502020104020203" pitchFamily="34" charset="0"/>
                        </a:rPr>
                        <a:t>0 .. 18,446,744,073,709,551,615</a:t>
                      </a:r>
                      <a:endParaRPr lang="en-US" sz="1600" b="0" i="0" u="none" strike="noStrike">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2521007528"/>
                  </a:ext>
                </a:extLst>
              </a:tr>
              <a:tr h="293918">
                <a:tc>
                  <a:txBody>
                    <a:bodyPr/>
                    <a:lstStyle/>
                    <a:p>
                      <a:pPr algn="ctr" fontAlgn="b"/>
                      <a:r>
                        <a:rPr lang="en-US" sz="1600" u="none" strike="noStrike">
                          <a:effectLst/>
                          <a:latin typeface="Gill Sans MT" panose="020B0502020104020203" pitchFamily="34" charset="0"/>
                        </a:rPr>
                        <a:t>float</a:t>
                      </a:r>
                      <a:endParaRPr lang="en-US" sz="1600" b="0" i="0" u="none" strike="noStrike">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b="0" i="0" u="none" strike="noStrike" dirty="0" smtClean="0">
                          <a:solidFill>
                            <a:srgbClr val="000000"/>
                          </a:solidFill>
                          <a:effectLst/>
                          <a:latin typeface="Gill Sans MT" panose="020B0502020104020203" pitchFamily="34" charset="0"/>
                        </a:rPr>
                        <a:t>32-bit floating point value</a:t>
                      </a:r>
                      <a:endParaRPr lang="en-US" sz="16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u="none" strike="noStrike">
                          <a:effectLst/>
                          <a:latin typeface="Gill Sans MT" panose="020B0502020104020203" pitchFamily="34" charset="0"/>
                        </a:rPr>
                        <a:t>-3.402823e38 .. 3.402823e38</a:t>
                      </a:r>
                      <a:endParaRPr lang="en-US" sz="1600" b="0" i="0" u="none" strike="noStrike">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2869312098"/>
                  </a:ext>
                </a:extLst>
              </a:tr>
              <a:tr h="293918">
                <a:tc>
                  <a:txBody>
                    <a:bodyPr/>
                    <a:lstStyle/>
                    <a:p>
                      <a:pPr algn="ctr" fontAlgn="b"/>
                      <a:r>
                        <a:rPr lang="en-US" sz="1600" u="none" strike="noStrike">
                          <a:effectLst/>
                          <a:latin typeface="Gill Sans MT" panose="020B0502020104020203" pitchFamily="34" charset="0"/>
                        </a:rPr>
                        <a:t>double</a:t>
                      </a:r>
                      <a:endParaRPr lang="en-US" sz="1600" b="0" i="0" u="none" strike="noStrike">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b="0" i="0" u="none" strike="noStrike" dirty="0" smtClean="0">
                          <a:solidFill>
                            <a:srgbClr val="000000"/>
                          </a:solidFill>
                          <a:effectLst/>
                          <a:latin typeface="Gill Sans MT" panose="020B0502020104020203" pitchFamily="34" charset="0"/>
                        </a:rPr>
                        <a:t>64-bit floating point</a:t>
                      </a:r>
                      <a:r>
                        <a:rPr lang="en-US" sz="1600" b="0" i="0" u="none" strike="noStrike" baseline="0" dirty="0" smtClean="0">
                          <a:solidFill>
                            <a:srgbClr val="000000"/>
                          </a:solidFill>
                          <a:effectLst/>
                          <a:latin typeface="Gill Sans MT" panose="020B0502020104020203" pitchFamily="34" charset="0"/>
                        </a:rPr>
                        <a:t> value</a:t>
                      </a:r>
                      <a:endParaRPr lang="en-US" sz="16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u="none" strike="noStrike">
                          <a:effectLst/>
                          <a:latin typeface="Gill Sans MT" panose="020B0502020104020203" pitchFamily="34" charset="0"/>
                        </a:rPr>
                        <a:t>-1.79769313486232e308 .. 1.79769313486232e308</a:t>
                      </a:r>
                      <a:endParaRPr lang="en-US" sz="1600" b="0" i="0" u="none" strike="noStrike">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4182187600"/>
                  </a:ext>
                </a:extLst>
              </a:tr>
              <a:tr h="293918">
                <a:tc>
                  <a:txBody>
                    <a:bodyPr/>
                    <a:lstStyle/>
                    <a:p>
                      <a:pPr algn="ctr" fontAlgn="b"/>
                      <a:r>
                        <a:rPr lang="en-US" sz="1600" u="none" strike="noStrike">
                          <a:effectLst/>
                          <a:latin typeface="Gill Sans MT" panose="020B0502020104020203" pitchFamily="34" charset="0"/>
                        </a:rPr>
                        <a:t>decimal</a:t>
                      </a:r>
                      <a:endParaRPr lang="en-US" sz="1600" b="0" i="0" u="none" strike="noStrike">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b="0" i="0" u="none" strike="noStrike" dirty="0" smtClean="0">
                          <a:solidFill>
                            <a:srgbClr val="000000"/>
                          </a:solidFill>
                          <a:effectLst/>
                          <a:latin typeface="Gill Sans MT" panose="020B0502020104020203" pitchFamily="34" charset="0"/>
                        </a:rPr>
                        <a:t>128-bit data type</a:t>
                      </a:r>
                      <a:endParaRPr lang="en-US" sz="16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u="none" strike="noStrike">
                          <a:effectLst/>
                          <a:latin typeface="Gill Sans MT" panose="020B0502020104020203" pitchFamily="34" charset="0"/>
                        </a:rPr>
                        <a:t>-79228162514264337593543950335 .. 79228162514264337593543950335</a:t>
                      </a:r>
                      <a:endParaRPr lang="en-US" sz="1600" b="0" i="0" u="none" strike="noStrike">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1472129949"/>
                  </a:ext>
                </a:extLst>
              </a:tr>
              <a:tr h="293918">
                <a:tc>
                  <a:txBody>
                    <a:bodyPr/>
                    <a:lstStyle/>
                    <a:p>
                      <a:pPr algn="ctr" fontAlgn="b"/>
                      <a:r>
                        <a:rPr lang="en-US" sz="1600" u="none" strike="noStrike">
                          <a:effectLst/>
                          <a:latin typeface="Gill Sans MT" panose="020B0502020104020203" pitchFamily="34" charset="0"/>
                        </a:rPr>
                        <a:t>char</a:t>
                      </a:r>
                      <a:endParaRPr lang="en-US" sz="1600" b="0" i="0" u="none" strike="noStrike">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b="0" i="0" u="none" strike="noStrike" dirty="0" smtClean="0">
                          <a:solidFill>
                            <a:srgbClr val="000000"/>
                          </a:solidFill>
                          <a:effectLst/>
                          <a:latin typeface="Gill Sans MT" panose="020B0502020104020203" pitchFamily="34" charset="0"/>
                        </a:rPr>
                        <a:t>Unicode 16-bit character</a:t>
                      </a:r>
                      <a:endParaRPr lang="en-US" sz="16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u="none" strike="noStrike" dirty="0">
                          <a:effectLst/>
                          <a:latin typeface="Gill Sans MT" panose="020B0502020104020203" pitchFamily="34" charset="0"/>
                        </a:rPr>
                        <a:t>A Unicode </a:t>
                      </a:r>
                      <a:r>
                        <a:rPr lang="en-US" sz="1600" u="none" strike="noStrike" dirty="0" smtClean="0">
                          <a:effectLst/>
                          <a:latin typeface="Gill Sans MT" panose="020B0502020104020203" pitchFamily="34" charset="0"/>
                        </a:rPr>
                        <a:t>character             U+0000 to U+FFFF</a:t>
                      </a:r>
                      <a:endParaRPr lang="en-US" sz="1600" b="0" i="0" u="none" strike="noStrike" dirty="0">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2535795791"/>
                  </a:ext>
                </a:extLst>
              </a:tr>
              <a:tr h="293918">
                <a:tc>
                  <a:txBody>
                    <a:bodyPr/>
                    <a:lstStyle/>
                    <a:p>
                      <a:pPr algn="ctr" fontAlgn="b"/>
                      <a:r>
                        <a:rPr lang="en-US" sz="1600" u="none" strike="noStrike" dirty="0">
                          <a:effectLst/>
                          <a:latin typeface="Gill Sans MT" panose="020B0502020104020203" pitchFamily="34" charset="0"/>
                        </a:rPr>
                        <a:t>string</a:t>
                      </a:r>
                      <a:endParaRPr lang="en-US" sz="16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fontAlgn="b"/>
                      <a:endParaRPr lang="en-US" sz="1600" b="0" i="0" u="none" strike="noStrike">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u="none" strike="noStrike" dirty="0">
                          <a:effectLst/>
                          <a:latin typeface="Gill Sans MT" panose="020B0502020104020203" pitchFamily="34" charset="0"/>
                        </a:rPr>
                        <a:t>A string of Unicode characters.</a:t>
                      </a:r>
                      <a:endParaRPr lang="en-US" sz="1600" b="0" i="0" u="none" strike="noStrike" dirty="0">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135359838"/>
                  </a:ext>
                </a:extLst>
              </a:tr>
              <a:tr h="293918">
                <a:tc>
                  <a:txBody>
                    <a:bodyPr/>
                    <a:lstStyle/>
                    <a:p>
                      <a:pPr algn="ctr" fontAlgn="b"/>
                      <a:r>
                        <a:rPr lang="en-US" sz="1600" u="none" strike="noStrike">
                          <a:effectLst/>
                          <a:latin typeface="Gill Sans MT" panose="020B0502020104020203" pitchFamily="34" charset="0"/>
                        </a:rPr>
                        <a:t>bool</a:t>
                      </a:r>
                      <a:endParaRPr lang="en-US" sz="1600" b="0" i="0" u="none" strike="noStrike">
                        <a:solidFill>
                          <a:srgbClr val="000000"/>
                        </a:solidFill>
                        <a:effectLst/>
                        <a:latin typeface="Gill Sans MT" panose="020B0502020104020203" pitchFamily="34" charset="0"/>
                      </a:endParaRPr>
                    </a:p>
                  </a:txBody>
                  <a:tcPr marL="9525" marR="9525" marT="9525" marB="0" anchor="b"/>
                </a:tc>
                <a:tc>
                  <a:txBody>
                    <a:bodyPr/>
                    <a:lstStyle/>
                    <a:p>
                      <a:pPr algn="l" fontAlgn="b"/>
                      <a:endParaRPr lang="en-US" sz="1600" b="0" i="0" u="none" strike="noStrike">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u="none" strike="noStrike">
                          <a:effectLst/>
                          <a:latin typeface="Gill Sans MT" panose="020B0502020104020203" pitchFamily="34" charset="0"/>
                        </a:rPr>
                        <a:t>True or False.</a:t>
                      </a:r>
                      <a:endParaRPr lang="en-US" sz="1600" b="0" i="0" u="none" strike="noStrike">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460897430"/>
                  </a:ext>
                </a:extLst>
              </a:tr>
              <a:tr h="293918">
                <a:tc>
                  <a:txBody>
                    <a:bodyPr/>
                    <a:lstStyle/>
                    <a:p>
                      <a:pPr algn="ctr" fontAlgn="b"/>
                      <a:r>
                        <a:rPr lang="en-US" sz="1600" u="none" strike="noStrike" dirty="0">
                          <a:effectLst/>
                          <a:latin typeface="Gill Sans MT" panose="020B0502020104020203" pitchFamily="34" charset="0"/>
                        </a:rPr>
                        <a:t>object</a:t>
                      </a:r>
                      <a:endParaRPr lang="en-US" sz="16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u="none" strike="noStrike" dirty="0">
                          <a:effectLst/>
                          <a:latin typeface="Gill Sans MT" panose="020B0502020104020203" pitchFamily="34" charset="0"/>
                        </a:rPr>
                        <a:t>An object.</a:t>
                      </a:r>
                      <a:endParaRPr lang="en-US" sz="1600" b="0" i="0" u="none" strike="noStrike" dirty="0">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106087610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738188396"/>
              </p:ext>
            </p:extLst>
          </p:nvPr>
        </p:nvGraphicFramePr>
        <p:xfrm>
          <a:off x="9558336" y="1268362"/>
          <a:ext cx="2362521" cy="2351344"/>
        </p:xfrm>
        <a:graphic>
          <a:graphicData uri="http://schemas.openxmlformats.org/drawingml/2006/table">
            <a:tbl>
              <a:tblPr firstRow="1" bandRow="1">
                <a:tableStyleId>{69012ECD-51FC-41F1-AA8D-1B2483CD663E}</a:tableStyleId>
              </a:tblPr>
              <a:tblGrid>
                <a:gridCol w="1208015">
                  <a:extLst>
                    <a:ext uri="{9D8B030D-6E8A-4147-A177-3AD203B41FA5}">
                      <a16:colId xmlns:a16="http://schemas.microsoft.com/office/drawing/2014/main" val="434085080"/>
                    </a:ext>
                  </a:extLst>
                </a:gridCol>
                <a:gridCol w="1154506">
                  <a:extLst>
                    <a:ext uri="{9D8B030D-6E8A-4147-A177-3AD203B41FA5}">
                      <a16:colId xmlns:a16="http://schemas.microsoft.com/office/drawing/2014/main" val="4137867429"/>
                    </a:ext>
                  </a:extLst>
                </a:gridCol>
              </a:tblGrid>
              <a:tr h="293918">
                <a:tc>
                  <a:txBody>
                    <a:bodyPr/>
                    <a:lstStyle/>
                    <a:p>
                      <a:pPr algn="l" fontAlgn="b"/>
                      <a:r>
                        <a:rPr lang="en-US" sz="1600" b="0" i="0" u="none" strike="noStrike" dirty="0">
                          <a:solidFill>
                            <a:schemeClr val="bg1"/>
                          </a:solidFill>
                          <a:effectLst/>
                          <a:latin typeface="Gill Sans MT" panose="020B0502020104020203" pitchFamily="34" charset="0"/>
                        </a:rPr>
                        <a:t>Number</a:t>
                      </a:r>
                    </a:p>
                  </a:txBody>
                  <a:tcPr marL="9525" marR="9525" marT="9525" marB="0" anchor="b"/>
                </a:tc>
                <a:tc>
                  <a:txBody>
                    <a:bodyPr/>
                    <a:lstStyle/>
                    <a:p>
                      <a:pPr algn="l" fontAlgn="b"/>
                      <a:r>
                        <a:rPr lang="en-US" sz="1600" b="0" i="0" u="none" strike="noStrike" dirty="0">
                          <a:solidFill>
                            <a:schemeClr val="bg1"/>
                          </a:solidFill>
                          <a:effectLst/>
                          <a:latin typeface="Gill Sans MT" panose="020B0502020104020203" pitchFamily="34" charset="0"/>
                        </a:rPr>
                        <a:t>Character</a:t>
                      </a:r>
                    </a:p>
                  </a:txBody>
                  <a:tcPr marL="9525" marR="9525" marT="9525" marB="0" anchor="b"/>
                </a:tc>
                <a:extLst>
                  <a:ext uri="{0D108BD9-81ED-4DB2-BD59-A6C34878D82A}">
                    <a16:rowId xmlns:a16="http://schemas.microsoft.com/office/drawing/2014/main" val="1596509723"/>
                  </a:ext>
                </a:extLst>
              </a:tr>
              <a:tr h="293918">
                <a:tc>
                  <a:txBody>
                    <a:bodyPr/>
                    <a:lstStyle/>
                    <a:p>
                      <a:pPr algn="l" fontAlgn="b"/>
                      <a:r>
                        <a:rPr lang="en-US" sz="1600" b="0" i="0" u="none" strike="noStrike" dirty="0">
                          <a:solidFill>
                            <a:srgbClr val="000000"/>
                          </a:solidFill>
                          <a:effectLst/>
                          <a:latin typeface="Gill Sans MT" panose="020B0502020104020203" pitchFamily="34" charset="0"/>
                        </a:rPr>
                        <a:t>Float</a:t>
                      </a:r>
                    </a:p>
                  </a:txBody>
                  <a:tcPr marL="9525" marR="9525" marT="9525" marB="0" anchor="b"/>
                </a:tc>
                <a:tc>
                  <a:txBody>
                    <a:bodyPr/>
                    <a:lstStyle/>
                    <a:p>
                      <a:pPr algn="l" fontAlgn="b"/>
                      <a:r>
                        <a:rPr lang="en-US" sz="1600" b="0" i="0" u="none" strike="noStrike">
                          <a:solidFill>
                            <a:srgbClr val="000000"/>
                          </a:solidFill>
                          <a:effectLst/>
                          <a:latin typeface="Gill Sans MT" panose="020B0502020104020203" pitchFamily="34" charset="0"/>
                        </a:rPr>
                        <a:t>f or F</a:t>
                      </a:r>
                    </a:p>
                  </a:txBody>
                  <a:tcPr marL="9525" marR="9525" marT="9525" marB="0" anchor="b"/>
                </a:tc>
                <a:extLst>
                  <a:ext uri="{0D108BD9-81ED-4DB2-BD59-A6C34878D82A}">
                    <a16:rowId xmlns:a16="http://schemas.microsoft.com/office/drawing/2014/main" val="2044261929"/>
                  </a:ext>
                </a:extLst>
              </a:tr>
              <a:tr h="293918">
                <a:tc>
                  <a:txBody>
                    <a:bodyPr/>
                    <a:lstStyle/>
                    <a:p>
                      <a:pPr algn="l" fontAlgn="b"/>
                      <a:r>
                        <a:rPr lang="en-US" sz="1600" b="0" i="0" u="none" strike="noStrike" dirty="0" smtClean="0">
                          <a:solidFill>
                            <a:srgbClr val="000000"/>
                          </a:solidFill>
                          <a:effectLst/>
                          <a:latin typeface="Gill Sans MT" panose="020B0502020104020203" pitchFamily="34" charset="0"/>
                        </a:rPr>
                        <a:t>Double</a:t>
                      </a:r>
                      <a:endParaRPr lang="en-US" sz="16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b="0" i="0" u="none" strike="noStrike" dirty="0" smtClean="0">
                          <a:solidFill>
                            <a:srgbClr val="000000"/>
                          </a:solidFill>
                          <a:effectLst/>
                          <a:latin typeface="Gill Sans MT" panose="020B0502020104020203" pitchFamily="34" charset="0"/>
                        </a:rPr>
                        <a:t>d or D</a:t>
                      </a:r>
                      <a:endParaRPr lang="en-US" sz="1600" b="0" i="0" u="none" strike="noStrike" dirty="0">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2254257880"/>
                  </a:ext>
                </a:extLst>
              </a:tr>
              <a:tr h="293918">
                <a:tc>
                  <a:txBody>
                    <a:bodyPr/>
                    <a:lstStyle/>
                    <a:p>
                      <a:pPr algn="l" fontAlgn="b"/>
                      <a:r>
                        <a:rPr lang="en-US" sz="1600" b="0" i="0" u="none" strike="noStrike" dirty="0">
                          <a:solidFill>
                            <a:srgbClr val="000000"/>
                          </a:solidFill>
                          <a:effectLst/>
                          <a:latin typeface="Gill Sans MT" panose="020B0502020104020203" pitchFamily="34" charset="0"/>
                        </a:rPr>
                        <a:t>Decimal</a:t>
                      </a:r>
                    </a:p>
                  </a:txBody>
                  <a:tcPr marL="9525" marR="9525" marT="9525" marB="0" anchor="b"/>
                </a:tc>
                <a:tc>
                  <a:txBody>
                    <a:bodyPr/>
                    <a:lstStyle/>
                    <a:p>
                      <a:pPr algn="l" fontAlgn="b"/>
                      <a:r>
                        <a:rPr lang="en-US" sz="1600" b="0" i="0" u="none" strike="noStrike" dirty="0">
                          <a:solidFill>
                            <a:srgbClr val="000000"/>
                          </a:solidFill>
                          <a:effectLst/>
                          <a:latin typeface="Gill Sans MT" panose="020B0502020104020203" pitchFamily="34" charset="0"/>
                        </a:rPr>
                        <a:t>m or M</a:t>
                      </a:r>
                    </a:p>
                  </a:txBody>
                  <a:tcPr marL="9525" marR="9525" marT="9525" marB="0" anchor="b"/>
                </a:tc>
                <a:extLst>
                  <a:ext uri="{0D108BD9-81ED-4DB2-BD59-A6C34878D82A}">
                    <a16:rowId xmlns:a16="http://schemas.microsoft.com/office/drawing/2014/main" val="4079876467"/>
                  </a:ext>
                </a:extLst>
              </a:tr>
              <a:tr h="293918">
                <a:tc>
                  <a:txBody>
                    <a:bodyPr/>
                    <a:lstStyle/>
                    <a:p>
                      <a:pPr algn="l" fontAlgn="b"/>
                      <a:r>
                        <a:rPr lang="en-US" sz="1600" b="0" i="0" u="none" strike="noStrike" dirty="0" smtClean="0">
                          <a:solidFill>
                            <a:srgbClr val="000000"/>
                          </a:solidFill>
                          <a:effectLst/>
                          <a:latin typeface="Gill Sans MT" panose="020B0502020104020203" pitchFamily="34" charset="0"/>
                        </a:rPr>
                        <a:t>UInt32</a:t>
                      </a:r>
                      <a:endParaRPr lang="en-US" sz="16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b="0" i="0" u="none" strike="noStrike" dirty="0" smtClean="0">
                          <a:solidFill>
                            <a:srgbClr val="000000"/>
                          </a:solidFill>
                          <a:effectLst/>
                          <a:latin typeface="Gill Sans MT" panose="020B0502020104020203" pitchFamily="34" charset="0"/>
                        </a:rPr>
                        <a:t>u </a:t>
                      </a:r>
                      <a:r>
                        <a:rPr lang="en-US" sz="1600" b="0" i="0" u="none" strike="noStrike" dirty="0">
                          <a:solidFill>
                            <a:srgbClr val="000000"/>
                          </a:solidFill>
                          <a:effectLst/>
                          <a:latin typeface="Gill Sans MT" panose="020B0502020104020203" pitchFamily="34" charset="0"/>
                        </a:rPr>
                        <a:t>or </a:t>
                      </a:r>
                      <a:r>
                        <a:rPr lang="en-US" sz="1600" b="0" i="0" u="none" strike="noStrike" dirty="0" smtClean="0">
                          <a:solidFill>
                            <a:srgbClr val="000000"/>
                          </a:solidFill>
                          <a:effectLst/>
                          <a:latin typeface="Gill Sans MT" panose="020B0502020104020203" pitchFamily="34" charset="0"/>
                        </a:rPr>
                        <a:t>U</a:t>
                      </a:r>
                      <a:endParaRPr lang="en-US" sz="1600" b="0" i="0" u="none" strike="noStrike" dirty="0">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658124791"/>
                  </a:ext>
                </a:extLst>
              </a:tr>
              <a:tr h="293918">
                <a:tc>
                  <a:txBody>
                    <a:bodyPr/>
                    <a:lstStyle/>
                    <a:p>
                      <a:pPr algn="l" fontAlgn="b"/>
                      <a:r>
                        <a:rPr lang="en-US" sz="1600" b="0" i="0" u="none" strike="noStrike" dirty="0">
                          <a:solidFill>
                            <a:srgbClr val="000000"/>
                          </a:solidFill>
                          <a:effectLst/>
                          <a:latin typeface="Gill Sans MT" panose="020B0502020104020203" pitchFamily="34" charset="0"/>
                        </a:rPr>
                        <a:t>Long</a:t>
                      </a:r>
                    </a:p>
                  </a:txBody>
                  <a:tcPr marL="9525" marR="9525" marT="9525" marB="0" anchor="b"/>
                </a:tc>
                <a:tc>
                  <a:txBody>
                    <a:bodyPr/>
                    <a:lstStyle/>
                    <a:p>
                      <a:pPr algn="l" fontAlgn="b"/>
                      <a:r>
                        <a:rPr lang="en-US" sz="1600" b="0" i="0" u="none" strike="noStrike" dirty="0">
                          <a:solidFill>
                            <a:srgbClr val="000000"/>
                          </a:solidFill>
                          <a:effectLst/>
                          <a:latin typeface="Gill Sans MT" panose="020B0502020104020203" pitchFamily="34" charset="0"/>
                        </a:rPr>
                        <a:t>l or L</a:t>
                      </a:r>
                    </a:p>
                  </a:txBody>
                  <a:tcPr marL="9525" marR="9525" marT="9525" marB="0" anchor="b"/>
                </a:tc>
                <a:extLst>
                  <a:ext uri="{0D108BD9-81ED-4DB2-BD59-A6C34878D82A}">
                    <a16:rowId xmlns:a16="http://schemas.microsoft.com/office/drawing/2014/main" val="1311887221"/>
                  </a:ext>
                </a:extLst>
              </a:tr>
              <a:tr h="293918">
                <a:tc>
                  <a:txBody>
                    <a:bodyPr/>
                    <a:lstStyle/>
                    <a:p>
                      <a:pPr algn="l" fontAlgn="b"/>
                      <a:r>
                        <a:rPr lang="en-US" sz="1600" b="0" i="0" u="none" strike="noStrike" dirty="0" smtClean="0">
                          <a:solidFill>
                            <a:srgbClr val="000000"/>
                          </a:solidFill>
                          <a:effectLst/>
                          <a:latin typeface="Gill Sans MT" panose="020B0502020104020203" pitchFamily="34" charset="0"/>
                        </a:rPr>
                        <a:t>UInt64</a:t>
                      </a:r>
                      <a:endParaRPr lang="en-US" sz="16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b="0" i="0" u="none" strike="noStrike" dirty="0" smtClean="0">
                          <a:solidFill>
                            <a:srgbClr val="000000"/>
                          </a:solidFill>
                          <a:effectLst/>
                          <a:latin typeface="Gill Sans MT" panose="020B0502020104020203" pitchFamily="34" charset="0"/>
                        </a:rPr>
                        <a:t>ul</a:t>
                      </a:r>
                      <a:r>
                        <a:rPr lang="en-US" sz="1600" b="0" i="0" u="none" strike="noStrike" baseline="0" dirty="0" smtClean="0">
                          <a:solidFill>
                            <a:srgbClr val="000000"/>
                          </a:solidFill>
                          <a:effectLst/>
                          <a:latin typeface="Gill Sans MT" panose="020B0502020104020203" pitchFamily="34" charset="0"/>
                        </a:rPr>
                        <a:t> or UL</a:t>
                      </a:r>
                      <a:endParaRPr lang="en-US" sz="1600" b="0" i="0" u="none" strike="noStrike" dirty="0">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2080745102"/>
                  </a:ext>
                </a:extLst>
              </a:tr>
              <a:tr h="293918">
                <a:tc>
                  <a:txBody>
                    <a:bodyPr/>
                    <a:lstStyle/>
                    <a:p>
                      <a:pPr algn="l" fontAlgn="b"/>
                      <a:r>
                        <a:rPr lang="en-US" sz="1600" b="0" i="0" u="none" strike="noStrike" dirty="0" smtClean="0">
                          <a:solidFill>
                            <a:srgbClr val="000000"/>
                          </a:solidFill>
                          <a:effectLst/>
                          <a:latin typeface="Gill Sans MT" panose="020B0502020104020203" pitchFamily="34" charset="0"/>
                        </a:rPr>
                        <a:t>Hexadecimal</a:t>
                      </a:r>
                      <a:endParaRPr lang="en-US" sz="16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fontAlgn="b"/>
                      <a:r>
                        <a:rPr lang="en-US" sz="1600" b="0" i="0" u="none" strike="noStrike" dirty="0" smtClean="0">
                          <a:solidFill>
                            <a:srgbClr val="000000"/>
                          </a:solidFill>
                          <a:effectLst/>
                          <a:latin typeface="Gill Sans MT" panose="020B0502020104020203" pitchFamily="34" charset="0"/>
                        </a:rPr>
                        <a:t>0x Prefix</a:t>
                      </a:r>
                      <a:endParaRPr lang="en-US" sz="1600" b="0" i="0" u="none" strike="noStrike" dirty="0">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1685831022"/>
                  </a:ext>
                </a:extLst>
              </a:tr>
            </a:tbl>
          </a:graphicData>
        </a:graphic>
      </p:graphicFrame>
      <p:sp>
        <p:nvSpPr>
          <p:cNvPr id="6" name="Date Placeholder 5"/>
          <p:cNvSpPr>
            <a:spLocks noGrp="1"/>
          </p:cNvSpPr>
          <p:nvPr>
            <p:ph type="dt" sz="half" idx="2"/>
          </p:nvPr>
        </p:nvSpPr>
        <p:spPr/>
        <p:txBody>
          <a:bodyPr/>
          <a:lstStyle/>
          <a:p>
            <a:r>
              <a:rPr lang="en-US" smtClean="0"/>
              <a:t>02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459</a:t>
            </a:fld>
            <a:endParaRPr lang="en-US" dirty="0"/>
          </a:p>
        </p:txBody>
      </p:sp>
    </p:spTree>
    <p:extLst>
      <p:ext uri="{BB962C8B-B14F-4D97-AF65-F5344CB8AC3E}">
        <p14:creationId xmlns:p14="http://schemas.microsoft.com/office/powerpoint/2010/main" val="36542470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a:t>Dynamic binding</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Dynamic binding </a:t>
            </a:r>
            <a:r>
              <a:rPr lang="en-US" sz="2000" dirty="0" smtClean="0"/>
              <a:t>defers </a:t>
            </a:r>
            <a:r>
              <a:rPr lang="en-US" sz="2000" dirty="0"/>
              <a:t>binding—the process of resolving types and members—from compile time to runtime and is useful in scenarios that would </a:t>
            </a:r>
            <a:r>
              <a:rPr lang="en-US" sz="2000" dirty="0">
                <a:solidFill>
                  <a:srgbClr val="0070C0"/>
                </a:solidFill>
              </a:rPr>
              <a:t>otherwise require</a:t>
            </a:r>
            <a:r>
              <a:rPr lang="en-US" sz="2000" dirty="0"/>
              <a:t> </a:t>
            </a:r>
            <a:r>
              <a:rPr lang="en-US" sz="2000" dirty="0">
                <a:solidFill>
                  <a:srgbClr val="FF0000"/>
                </a:solidFill>
              </a:rPr>
              <a:t>complicated reflection </a:t>
            </a:r>
            <a:r>
              <a:rPr lang="en-US" sz="2000" dirty="0" smtClean="0">
                <a:solidFill>
                  <a:srgbClr val="FF0000"/>
                </a:solidFill>
              </a:rPr>
              <a:t>code</a:t>
            </a:r>
            <a:r>
              <a:rPr lang="en-US" sz="2000" dirty="0" smtClean="0"/>
              <a:t>.</a:t>
            </a:r>
          </a:p>
          <a:p>
            <a:pPr marL="461963">
              <a:buFont typeface="Wingdings" panose="05000000000000000000" pitchFamily="2" charset="2"/>
              <a:buChar char="§"/>
            </a:pPr>
            <a:r>
              <a:rPr lang="en-US" sz="2000" dirty="0" smtClean="0"/>
              <a:t>Dynamic </a:t>
            </a:r>
            <a:r>
              <a:rPr lang="en-US" sz="2000" dirty="0"/>
              <a:t>binding is also useful when </a:t>
            </a:r>
            <a:r>
              <a:rPr lang="en-US" sz="2000" dirty="0">
                <a:solidFill>
                  <a:srgbClr val="FF0000"/>
                </a:solidFill>
              </a:rPr>
              <a:t>interoperating</a:t>
            </a:r>
            <a:r>
              <a:rPr lang="en-US" sz="2000" dirty="0"/>
              <a:t> </a:t>
            </a:r>
            <a:r>
              <a:rPr lang="en-US" sz="2000" dirty="0" smtClean="0"/>
              <a:t>with</a:t>
            </a:r>
          </a:p>
          <a:p>
            <a:pPr marL="687388" indent="-225425">
              <a:buFont typeface="Wingdings" panose="05000000000000000000" pitchFamily="2" charset="2"/>
              <a:buChar char="ü"/>
            </a:pPr>
            <a:r>
              <a:rPr lang="en-US" sz="2000" dirty="0" smtClean="0"/>
              <a:t>dynamic languages</a:t>
            </a:r>
          </a:p>
          <a:p>
            <a:pPr marL="687388" indent="-225425">
              <a:buFont typeface="Wingdings" panose="05000000000000000000" pitchFamily="2" charset="2"/>
              <a:buChar char="ü"/>
            </a:pPr>
            <a:r>
              <a:rPr lang="en-US" sz="2000" dirty="0" smtClean="0"/>
              <a:t>COM components</a:t>
            </a:r>
            <a:endParaRPr lang="en-US" sz="2000"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46</a:t>
            </a:fld>
            <a:endParaRPr lang="en-US" dirty="0"/>
          </a:p>
        </p:txBody>
      </p:sp>
    </p:spTree>
    <p:extLst>
      <p:ext uri="{BB962C8B-B14F-4D97-AF65-F5344CB8AC3E}">
        <p14:creationId xmlns:p14="http://schemas.microsoft.com/office/powerpoint/2010/main" val="38418689"/>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Constructors</a:t>
            </a:r>
            <a:endParaRPr lang="en-US" dirty="0">
              <a:solidFill>
                <a:schemeClr val="bg1"/>
              </a:solidFill>
            </a:endParaRPr>
          </a:p>
        </p:txBody>
      </p:sp>
      <p:sp>
        <p:nvSpPr>
          <p:cNvPr id="7"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a:solidFill>
                  <a:prstClr val="black"/>
                </a:solidFill>
              </a:rPr>
              <a:t>A constructor is a special method of a class that is </a:t>
            </a:r>
            <a:r>
              <a:rPr lang="en-US" sz="2000" dirty="0">
                <a:solidFill>
                  <a:srgbClr val="FF0000"/>
                </a:solidFill>
              </a:rPr>
              <a:t>called indirectly</a:t>
            </a:r>
            <a:r>
              <a:rPr lang="en-US" sz="2000" dirty="0">
                <a:solidFill>
                  <a:prstClr val="black"/>
                </a:solidFill>
              </a:rPr>
              <a:t> when creating an object using the </a:t>
            </a:r>
            <a:r>
              <a:rPr lang="en-US" sz="2000" dirty="0">
                <a:solidFill>
                  <a:srgbClr val="FF0000"/>
                </a:solidFill>
              </a:rPr>
              <a:t>new</a:t>
            </a:r>
            <a:r>
              <a:rPr lang="en-US" sz="2000" dirty="0">
                <a:solidFill>
                  <a:prstClr val="black"/>
                </a:solidFill>
              </a:rPr>
              <a:t> keyword. </a:t>
            </a:r>
            <a:endParaRPr lang="en-US" sz="2000" dirty="0" smtClean="0">
              <a:solidFill>
                <a:prstClr val="black"/>
              </a:solidFill>
            </a:endParaRPr>
          </a:p>
          <a:p>
            <a:pPr marL="461963" lvl="0">
              <a:spcBef>
                <a:spcPct val="30000"/>
              </a:spcBef>
              <a:buFont typeface="Wingdings" panose="05000000000000000000" pitchFamily="2" charset="2"/>
              <a:buChar char="§"/>
            </a:pPr>
            <a:r>
              <a:rPr lang="en-US" sz="2000" dirty="0" smtClean="0">
                <a:solidFill>
                  <a:prstClr val="black"/>
                </a:solidFill>
              </a:rPr>
              <a:t>Unlike </a:t>
            </a:r>
            <a:r>
              <a:rPr lang="en-US" sz="2000" dirty="0">
                <a:solidFill>
                  <a:prstClr val="black"/>
                </a:solidFill>
              </a:rPr>
              <a:t>a “normal” method, constructors </a:t>
            </a:r>
            <a:r>
              <a:rPr lang="en-US" sz="2000" dirty="0">
                <a:solidFill>
                  <a:srgbClr val="FF0000"/>
                </a:solidFill>
              </a:rPr>
              <a:t>never have a return value</a:t>
            </a:r>
            <a:r>
              <a:rPr lang="en-US" sz="2000" dirty="0">
                <a:solidFill>
                  <a:prstClr val="black"/>
                </a:solidFill>
              </a:rPr>
              <a:t> (not even void) and are always named identically to the class they are constructing</a:t>
            </a:r>
            <a:r>
              <a:rPr lang="en-US" sz="2000" dirty="0" smtClean="0">
                <a:solidFill>
                  <a:prstClr val="black"/>
                </a:solidFill>
              </a:rPr>
              <a:t>.</a:t>
            </a:r>
          </a:p>
          <a:p>
            <a:pPr marL="461963" lvl="0">
              <a:spcBef>
                <a:spcPct val="30000"/>
              </a:spcBef>
              <a:buFont typeface="Wingdings" panose="05000000000000000000" pitchFamily="2" charset="2"/>
              <a:buChar char="§"/>
            </a:pPr>
            <a:r>
              <a:rPr lang="en-US" sz="2000" dirty="0" smtClean="0">
                <a:solidFill>
                  <a:prstClr val="black"/>
                </a:solidFill>
              </a:rPr>
              <a:t>What </a:t>
            </a:r>
            <a:r>
              <a:rPr lang="en-US" sz="2000" dirty="0">
                <a:solidFill>
                  <a:prstClr val="black"/>
                </a:solidFill>
              </a:rPr>
              <a:t>makes one constructor different from another (in the eyes of the C# compiler) is the number of and/or type of constructor </a:t>
            </a:r>
            <a:r>
              <a:rPr lang="en-US" sz="2000" dirty="0" smtClean="0">
                <a:solidFill>
                  <a:prstClr val="black"/>
                </a:solidFill>
              </a:rPr>
              <a:t>arguments.</a:t>
            </a:r>
          </a:p>
          <a:p>
            <a:pPr marL="461963" lvl="0">
              <a:spcBef>
                <a:spcPct val="30000"/>
              </a:spcBef>
              <a:buFont typeface="Wingdings" panose="05000000000000000000" pitchFamily="2" charset="2"/>
              <a:buChar char="§"/>
            </a:pPr>
            <a:r>
              <a:rPr lang="en-US" sz="2000" dirty="0" smtClean="0">
                <a:solidFill>
                  <a:prstClr val="black"/>
                </a:solidFill>
              </a:rPr>
              <a:t> Types of Constructors:</a:t>
            </a:r>
          </a:p>
          <a:p>
            <a:pPr marL="687388" lvl="0" indent="-225425">
              <a:spcBef>
                <a:spcPct val="30000"/>
              </a:spcBef>
              <a:buFont typeface="Wingdings" panose="05000000000000000000" pitchFamily="2" charset="2"/>
              <a:buChar char="ü"/>
            </a:pPr>
            <a:r>
              <a:rPr lang="en-US" sz="2000" dirty="0" smtClean="0">
                <a:solidFill>
                  <a:prstClr val="black"/>
                </a:solidFill>
              </a:rPr>
              <a:t>Default Constructor		Custom Constructor</a:t>
            </a:r>
          </a:p>
          <a:p>
            <a:pPr marL="687388" lvl="0" indent="-225425">
              <a:spcBef>
                <a:spcPct val="30000"/>
              </a:spcBef>
              <a:buFont typeface="Wingdings" panose="05000000000000000000" pitchFamily="2" charset="2"/>
              <a:buChar char="ü"/>
            </a:pPr>
            <a:r>
              <a:rPr lang="en-US" sz="2000" dirty="0" smtClean="0">
                <a:solidFill>
                  <a:prstClr val="black"/>
                </a:solidFill>
              </a:rPr>
              <a:t>Chaining Constructor		Static Constructor</a:t>
            </a:r>
          </a:p>
          <a:p>
            <a:pPr marL="461963" lvl="0">
              <a:spcBef>
                <a:spcPct val="30000"/>
              </a:spcBef>
              <a:buFont typeface="Wingdings" panose="05000000000000000000" pitchFamily="2" charset="2"/>
              <a:buChar char="§"/>
            </a:pPr>
            <a:r>
              <a:rPr lang="en-US" sz="2000" dirty="0" smtClean="0">
                <a:solidFill>
                  <a:prstClr val="black"/>
                </a:solidFill>
              </a:rPr>
              <a:t>As </a:t>
            </a:r>
            <a:r>
              <a:rPr lang="en-US" sz="2000" dirty="0">
                <a:solidFill>
                  <a:prstClr val="black"/>
                </a:solidFill>
              </a:rPr>
              <a:t>soon as you define a custom constructor with any number of parameters, the default constructor is silently removed from the class and is no longer available</a:t>
            </a:r>
            <a:r>
              <a:rPr lang="en-US" sz="2000" dirty="0" smtClean="0">
                <a:solidFill>
                  <a:prstClr val="black"/>
                </a:solidFill>
              </a:rPr>
              <a:t>.</a:t>
            </a:r>
          </a:p>
          <a:p>
            <a:pPr marL="461963" lvl="0">
              <a:spcBef>
                <a:spcPct val="30000"/>
              </a:spcBef>
              <a:buFont typeface="Wingdings" panose="05000000000000000000" pitchFamily="2" charset="2"/>
              <a:buChar char="§"/>
            </a:pPr>
            <a:r>
              <a:rPr lang="en-US" sz="2000" dirty="0">
                <a:solidFill>
                  <a:prstClr val="black"/>
                </a:solidFill>
              </a:rPr>
              <a:t>Therefore, if you want to allow the object user to create an instance of your type with the default constructor, as well as your custom constructor, you must </a:t>
            </a:r>
            <a:r>
              <a:rPr lang="en-US" sz="2000" dirty="0">
                <a:solidFill>
                  <a:srgbClr val="FF0000"/>
                </a:solidFill>
              </a:rPr>
              <a:t>explicitly redefine the default</a:t>
            </a:r>
            <a:r>
              <a:rPr lang="en-US" sz="2000" dirty="0" smtClean="0">
                <a:solidFill>
                  <a:prstClr val="black"/>
                </a:solidFill>
              </a:rPr>
              <a:t>.</a:t>
            </a:r>
            <a:endParaRPr lang="en-US" sz="2000" dirty="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460</a:t>
            </a:fld>
            <a:endParaRPr lang="en-US" dirty="0"/>
          </a:p>
        </p:txBody>
      </p:sp>
    </p:spTree>
    <p:extLst>
      <p:ext uri="{BB962C8B-B14F-4D97-AF65-F5344CB8AC3E}">
        <p14:creationId xmlns:p14="http://schemas.microsoft.com/office/powerpoint/2010/main" val="167535959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t>Chaining Constructor</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Given that constructors often validate the incoming arguments to enforce various business rules, it can be quite common to find redundant validation logic within a class’s constructor set</a:t>
            </a:r>
            <a:r>
              <a:rPr lang="en-US" sz="2000" dirty="0" smtClean="0"/>
              <a:t>.</a:t>
            </a:r>
          </a:p>
          <a:p>
            <a:pPr marL="461963">
              <a:buFont typeface="Wingdings" panose="05000000000000000000" pitchFamily="2" charset="2"/>
              <a:buChar char="§"/>
            </a:pPr>
            <a:r>
              <a:rPr lang="en-US" sz="2000" dirty="0" smtClean="0"/>
              <a:t>Designate </a:t>
            </a:r>
            <a:r>
              <a:rPr lang="en-US" sz="2000" dirty="0"/>
              <a:t>the constructor that takes the greatest number of arguments as the “</a:t>
            </a:r>
            <a:r>
              <a:rPr lang="en-US" sz="2000" dirty="0">
                <a:solidFill>
                  <a:srgbClr val="FF0000"/>
                </a:solidFill>
              </a:rPr>
              <a:t>master constructor</a:t>
            </a:r>
            <a:r>
              <a:rPr lang="en-US" sz="2000" dirty="0"/>
              <a:t>” and have its implementation perform the required validation logic. </a:t>
            </a:r>
            <a:endParaRPr lang="en-US" sz="2000" dirty="0" smtClean="0"/>
          </a:p>
          <a:p>
            <a:pPr marL="461963">
              <a:buFont typeface="Wingdings" panose="05000000000000000000" pitchFamily="2" charset="2"/>
              <a:buChar char="§"/>
            </a:pPr>
            <a:r>
              <a:rPr lang="en-US" sz="2000" dirty="0" smtClean="0"/>
              <a:t>The </a:t>
            </a:r>
            <a:r>
              <a:rPr lang="en-US" sz="2000" dirty="0"/>
              <a:t>remaining constructors can make use of the </a:t>
            </a:r>
            <a:r>
              <a:rPr lang="en-US" sz="2000" dirty="0">
                <a:solidFill>
                  <a:srgbClr val="FF0000"/>
                </a:solidFill>
              </a:rPr>
              <a:t>this</a:t>
            </a:r>
            <a:r>
              <a:rPr lang="en-US" sz="2000" dirty="0"/>
              <a:t> keyword to forward the incoming arguments to the master constructor and provide any additional parameters as </a:t>
            </a:r>
            <a:r>
              <a:rPr lang="en-US" sz="2000" dirty="0" smtClean="0"/>
              <a:t>necessary.</a:t>
            </a:r>
          </a:p>
          <a:p>
            <a:pPr marL="461963">
              <a:buFont typeface="Wingdings" panose="05000000000000000000" pitchFamily="2" charset="2"/>
              <a:buChar char="§"/>
            </a:pPr>
            <a:r>
              <a:rPr lang="en-US" sz="2000" dirty="0" smtClean="0"/>
              <a:t>In </a:t>
            </a:r>
            <a:r>
              <a:rPr lang="en-US" sz="2000" dirty="0"/>
              <a:t>this way, you need to worry only about </a:t>
            </a:r>
            <a:r>
              <a:rPr lang="en-US" sz="2000" dirty="0">
                <a:solidFill>
                  <a:srgbClr val="FF0000"/>
                </a:solidFill>
              </a:rPr>
              <a:t>maintaining a single constructor</a:t>
            </a:r>
            <a:r>
              <a:rPr lang="en-US" sz="2000" dirty="0"/>
              <a:t> for the entire class, while the remaining constructors are basically </a:t>
            </a:r>
            <a:r>
              <a:rPr lang="en-US" sz="2000" dirty="0">
                <a:solidFill>
                  <a:srgbClr val="FF0000"/>
                </a:solidFill>
              </a:rPr>
              <a:t>empty</a:t>
            </a:r>
            <a:r>
              <a:rPr lang="en-US" sz="2000" dirty="0" smtClean="0"/>
              <a:t>.</a:t>
            </a:r>
          </a:p>
          <a:p>
            <a:pPr marL="0" indent="0">
              <a:buNone/>
            </a:pPr>
            <a:r>
              <a:rPr lang="en-US" sz="2000" dirty="0"/>
              <a:t>	</a:t>
            </a:r>
            <a:r>
              <a:rPr lang="en-US" sz="2000" dirty="0" smtClean="0"/>
              <a:t>public Motorcycle( ) { }</a:t>
            </a:r>
          </a:p>
          <a:p>
            <a:pPr marL="0" indent="0">
              <a:buNone/>
            </a:pPr>
            <a:r>
              <a:rPr lang="en-US" sz="2000" dirty="0"/>
              <a:t>	</a:t>
            </a:r>
            <a:r>
              <a:rPr lang="en-US" sz="2000" dirty="0" smtClean="0"/>
              <a:t>public Motorcycle(int intensity): this(intensity, “”) { }</a:t>
            </a:r>
          </a:p>
          <a:p>
            <a:pPr marL="0" indent="0">
              <a:buNone/>
            </a:pPr>
            <a:r>
              <a:rPr lang="en-US" sz="2000" dirty="0"/>
              <a:t>	</a:t>
            </a:r>
            <a:r>
              <a:rPr lang="en-US" sz="2000" dirty="0" smtClean="0"/>
              <a:t>public Motorcycle(string name): this(0,name){ }</a:t>
            </a:r>
          </a:p>
          <a:p>
            <a:pPr marL="0" indent="0">
              <a:buNone/>
            </a:pPr>
            <a:r>
              <a:rPr lang="en-US" sz="2000" dirty="0"/>
              <a:t>	</a:t>
            </a:r>
            <a:r>
              <a:rPr lang="en-US" sz="2000" dirty="0" smtClean="0"/>
              <a:t>//master constructor</a:t>
            </a:r>
          </a:p>
          <a:p>
            <a:pPr marL="0" indent="0">
              <a:buNone/>
            </a:pPr>
            <a:r>
              <a:rPr lang="en-US" sz="2000" dirty="0"/>
              <a:t>	</a:t>
            </a:r>
            <a:r>
              <a:rPr lang="en-US" sz="2000" dirty="0" smtClean="0"/>
              <a:t>public Motorcycle(int intensity, string name){ //validation logic</a:t>
            </a:r>
          </a:p>
          <a:p>
            <a:pPr marL="0" indent="0">
              <a:buNone/>
            </a:pPr>
            <a:r>
              <a:rPr lang="en-US" sz="2000" dirty="0" smtClean="0"/>
              <a:t>	driverIntensity=intensity; driverName=name;}</a:t>
            </a: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461</a:t>
            </a:fld>
            <a:endParaRPr lang="en-US" dirty="0"/>
          </a:p>
        </p:txBody>
      </p:sp>
    </p:spTree>
    <p:extLst>
      <p:ext uri="{BB962C8B-B14F-4D97-AF65-F5344CB8AC3E}">
        <p14:creationId xmlns:p14="http://schemas.microsoft.com/office/powerpoint/2010/main" val="335692081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t>Flow of Constructor logic</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The flow of constructor logic is as follows:</a:t>
            </a:r>
          </a:p>
          <a:p>
            <a:pPr marL="461963" indent="-234950">
              <a:buFont typeface="Wingdings" panose="05000000000000000000" pitchFamily="2" charset="2"/>
              <a:buChar char="§"/>
            </a:pPr>
            <a:r>
              <a:rPr lang="en-US" sz="2000" dirty="0"/>
              <a:t>You create your object by invoking the constructor requiring a single int. </a:t>
            </a:r>
            <a:endParaRPr lang="en-US" sz="2000" dirty="0" smtClean="0"/>
          </a:p>
          <a:p>
            <a:pPr marL="461963" indent="-234950">
              <a:buFont typeface="Wingdings" panose="05000000000000000000" pitchFamily="2" charset="2"/>
              <a:buChar char="§"/>
            </a:pPr>
            <a:r>
              <a:rPr lang="en-US" sz="2000" dirty="0" smtClean="0"/>
              <a:t>This </a:t>
            </a:r>
            <a:r>
              <a:rPr lang="en-US" sz="2000" dirty="0"/>
              <a:t>constructor forwards the supplied data to the master constructor and provides any additional startup arguments not specified by the caller. </a:t>
            </a:r>
            <a:endParaRPr lang="en-US" sz="2000" dirty="0" smtClean="0"/>
          </a:p>
          <a:p>
            <a:pPr marL="461963" indent="-234950">
              <a:buFont typeface="Wingdings" panose="05000000000000000000" pitchFamily="2" charset="2"/>
              <a:buChar char="§"/>
            </a:pPr>
            <a:r>
              <a:rPr lang="en-US" sz="2000" dirty="0" smtClean="0"/>
              <a:t>The </a:t>
            </a:r>
            <a:r>
              <a:rPr lang="en-US" sz="2000" dirty="0"/>
              <a:t>master constructor assigns the incoming data to the object’s field </a:t>
            </a:r>
            <a:r>
              <a:rPr lang="en-US" sz="2000" dirty="0" smtClean="0"/>
              <a:t>data.</a:t>
            </a:r>
          </a:p>
          <a:p>
            <a:pPr marL="461963" indent="-234950">
              <a:buFont typeface="Wingdings" panose="05000000000000000000" pitchFamily="2" charset="2"/>
              <a:buChar char="§"/>
            </a:pPr>
            <a:r>
              <a:rPr lang="en-US" sz="2000" dirty="0" smtClean="0"/>
              <a:t>Control </a:t>
            </a:r>
            <a:r>
              <a:rPr lang="en-US" sz="2000" dirty="0"/>
              <a:t>is returned to the constructor originally called and executes any remaining code statements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462</a:t>
            </a:fld>
            <a:endParaRPr lang="en-US" dirty="0"/>
          </a:p>
        </p:txBody>
      </p:sp>
    </p:spTree>
    <p:extLst>
      <p:ext uri="{BB962C8B-B14F-4D97-AF65-F5344CB8AC3E}">
        <p14:creationId xmlns:p14="http://schemas.microsoft.com/office/powerpoint/2010/main" val="18727065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 Hierarchy</a:t>
            </a:r>
            <a:endParaRPr lang="en-US" dirty="0"/>
          </a:p>
        </p:txBody>
      </p:sp>
      <p:sp>
        <p:nvSpPr>
          <p:cNvPr id="3" name="Content Placeholder 2"/>
          <p:cNvSpPr>
            <a:spLocks noGrp="1"/>
          </p:cNvSpPr>
          <p:nvPr>
            <p:ph idx="1"/>
          </p:nvPr>
        </p:nvSpPr>
        <p:spPr/>
        <p:txBody>
          <a:bodyPr/>
          <a:lstStyle/>
          <a:p>
            <a:pPr marL="285750" indent="-285750"/>
            <a:r>
              <a:rPr lang="en-US" dirty="0" smtClean="0"/>
              <a:t>The </a:t>
            </a:r>
            <a:r>
              <a:rPr lang="en-US" dirty="0" smtClean="0">
                <a:solidFill>
                  <a:srgbClr val="FF0000"/>
                </a:solidFill>
              </a:rPr>
              <a:t>Figure DT1</a:t>
            </a:r>
            <a:r>
              <a:rPr lang="en-US" dirty="0" smtClean="0"/>
              <a:t> shows the hierarchy of Data Types in .NET.</a:t>
            </a:r>
          </a:p>
          <a:p>
            <a:pPr marL="519113" lvl="1" indent="-285750"/>
            <a:r>
              <a:rPr lang="en-US" dirty="0" smtClean="0"/>
              <a:t>Many </a:t>
            </a:r>
            <a:r>
              <a:rPr lang="en-US" dirty="0"/>
              <a:t>numerical data types derive from a class named System.ValueType.</a:t>
            </a:r>
          </a:p>
          <a:p>
            <a:pPr marL="519113" lvl="1" indent="-285750"/>
            <a:r>
              <a:rPr lang="en-US" dirty="0"/>
              <a:t>Descendants of ValueType are automatically allocated on the </a:t>
            </a:r>
            <a:r>
              <a:rPr lang="en-US" dirty="0">
                <a:solidFill>
                  <a:srgbClr val="FF0000"/>
                </a:solidFill>
              </a:rPr>
              <a:t>stack</a:t>
            </a:r>
            <a:r>
              <a:rPr lang="en-US" dirty="0"/>
              <a:t> and, therefore, have a </a:t>
            </a:r>
            <a:r>
              <a:rPr lang="en-US" dirty="0">
                <a:solidFill>
                  <a:srgbClr val="00B0F0"/>
                </a:solidFill>
              </a:rPr>
              <a:t>predictable lifetime and are quite efficient.</a:t>
            </a:r>
          </a:p>
          <a:p>
            <a:pPr marL="519113" lvl="1" indent="-285750"/>
            <a:r>
              <a:rPr lang="en-US" dirty="0"/>
              <a:t>On the other hand, types that do not have System.ValueType in their inheritance chain (such as System.Type, System.String, System.Array, System.Exception, and System.Delegate) are not allocated on the stack but on the </a:t>
            </a:r>
            <a:r>
              <a:rPr lang="en-US" dirty="0">
                <a:solidFill>
                  <a:srgbClr val="FF0000"/>
                </a:solidFill>
              </a:rPr>
              <a:t>garbage-collected heap</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463</a:t>
            </a:fld>
            <a:endParaRPr lang="en-US" dirty="0"/>
          </a:p>
        </p:txBody>
      </p:sp>
    </p:spTree>
    <p:extLst>
      <p:ext uri="{BB962C8B-B14F-4D97-AF65-F5344CB8AC3E}">
        <p14:creationId xmlns:p14="http://schemas.microsoft.com/office/powerpoint/2010/main" val="317403370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DT1</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464</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760" y="1271451"/>
            <a:ext cx="5061730" cy="4793368"/>
          </a:xfrm>
          <a:prstGeom prst="rect">
            <a:avLst/>
          </a:prstGeom>
          <a:ln>
            <a:solidFill>
              <a:schemeClr val="accent1"/>
            </a:solidFill>
          </a:ln>
        </p:spPr>
      </p:pic>
    </p:spTree>
    <p:extLst>
      <p:ext uri="{BB962C8B-B14F-4D97-AF65-F5344CB8AC3E}">
        <p14:creationId xmlns:p14="http://schemas.microsoft.com/office/powerpoint/2010/main" val="42190950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Data Type Casting</a:t>
            </a:r>
            <a:endParaRPr lang="en-US" dirty="0">
              <a:solidFill>
                <a:schemeClr val="bg1"/>
              </a:solidFill>
            </a:endParaRPr>
          </a:p>
        </p:txBody>
      </p:sp>
      <p:sp>
        <p:nvSpPr>
          <p:cNvPr id="7"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smtClean="0">
                <a:solidFill>
                  <a:prstClr val="black"/>
                </a:solidFill>
              </a:rPr>
              <a:t>The different types of Casting include:</a:t>
            </a:r>
            <a:endParaRPr lang="en-US" sz="2000" dirty="0" smtClean="0">
              <a:solidFill>
                <a:srgbClr val="FF0000"/>
              </a:solidFill>
            </a:endParaRPr>
          </a:p>
          <a:p>
            <a:pPr marL="461963" lvl="0">
              <a:spcBef>
                <a:spcPct val="30000"/>
              </a:spcBef>
              <a:buFont typeface="Wingdings" panose="05000000000000000000" pitchFamily="2" charset="2"/>
              <a:buChar char="§"/>
            </a:pPr>
            <a:r>
              <a:rPr lang="en-US" sz="2000" dirty="0" smtClean="0">
                <a:solidFill>
                  <a:srgbClr val="FF0000"/>
                </a:solidFill>
              </a:rPr>
              <a:t>Implicit </a:t>
            </a:r>
            <a:r>
              <a:rPr lang="en-US" sz="2000" dirty="0">
                <a:solidFill>
                  <a:srgbClr val="FF0000"/>
                </a:solidFill>
              </a:rPr>
              <a:t>conversions: </a:t>
            </a:r>
            <a:r>
              <a:rPr lang="en-US" sz="2000" dirty="0">
                <a:solidFill>
                  <a:prstClr val="black"/>
                </a:solidFill>
              </a:rPr>
              <a:t>No special syntax is required because the conversion is type safe and no data will be lost. Examples include conversions from smaller to larger integral types, and conversions from derived classes to base classes.</a:t>
            </a:r>
          </a:p>
          <a:p>
            <a:pPr marL="461963" lvl="0">
              <a:spcBef>
                <a:spcPct val="30000"/>
              </a:spcBef>
              <a:buFont typeface="Wingdings" panose="05000000000000000000" pitchFamily="2" charset="2"/>
              <a:buChar char="§"/>
            </a:pPr>
            <a:r>
              <a:rPr lang="en-US" sz="2000" dirty="0">
                <a:solidFill>
                  <a:srgbClr val="FF0000"/>
                </a:solidFill>
              </a:rPr>
              <a:t>Explicit conversions (casts):</a:t>
            </a:r>
            <a:r>
              <a:rPr lang="en-US" sz="2000" dirty="0">
                <a:solidFill>
                  <a:prstClr val="black"/>
                </a:solidFill>
              </a:rPr>
              <a:t> Explicit conversions require a cast operator. Casting is required when information might be lost in the conversion, or when the conversion might not succeed for other reasons. </a:t>
            </a:r>
            <a:endParaRPr lang="en-US" sz="2000" dirty="0" smtClean="0">
              <a:solidFill>
                <a:prstClr val="black"/>
              </a:solidFill>
            </a:endParaRPr>
          </a:p>
          <a:p>
            <a:pPr marL="687388" lvl="0" indent="-225425">
              <a:spcBef>
                <a:spcPct val="30000"/>
              </a:spcBef>
              <a:buFont typeface="Wingdings" panose="05000000000000000000" pitchFamily="2" charset="2"/>
              <a:buChar char="ü"/>
            </a:pPr>
            <a:r>
              <a:rPr lang="en-US" sz="2000" dirty="0" smtClean="0">
                <a:solidFill>
                  <a:prstClr val="black"/>
                </a:solidFill>
              </a:rPr>
              <a:t>Typical </a:t>
            </a:r>
            <a:r>
              <a:rPr lang="en-US" sz="2000" dirty="0">
                <a:solidFill>
                  <a:prstClr val="black"/>
                </a:solidFill>
              </a:rPr>
              <a:t>examples include numeric conversion to a type that has less precision or a smaller range, and conversion of a base-class instance to a derived class.</a:t>
            </a:r>
          </a:p>
          <a:p>
            <a:pPr marL="461963" lvl="0">
              <a:spcBef>
                <a:spcPct val="30000"/>
              </a:spcBef>
              <a:buFont typeface="Wingdings" panose="05000000000000000000" pitchFamily="2" charset="2"/>
              <a:buChar char="§"/>
            </a:pPr>
            <a:r>
              <a:rPr lang="en-US" sz="2000" dirty="0">
                <a:solidFill>
                  <a:srgbClr val="FF0000"/>
                </a:solidFill>
              </a:rPr>
              <a:t>User-defined conversions:</a:t>
            </a:r>
            <a:r>
              <a:rPr lang="en-US" sz="2000" dirty="0">
                <a:solidFill>
                  <a:prstClr val="black"/>
                </a:solidFill>
              </a:rPr>
              <a:t> User-defined conversions are performed by special methods that you can define to enable explicit and implicit conversions between custom types that do not have a base class–derived class relationship</a:t>
            </a:r>
            <a:r>
              <a:rPr lang="en-US" sz="2000" dirty="0" smtClean="0">
                <a:solidFill>
                  <a:prstClr val="black"/>
                </a:solidFill>
              </a:rPr>
              <a:t>.</a:t>
            </a:r>
            <a:endParaRPr lang="en-US" sz="2000" dirty="0">
              <a:solidFill>
                <a:prstClr val="black"/>
              </a:solidFill>
            </a:endParaRPr>
          </a:p>
          <a:p>
            <a:pPr marL="461963" lvl="0">
              <a:spcBef>
                <a:spcPct val="30000"/>
              </a:spcBef>
              <a:buFont typeface="Wingdings" panose="05000000000000000000" pitchFamily="2" charset="2"/>
              <a:buChar char="§"/>
            </a:pPr>
            <a:r>
              <a:rPr lang="en-US" sz="2000" dirty="0">
                <a:solidFill>
                  <a:srgbClr val="FF0000"/>
                </a:solidFill>
              </a:rPr>
              <a:t>Conversions with helper classes: </a:t>
            </a:r>
            <a:r>
              <a:rPr lang="en-US" sz="2000" dirty="0">
                <a:solidFill>
                  <a:prstClr val="black"/>
                </a:solidFill>
              </a:rPr>
              <a:t>To convert between non-compatible types, such as integers and System.DateTime objects, or hexadecimal strings and byte arrays, you can use </a:t>
            </a:r>
            <a:r>
              <a:rPr lang="en-US" sz="2000" dirty="0" smtClean="0">
                <a:solidFill>
                  <a:prstClr val="black"/>
                </a:solidFill>
              </a:rPr>
              <a:t>–</a:t>
            </a:r>
          </a:p>
          <a:p>
            <a:pPr marL="685800" lvl="0" indent="-223838">
              <a:spcBef>
                <a:spcPct val="30000"/>
              </a:spcBef>
              <a:buFont typeface="Wingdings" panose="05000000000000000000" pitchFamily="2" charset="2"/>
              <a:buChar char="ü"/>
            </a:pPr>
            <a:r>
              <a:rPr lang="en-US" sz="2000" dirty="0" smtClean="0">
                <a:solidFill>
                  <a:srgbClr val="0070C0"/>
                </a:solidFill>
              </a:rPr>
              <a:t>System.BitConverter</a:t>
            </a:r>
            <a:r>
              <a:rPr lang="en-US" sz="2000" dirty="0" smtClean="0">
                <a:solidFill>
                  <a:prstClr val="black"/>
                </a:solidFill>
              </a:rPr>
              <a:t> class</a:t>
            </a: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465</a:t>
            </a:fld>
            <a:endParaRPr lang="en-US" dirty="0"/>
          </a:p>
        </p:txBody>
      </p:sp>
    </p:spTree>
    <p:extLst>
      <p:ext uri="{BB962C8B-B14F-4D97-AF65-F5344CB8AC3E}">
        <p14:creationId xmlns:p14="http://schemas.microsoft.com/office/powerpoint/2010/main" val="400353215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Data Type Casting							   </a:t>
            </a:r>
            <a:r>
              <a:rPr lang="en-US" dirty="0" smtClean="0">
                <a:solidFill>
                  <a:srgbClr val="C00000"/>
                </a:solidFill>
              </a:rPr>
              <a:t>|</a:t>
            </a:r>
            <a:endParaRPr lang="en-US" dirty="0">
              <a:solidFill>
                <a:srgbClr val="C00000"/>
              </a:solidFill>
            </a:endParaRPr>
          </a:p>
        </p:txBody>
      </p:sp>
      <p:sp>
        <p:nvSpPr>
          <p:cNvPr id="7" name="Content Placeholder 3"/>
          <p:cNvSpPr>
            <a:spLocks noGrp="1"/>
          </p:cNvSpPr>
          <p:nvPr>
            <p:ph idx="1"/>
          </p:nvPr>
        </p:nvSpPr>
        <p:spPr/>
        <p:txBody>
          <a:bodyPr>
            <a:normAutofit/>
          </a:bodyPr>
          <a:lstStyle/>
          <a:p>
            <a:pPr marL="685800" lvl="0" indent="-223838">
              <a:spcBef>
                <a:spcPct val="30000"/>
              </a:spcBef>
              <a:buFont typeface="Wingdings" panose="05000000000000000000" pitchFamily="2" charset="2"/>
              <a:buChar char="ü"/>
            </a:pPr>
            <a:r>
              <a:rPr lang="en-US" sz="2000" dirty="0" smtClean="0">
                <a:solidFill>
                  <a:srgbClr val="0070C0"/>
                </a:solidFill>
              </a:rPr>
              <a:t>System.Convert</a:t>
            </a:r>
            <a:r>
              <a:rPr lang="en-US" sz="2000" dirty="0" smtClean="0">
                <a:solidFill>
                  <a:prstClr val="black"/>
                </a:solidFill>
              </a:rPr>
              <a:t> class and </a:t>
            </a:r>
            <a:endParaRPr lang="en-US" sz="2000" dirty="0">
              <a:solidFill>
                <a:prstClr val="black"/>
              </a:solidFill>
            </a:endParaRPr>
          </a:p>
          <a:p>
            <a:pPr marL="685800" lvl="0" indent="-223838">
              <a:spcBef>
                <a:spcPct val="30000"/>
              </a:spcBef>
              <a:buFont typeface="Wingdings" panose="05000000000000000000" pitchFamily="2" charset="2"/>
              <a:buChar char="ü"/>
            </a:pPr>
            <a:r>
              <a:rPr lang="en-US" sz="2000" dirty="0" smtClean="0">
                <a:solidFill>
                  <a:srgbClr val="0070C0"/>
                </a:solidFill>
              </a:rPr>
              <a:t>Parse </a:t>
            </a:r>
            <a:r>
              <a:rPr lang="en-US" sz="2000" dirty="0">
                <a:solidFill>
                  <a:srgbClr val="0070C0"/>
                </a:solidFill>
              </a:rPr>
              <a:t>methods</a:t>
            </a:r>
            <a:r>
              <a:rPr lang="en-US" sz="2000" dirty="0">
                <a:solidFill>
                  <a:prstClr val="black"/>
                </a:solidFill>
              </a:rPr>
              <a:t> of the built-in numeric types, such as </a:t>
            </a:r>
            <a:r>
              <a:rPr lang="en-US" sz="2000" dirty="0" smtClean="0">
                <a:solidFill>
                  <a:prstClr val="black"/>
                </a:solidFill>
              </a:rPr>
              <a:t>System.Int32.Parse</a:t>
            </a: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466</a:t>
            </a:fld>
            <a:endParaRPr lang="en-US" dirty="0"/>
          </a:p>
        </p:txBody>
      </p:sp>
    </p:spTree>
    <p:extLst>
      <p:ext uri="{BB962C8B-B14F-4D97-AF65-F5344CB8AC3E}">
        <p14:creationId xmlns:p14="http://schemas.microsoft.com/office/powerpoint/2010/main" val="24015858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Declarative &amp; Imperative Programming</a:t>
            </a:r>
            <a:endParaRPr lang="en-US" dirty="0">
              <a:solidFill>
                <a:schemeClr val="bg1"/>
              </a:solidFill>
            </a:endParaRPr>
          </a:p>
        </p:txBody>
      </p:sp>
      <p:sp>
        <p:nvSpPr>
          <p:cNvPr id="4"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a:solidFill>
                  <a:prstClr val="black"/>
                </a:solidFill>
              </a:rPr>
              <a:t>Declarative and imperative programming are methods or approaches to </a:t>
            </a:r>
            <a:r>
              <a:rPr lang="en-US" sz="2000" dirty="0" smtClean="0">
                <a:solidFill>
                  <a:prstClr val="black"/>
                </a:solidFill>
              </a:rPr>
              <a:t>programming.</a:t>
            </a:r>
          </a:p>
          <a:p>
            <a:pPr marL="461963" lvl="0">
              <a:spcBef>
                <a:spcPct val="30000"/>
              </a:spcBef>
              <a:buFont typeface="Wingdings" panose="05000000000000000000" pitchFamily="2" charset="2"/>
              <a:buChar char="§"/>
            </a:pPr>
            <a:r>
              <a:rPr lang="en-US" sz="2000" dirty="0" smtClean="0">
                <a:solidFill>
                  <a:prstClr val="black"/>
                </a:solidFill>
              </a:rPr>
              <a:t>Using </a:t>
            </a:r>
            <a:r>
              <a:rPr lang="en-US" sz="2000" dirty="0">
                <a:solidFill>
                  <a:prstClr val="black"/>
                </a:solidFill>
              </a:rPr>
              <a:t>either will depend on how you want to work on a given project or application, and what you want to achieve.</a:t>
            </a:r>
            <a:endParaRPr lang="en-US" sz="2000" dirty="0" smtClean="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467</a:t>
            </a:fld>
            <a:endParaRPr lang="en-US" dirty="0"/>
          </a:p>
        </p:txBody>
      </p:sp>
    </p:spTree>
    <p:extLst>
      <p:ext uri="{BB962C8B-B14F-4D97-AF65-F5344CB8AC3E}">
        <p14:creationId xmlns:p14="http://schemas.microsoft.com/office/powerpoint/2010/main" val="75455521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Declarative Programming</a:t>
            </a:r>
          </a:p>
        </p:txBody>
      </p:sp>
      <p:sp>
        <p:nvSpPr>
          <p:cNvPr id="4"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smtClean="0">
                <a:solidFill>
                  <a:prstClr val="black"/>
                </a:solidFill>
              </a:rPr>
              <a:t>Declarative programming is </a:t>
            </a:r>
            <a:r>
              <a:rPr lang="en-US" sz="2000" dirty="0">
                <a:solidFill>
                  <a:prstClr val="black"/>
                </a:solidFill>
              </a:rPr>
              <a:t>the form or style of programming where we are most concerned with </a:t>
            </a:r>
            <a:r>
              <a:rPr lang="en-US" sz="2000" dirty="0">
                <a:solidFill>
                  <a:srgbClr val="FF0000"/>
                </a:solidFill>
              </a:rPr>
              <a:t>what</a:t>
            </a:r>
            <a:r>
              <a:rPr lang="en-US" sz="2000" dirty="0">
                <a:solidFill>
                  <a:prstClr val="black"/>
                </a:solidFill>
              </a:rPr>
              <a:t> we want as the answer, or what would be </a:t>
            </a:r>
            <a:r>
              <a:rPr lang="en-US" sz="2000" dirty="0" smtClean="0">
                <a:solidFill>
                  <a:prstClr val="black"/>
                </a:solidFill>
              </a:rPr>
              <a:t>returned.</a:t>
            </a:r>
          </a:p>
          <a:p>
            <a:pPr marL="461963" lvl="0">
              <a:spcBef>
                <a:spcPct val="30000"/>
              </a:spcBef>
              <a:buFont typeface="Wingdings" panose="05000000000000000000" pitchFamily="2" charset="2"/>
              <a:buChar char="§"/>
            </a:pPr>
            <a:r>
              <a:rPr lang="en-US" sz="2000" dirty="0" smtClean="0">
                <a:solidFill>
                  <a:prstClr val="black"/>
                </a:solidFill>
              </a:rPr>
              <a:t>Here</a:t>
            </a:r>
            <a:r>
              <a:rPr lang="en-US" sz="2000" dirty="0">
                <a:solidFill>
                  <a:prstClr val="black"/>
                </a:solidFill>
              </a:rPr>
              <a:t>, we as developers are not concerned with how we get there, simply concerned with the answer that is received</a:t>
            </a:r>
            <a:r>
              <a:rPr lang="en-US" sz="2000" dirty="0" smtClean="0">
                <a:solidFill>
                  <a:prstClr val="black"/>
                </a:solidFill>
              </a:rPr>
              <a:t>.</a:t>
            </a:r>
          </a:p>
          <a:p>
            <a:pPr marL="461963" lvl="0">
              <a:spcBef>
                <a:spcPct val="30000"/>
              </a:spcBef>
              <a:buFont typeface="Wingdings" panose="05000000000000000000" pitchFamily="2" charset="2"/>
              <a:buChar char="§"/>
            </a:pPr>
            <a:r>
              <a:rPr lang="en-US" sz="2000" dirty="0">
                <a:solidFill>
                  <a:prstClr val="black"/>
                </a:solidFill>
              </a:rPr>
              <a:t>This style of developing implies description of the logic of computation but not its control </a:t>
            </a:r>
            <a:r>
              <a:rPr lang="en-US" sz="2000" dirty="0" smtClean="0">
                <a:solidFill>
                  <a:prstClr val="black"/>
                </a:solidFill>
              </a:rPr>
              <a:t>flow.</a:t>
            </a:r>
          </a:p>
          <a:p>
            <a:pPr marL="461963" lvl="0">
              <a:spcBef>
                <a:spcPct val="30000"/>
              </a:spcBef>
              <a:buFont typeface="Wingdings" panose="05000000000000000000" pitchFamily="2" charset="2"/>
              <a:buChar char="§"/>
            </a:pPr>
            <a:r>
              <a:rPr lang="en-US" sz="2000" dirty="0" smtClean="0">
                <a:solidFill>
                  <a:prstClr val="black"/>
                </a:solidFill>
              </a:rPr>
              <a:t>By </a:t>
            </a:r>
            <a:r>
              <a:rPr lang="en-US" sz="2000" dirty="0">
                <a:solidFill>
                  <a:prstClr val="black"/>
                </a:solidFill>
              </a:rPr>
              <a:t>describing only the result that you want to get from the application (instead of the ways of reaching this result), you can minimize unwanted side </a:t>
            </a:r>
            <a:r>
              <a:rPr lang="en-US" sz="2000" dirty="0" smtClean="0">
                <a:solidFill>
                  <a:prstClr val="black"/>
                </a:solidFill>
              </a:rPr>
              <a:t>effects.</a:t>
            </a:r>
          </a:p>
          <a:p>
            <a:pPr marL="461963" lvl="0">
              <a:spcBef>
                <a:spcPct val="30000"/>
              </a:spcBef>
              <a:buFont typeface="Wingdings" panose="05000000000000000000" pitchFamily="2" charset="2"/>
              <a:buChar char="§"/>
            </a:pPr>
            <a:r>
              <a:rPr lang="en-US" sz="2000" dirty="0" smtClean="0">
                <a:solidFill>
                  <a:prstClr val="black"/>
                </a:solidFill>
              </a:rPr>
              <a:t>Developers </a:t>
            </a:r>
            <a:r>
              <a:rPr lang="en-US" sz="2000" dirty="0">
                <a:solidFill>
                  <a:prstClr val="black"/>
                </a:solidFill>
              </a:rPr>
              <a:t>describe the results they want to get without explicit description of required steps</a:t>
            </a:r>
            <a:r>
              <a:rPr lang="en-US" sz="2000" dirty="0" smtClean="0">
                <a:solidFill>
                  <a:prstClr val="black"/>
                </a:solidFill>
              </a:rPr>
              <a:t>.</a:t>
            </a:r>
          </a:p>
          <a:p>
            <a:pPr marL="461963" lvl="0">
              <a:spcBef>
                <a:spcPct val="30000"/>
              </a:spcBef>
              <a:buFont typeface="Wingdings" panose="05000000000000000000" pitchFamily="2" charset="2"/>
              <a:buChar char="§"/>
            </a:pPr>
            <a:r>
              <a:rPr lang="en-US" sz="2000" dirty="0">
                <a:solidFill>
                  <a:prstClr val="black"/>
                </a:solidFill>
              </a:rPr>
              <a:t>The examples of declarative languages that’ll help you understand the concept are </a:t>
            </a:r>
            <a:r>
              <a:rPr lang="en-US" sz="2000" dirty="0">
                <a:solidFill>
                  <a:srgbClr val="FF0000"/>
                </a:solidFill>
              </a:rPr>
              <a:t>SQL and </a:t>
            </a:r>
            <a:r>
              <a:rPr lang="en-US" sz="2000" dirty="0" smtClean="0">
                <a:solidFill>
                  <a:srgbClr val="FF0000"/>
                </a:solidFill>
              </a:rPr>
              <a:t>HTML</a:t>
            </a:r>
            <a:r>
              <a:rPr lang="en-US" sz="2000" dirty="0" smtClean="0">
                <a:solidFill>
                  <a:prstClr val="black"/>
                </a:solidFill>
              </a:rPr>
              <a:t>.</a:t>
            </a:r>
          </a:p>
          <a:p>
            <a:pPr marL="461963" lvl="0">
              <a:spcBef>
                <a:spcPct val="30000"/>
              </a:spcBef>
              <a:buFont typeface="Wingdings" panose="05000000000000000000" pitchFamily="2" charset="2"/>
              <a:buChar char="§"/>
            </a:pPr>
            <a:r>
              <a:rPr lang="en-US" sz="2000" dirty="0" smtClean="0">
                <a:solidFill>
                  <a:prstClr val="black"/>
                </a:solidFill>
              </a:rPr>
              <a:t>When </a:t>
            </a:r>
            <a:r>
              <a:rPr lang="en-US" sz="2000" dirty="0">
                <a:solidFill>
                  <a:prstClr val="black"/>
                </a:solidFill>
              </a:rPr>
              <a:t>you use one of those, you just describe your goals without specifying how you want to achieve </a:t>
            </a:r>
            <a:r>
              <a:rPr lang="en-US" sz="2000" dirty="0" smtClean="0">
                <a:solidFill>
                  <a:prstClr val="black"/>
                </a:solidFill>
              </a:rPr>
              <a:t>them.</a:t>
            </a:r>
          </a:p>
          <a:p>
            <a:pPr marL="461963" lvl="0">
              <a:spcBef>
                <a:spcPct val="30000"/>
              </a:spcBef>
              <a:buFont typeface="Wingdings" panose="05000000000000000000" pitchFamily="2" charset="2"/>
              <a:buChar char="§"/>
            </a:pPr>
            <a:r>
              <a:rPr lang="en-US" sz="2000" dirty="0">
                <a:solidFill>
                  <a:prstClr val="black"/>
                </a:solidFill>
              </a:rPr>
              <a:t>The declarative programming paradigm is much </a:t>
            </a:r>
            <a:r>
              <a:rPr lang="en-US" sz="2000" dirty="0">
                <a:solidFill>
                  <a:srgbClr val="FF0000"/>
                </a:solidFill>
              </a:rPr>
              <a:t>simpler to understand and much safer to </a:t>
            </a:r>
            <a:r>
              <a:rPr lang="en-US" sz="2000" dirty="0" smtClean="0">
                <a:solidFill>
                  <a:srgbClr val="FF0000"/>
                </a:solidFill>
              </a:rPr>
              <a:t>use</a:t>
            </a:r>
            <a:r>
              <a:rPr lang="en-US" sz="2000" dirty="0" smtClean="0">
                <a:solidFill>
                  <a:prstClr val="black"/>
                </a:solidFill>
              </a:rPr>
              <a:t>.</a:t>
            </a:r>
          </a:p>
          <a:p>
            <a:pPr marL="461963" lvl="0">
              <a:spcBef>
                <a:spcPct val="30000"/>
              </a:spcBef>
              <a:buFont typeface="Wingdings" panose="05000000000000000000" pitchFamily="2" charset="2"/>
              <a:buChar char="§"/>
            </a:pPr>
            <a:r>
              <a:rPr lang="en-US" sz="2000" dirty="0" smtClean="0">
                <a:solidFill>
                  <a:prstClr val="black"/>
                </a:solidFill>
              </a:rPr>
              <a:t>It’s </a:t>
            </a:r>
            <a:r>
              <a:rPr lang="en-US" sz="2000" dirty="0">
                <a:solidFill>
                  <a:srgbClr val="FF0000"/>
                </a:solidFill>
              </a:rPr>
              <a:t>more scalable</a:t>
            </a:r>
            <a:r>
              <a:rPr lang="en-US" sz="2000" dirty="0">
                <a:solidFill>
                  <a:prstClr val="black"/>
                </a:solidFill>
              </a:rPr>
              <a:t> and provides you with the possibility to </a:t>
            </a:r>
            <a:r>
              <a:rPr lang="en-US" sz="2000" dirty="0">
                <a:solidFill>
                  <a:srgbClr val="FF0000"/>
                </a:solidFill>
              </a:rPr>
              <a:t>reuse your </a:t>
            </a:r>
            <a:r>
              <a:rPr lang="en-US" sz="2000" dirty="0" smtClean="0">
                <a:solidFill>
                  <a:srgbClr val="FF0000"/>
                </a:solidFill>
              </a:rPr>
              <a:t>code</a:t>
            </a:r>
            <a:r>
              <a:rPr lang="en-US" sz="2000" dirty="0" smtClean="0">
                <a:solidFill>
                  <a:prstClr val="black"/>
                </a:solidFill>
              </a:rPr>
              <a:t>.</a:t>
            </a:r>
          </a:p>
          <a:p>
            <a:pPr marL="461963" lvl="0">
              <a:spcBef>
                <a:spcPct val="30000"/>
              </a:spcBef>
              <a:buFont typeface="Wingdings" panose="05000000000000000000" pitchFamily="2" charset="2"/>
              <a:buChar char="§"/>
            </a:pPr>
            <a:r>
              <a:rPr lang="en-US" sz="2000" dirty="0" smtClean="0">
                <a:solidFill>
                  <a:prstClr val="black"/>
                </a:solidFill>
              </a:rPr>
              <a:t>You </a:t>
            </a:r>
            <a:r>
              <a:rPr lang="en-US" sz="2000" dirty="0">
                <a:solidFill>
                  <a:prstClr val="black"/>
                </a:solidFill>
              </a:rPr>
              <a:t>don’t have to worry about the implementation details.</a:t>
            </a:r>
            <a:endParaRPr lang="en-US" sz="2000" dirty="0" smtClean="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468</a:t>
            </a:fld>
            <a:endParaRPr lang="en-US" dirty="0"/>
          </a:p>
        </p:txBody>
      </p:sp>
    </p:spTree>
    <p:extLst>
      <p:ext uri="{BB962C8B-B14F-4D97-AF65-F5344CB8AC3E}">
        <p14:creationId xmlns:p14="http://schemas.microsoft.com/office/powerpoint/2010/main" val="41182246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Imperative </a:t>
            </a:r>
            <a:r>
              <a:rPr lang="en-US" dirty="0"/>
              <a:t>Programming</a:t>
            </a:r>
          </a:p>
        </p:txBody>
      </p:sp>
      <p:sp>
        <p:nvSpPr>
          <p:cNvPr id="4"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smtClean="0">
                <a:solidFill>
                  <a:prstClr val="black"/>
                </a:solidFill>
              </a:rPr>
              <a:t>Imperative programming is </a:t>
            </a:r>
            <a:r>
              <a:rPr lang="en-US" sz="2000" dirty="0">
                <a:solidFill>
                  <a:prstClr val="black"/>
                </a:solidFill>
              </a:rPr>
              <a:t>the form and style of programming in which we care about </a:t>
            </a:r>
            <a:r>
              <a:rPr lang="en-US" sz="2000" dirty="0">
                <a:solidFill>
                  <a:srgbClr val="FF0000"/>
                </a:solidFill>
              </a:rPr>
              <a:t>how</a:t>
            </a:r>
            <a:r>
              <a:rPr lang="en-US" sz="2000" dirty="0">
                <a:solidFill>
                  <a:prstClr val="black"/>
                </a:solidFill>
              </a:rPr>
              <a:t> we get to an answer, step by </a:t>
            </a:r>
            <a:r>
              <a:rPr lang="en-US" sz="2000" dirty="0" smtClean="0">
                <a:solidFill>
                  <a:prstClr val="black"/>
                </a:solidFill>
              </a:rPr>
              <a:t>step.</a:t>
            </a:r>
          </a:p>
          <a:p>
            <a:pPr marL="461963" lvl="0" indent="-234950">
              <a:spcBef>
                <a:spcPct val="30000"/>
              </a:spcBef>
              <a:buFont typeface="Wingdings" panose="05000000000000000000" pitchFamily="2" charset="2"/>
              <a:buChar char="§"/>
            </a:pPr>
            <a:r>
              <a:rPr lang="en-US" sz="2000" dirty="0" smtClean="0">
                <a:solidFill>
                  <a:prstClr val="black"/>
                </a:solidFill>
              </a:rPr>
              <a:t>We </a:t>
            </a:r>
            <a:r>
              <a:rPr lang="en-US" sz="2000" dirty="0">
                <a:solidFill>
                  <a:prstClr val="black"/>
                </a:solidFill>
              </a:rPr>
              <a:t>want the same result ultimately, but we are telling the complier to do things a certain way in order to achieve that correct answer we are looking for</a:t>
            </a:r>
            <a:r>
              <a:rPr lang="en-US" sz="2000" dirty="0" smtClean="0">
                <a:solidFill>
                  <a:prstClr val="black"/>
                </a:solidFill>
              </a:rPr>
              <a:t>.</a:t>
            </a:r>
          </a:p>
          <a:p>
            <a:pPr marL="461963" lvl="0" indent="-234950">
              <a:spcBef>
                <a:spcPct val="30000"/>
              </a:spcBef>
              <a:buFont typeface="Wingdings" panose="05000000000000000000" pitchFamily="2" charset="2"/>
              <a:buChar char="§"/>
            </a:pPr>
            <a:r>
              <a:rPr lang="en-US" sz="2000" dirty="0">
                <a:solidFill>
                  <a:prstClr val="black"/>
                </a:solidFill>
              </a:rPr>
              <a:t>In imperative programming, you use </a:t>
            </a:r>
            <a:r>
              <a:rPr lang="en-US" sz="2000" dirty="0">
                <a:solidFill>
                  <a:srgbClr val="FF0000"/>
                </a:solidFill>
              </a:rPr>
              <a:t>assignment statements</a:t>
            </a:r>
            <a:r>
              <a:rPr lang="en-US" sz="2000" dirty="0">
                <a:solidFill>
                  <a:prstClr val="black"/>
                </a:solidFill>
              </a:rPr>
              <a:t> to locate some information in memory to use it </a:t>
            </a:r>
            <a:r>
              <a:rPr lang="en-US" sz="2000" dirty="0" smtClean="0">
                <a:solidFill>
                  <a:prstClr val="black"/>
                </a:solidFill>
              </a:rPr>
              <a:t>later.</a:t>
            </a:r>
          </a:p>
          <a:p>
            <a:pPr marL="461963" lvl="0" indent="-234950">
              <a:spcBef>
                <a:spcPct val="30000"/>
              </a:spcBef>
              <a:buFont typeface="Wingdings" panose="05000000000000000000" pitchFamily="2" charset="2"/>
              <a:buChar char="§"/>
            </a:pPr>
            <a:r>
              <a:rPr lang="en-US" sz="2000" dirty="0" smtClean="0">
                <a:solidFill>
                  <a:prstClr val="black"/>
                </a:solidFill>
              </a:rPr>
              <a:t>The </a:t>
            </a:r>
            <a:r>
              <a:rPr lang="en-US" sz="2000" dirty="0">
                <a:solidFill>
                  <a:prstClr val="black"/>
                </a:solidFill>
              </a:rPr>
              <a:t>wide use of looping statements allows executing sequences of </a:t>
            </a:r>
            <a:r>
              <a:rPr lang="en-US" sz="2000" dirty="0" smtClean="0">
                <a:solidFill>
                  <a:prstClr val="black"/>
                </a:solidFill>
              </a:rPr>
              <a:t>statements.</a:t>
            </a:r>
          </a:p>
          <a:p>
            <a:pPr marL="461963" lvl="0" indent="-234950">
              <a:spcBef>
                <a:spcPct val="30000"/>
              </a:spcBef>
              <a:buFont typeface="Wingdings" panose="05000000000000000000" pitchFamily="2" charset="2"/>
              <a:buChar char="§"/>
            </a:pPr>
            <a:r>
              <a:rPr lang="en-US" sz="2000" dirty="0" smtClean="0">
                <a:solidFill>
                  <a:prstClr val="black"/>
                </a:solidFill>
              </a:rPr>
              <a:t>If </a:t>
            </a:r>
            <a:r>
              <a:rPr lang="en-US" sz="2000" dirty="0">
                <a:solidFill>
                  <a:prstClr val="black"/>
                </a:solidFill>
              </a:rPr>
              <a:t>you want to check whether some condition is met before performing some actions, you can use conditional branching statements</a:t>
            </a:r>
            <a:r>
              <a:rPr lang="en-US" sz="2000" dirty="0" smtClean="0">
                <a:solidFill>
                  <a:prstClr val="black"/>
                </a:solidFill>
              </a:rPr>
              <a:t>.</a:t>
            </a:r>
          </a:p>
          <a:p>
            <a:pPr marL="461963" lvl="0" indent="-234950">
              <a:spcBef>
                <a:spcPct val="30000"/>
              </a:spcBef>
              <a:buFont typeface="Wingdings" panose="05000000000000000000" pitchFamily="2" charset="2"/>
              <a:buChar char="§"/>
            </a:pPr>
            <a:r>
              <a:rPr lang="en-US" sz="2000" dirty="0">
                <a:solidFill>
                  <a:prstClr val="black"/>
                </a:solidFill>
              </a:rPr>
              <a:t>Imperative programming is probably the </a:t>
            </a:r>
            <a:r>
              <a:rPr lang="en-US" sz="2000" dirty="0">
                <a:solidFill>
                  <a:srgbClr val="FF0000"/>
                </a:solidFill>
              </a:rPr>
              <a:t>most widely spread </a:t>
            </a:r>
            <a:r>
              <a:rPr lang="en-US" sz="2000" dirty="0" smtClean="0">
                <a:solidFill>
                  <a:srgbClr val="FF0000"/>
                </a:solidFill>
              </a:rPr>
              <a:t>paradigm</a:t>
            </a:r>
            <a:r>
              <a:rPr lang="en-US" sz="2000" dirty="0" smtClean="0">
                <a:solidFill>
                  <a:prstClr val="black"/>
                </a:solidFill>
              </a:rPr>
              <a:t>.</a:t>
            </a:r>
          </a:p>
          <a:p>
            <a:pPr marL="461963" lvl="0" indent="-234950">
              <a:spcBef>
                <a:spcPct val="30000"/>
              </a:spcBef>
              <a:buFont typeface="Wingdings" panose="05000000000000000000" pitchFamily="2" charset="2"/>
              <a:buChar char="§"/>
            </a:pPr>
            <a:r>
              <a:rPr lang="en-US" sz="2000" dirty="0" smtClean="0">
                <a:solidFill>
                  <a:prstClr val="black"/>
                </a:solidFill>
              </a:rPr>
              <a:t>The </a:t>
            </a:r>
            <a:r>
              <a:rPr lang="en-US" sz="2000" dirty="0">
                <a:solidFill>
                  <a:prstClr val="black"/>
                </a:solidFill>
              </a:rPr>
              <a:t>most popular examples of imperative programming languages are </a:t>
            </a:r>
            <a:r>
              <a:rPr lang="en-US" sz="2000" dirty="0">
                <a:solidFill>
                  <a:srgbClr val="FF0000"/>
                </a:solidFill>
              </a:rPr>
              <a:t>C++, Java, and </a:t>
            </a:r>
            <a:r>
              <a:rPr lang="en-US" sz="2000" dirty="0" smtClean="0">
                <a:solidFill>
                  <a:srgbClr val="FF0000"/>
                </a:solidFill>
              </a:rPr>
              <a:t>PHP</a:t>
            </a:r>
            <a:r>
              <a:rPr lang="en-US" sz="2000" dirty="0" smtClean="0">
                <a:solidFill>
                  <a:prstClr val="black"/>
                </a:solidFill>
              </a:rPr>
              <a:t>.</a:t>
            </a:r>
          </a:p>
          <a:p>
            <a:pPr marL="461963" lvl="0" indent="-234950">
              <a:spcBef>
                <a:spcPct val="30000"/>
              </a:spcBef>
              <a:buFont typeface="Wingdings" panose="05000000000000000000" pitchFamily="2" charset="2"/>
              <a:buChar char="§"/>
            </a:pPr>
            <a:r>
              <a:rPr lang="en-US" sz="2000" dirty="0" smtClean="0">
                <a:solidFill>
                  <a:prstClr val="black"/>
                </a:solidFill>
              </a:rPr>
              <a:t>The </a:t>
            </a:r>
            <a:r>
              <a:rPr lang="en-US" sz="2000" dirty="0">
                <a:solidFill>
                  <a:prstClr val="black"/>
                </a:solidFill>
              </a:rPr>
              <a:t>main characteristics of such programming languages are direct assignments, common data structures, and global variables.</a:t>
            </a:r>
            <a:endParaRPr lang="en-US" sz="2000" dirty="0" smtClean="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469</a:t>
            </a:fld>
            <a:endParaRPr lang="en-US" dirty="0"/>
          </a:p>
        </p:txBody>
      </p:sp>
    </p:spTree>
    <p:extLst>
      <p:ext uri="{BB962C8B-B14F-4D97-AF65-F5344CB8AC3E}">
        <p14:creationId xmlns:p14="http://schemas.microsoft.com/office/powerpoint/2010/main" val="1419022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a:t>Optional parameters and named arguments</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Optional parameters </a:t>
            </a:r>
            <a:r>
              <a:rPr lang="en-US" sz="2000" dirty="0" smtClean="0"/>
              <a:t>allow </a:t>
            </a:r>
            <a:r>
              <a:rPr lang="en-US" sz="2000" dirty="0"/>
              <a:t>functions to specify </a:t>
            </a:r>
            <a:r>
              <a:rPr lang="en-US" sz="2000" dirty="0">
                <a:solidFill>
                  <a:srgbClr val="FF0000"/>
                </a:solidFill>
              </a:rPr>
              <a:t>default parameter values</a:t>
            </a:r>
            <a:r>
              <a:rPr lang="en-US" sz="2000" dirty="0"/>
              <a:t> so that callers can omit arguments and named arguments allow a function caller to </a:t>
            </a:r>
            <a:r>
              <a:rPr lang="en-US" sz="2000" dirty="0">
                <a:solidFill>
                  <a:srgbClr val="FF0000"/>
                </a:solidFill>
              </a:rPr>
              <a:t>identify an argument by name</a:t>
            </a:r>
            <a:r>
              <a:rPr lang="en-US" sz="2000" dirty="0"/>
              <a:t> rather than position</a:t>
            </a:r>
            <a:r>
              <a:rPr lang="en-US" sz="2000" dirty="0" smtClean="0"/>
              <a:t>.</a:t>
            </a:r>
            <a:endParaRPr lang="en-US" sz="2000"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47</a:t>
            </a:fld>
            <a:endParaRPr lang="en-US" dirty="0"/>
          </a:p>
        </p:txBody>
      </p:sp>
    </p:spTree>
    <p:extLst>
      <p:ext uri="{BB962C8B-B14F-4D97-AF65-F5344CB8AC3E}">
        <p14:creationId xmlns:p14="http://schemas.microsoft.com/office/powerpoint/2010/main" val="1367304937"/>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Numerical Format Characters</a:t>
            </a:r>
            <a:endParaRPr lang="en-US" dirty="0">
              <a:solidFill>
                <a:schemeClr val="bg1"/>
              </a:solidFill>
            </a:endParaRPr>
          </a:p>
        </p:txBody>
      </p:sp>
      <p:sp>
        <p:nvSpPr>
          <p:cNvPr id="6" name="Date Placeholder 5"/>
          <p:cNvSpPr>
            <a:spLocks noGrp="1"/>
          </p:cNvSpPr>
          <p:nvPr>
            <p:ph type="dt" sz="half" idx="2"/>
          </p:nvPr>
        </p:nvSpPr>
        <p:spPr/>
        <p:txBody>
          <a:bodyPr/>
          <a:lstStyle/>
          <a:p>
            <a:r>
              <a:rPr lang="en-US" smtClean="0"/>
              <a:t>02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470</a:t>
            </a:fld>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4511"/>
            <a:ext cx="10180183" cy="3413760"/>
          </a:xfrm>
          <a:prstGeom prst="rect">
            <a:avLst/>
          </a:prstGeom>
          <a:ln>
            <a:solidFill>
              <a:schemeClr val="accent1"/>
            </a:solidFill>
          </a:ln>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 y="4852631"/>
            <a:ext cx="7067006" cy="1588836"/>
          </a:xfrm>
          <a:prstGeom prst="rect">
            <a:avLst/>
          </a:prstGeom>
          <a:ln>
            <a:solidFill>
              <a:schemeClr val="accent1"/>
            </a:solidFill>
          </a:ln>
        </p:spPr>
      </p:pic>
    </p:spTree>
    <p:extLst>
      <p:ext uri="{BB962C8B-B14F-4D97-AF65-F5344CB8AC3E}">
        <p14:creationId xmlns:p14="http://schemas.microsoft.com/office/powerpoint/2010/main" val="243657775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a:solidFill>
                  <a:schemeClr val="bg1"/>
                </a:solidFill>
              </a:rPr>
              <a:t>What's new in C# 7.1</a:t>
            </a:r>
          </a:p>
        </p:txBody>
      </p:sp>
      <p:sp>
        <p:nvSpPr>
          <p:cNvPr id="4"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a:solidFill>
                  <a:prstClr val="black"/>
                </a:solidFill>
              </a:rPr>
              <a:t>C# 7.1 is the first point release to the C# </a:t>
            </a:r>
            <a:r>
              <a:rPr lang="en-US" sz="2000" dirty="0" smtClean="0">
                <a:solidFill>
                  <a:prstClr val="black"/>
                </a:solidFill>
              </a:rPr>
              <a:t>language.</a:t>
            </a:r>
          </a:p>
          <a:p>
            <a:pPr marL="461963" lvl="0">
              <a:spcBef>
                <a:spcPct val="30000"/>
              </a:spcBef>
              <a:buFont typeface="Wingdings" panose="05000000000000000000" pitchFamily="2" charset="2"/>
              <a:buChar char="§"/>
            </a:pPr>
            <a:r>
              <a:rPr lang="en-US" sz="2000" dirty="0" smtClean="0">
                <a:solidFill>
                  <a:prstClr val="black"/>
                </a:solidFill>
              </a:rPr>
              <a:t>It </a:t>
            </a:r>
            <a:r>
              <a:rPr lang="en-US" sz="2000" dirty="0">
                <a:solidFill>
                  <a:prstClr val="black"/>
                </a:solidFill>
              </a:rPr>
              <a:t>marks an increased release cadence for the language. You can use the new features sooner, ideally when each new feature is </a:t>
            </a:r>
            <a:r>
              <a:rPr lang="en-US" sz="2000" dirty="0" smtClean="0">
                <a:solidFill>
                  <a:prstClr val="black"/>
                </a:solidFill>
              </a:rPr>
              <a:t>ready.</a:t>
            </a:r>
          </a:p>
          <a:p>
            <a:pPr marL="461963" lvl="0">
              <a:spcBef>
                <a:spcPct val="30000"/>
              </a:spcBef>
              <a:buFont typeface="Wingdings" panose="05000000000000000000" pitchFamily="2" charset="2"/>
              <a:buChar char="§"/>
            </a:pPr>
            <a:r>
              <a:rPr lang="en-US" sz="2000" dirty="0" smtClean="0">
                <a:solidFill>
                  <a:prstClr val="black"/>
                </a:solidFill>
              </a:rPr>
              <a:t>C</a:t>
            </a:r>
            <a:r>
              <a:rPr lang="en-US" sz="2000" dirty="0">
                <a:solidFill>
                  <a:prstClr val="black"/>
                </a:solidFill>
              </a:rPr>
              <a:t># 7.1 adds the ability to configure the compiler to match a specified version of the language. That enables you to separate the decision to upgrade tools from the decision to upgrade language </a:t>
            </a:r>
            <a:r>
              <a:rPr lang="en-US" sz="2000" dirty="0" smtClean="0">
                <a:solidFill>
                  <a:prstClr val="black"/>
                </a:solidFill>
              </a:rPr>
              <a:t>versions.</a:t>
            </a:r>
          </a:p>
          <a:p>
            <a:pPr marL="461963" lvl="0">
              <a:spcBef>
                <a:spcPct val="30000"/>
              </a:spcBef>
              <a:buFont typeface="Wingdings" panose="05000000000000000000" pitchFamily="2" charset="2"/>
              <a:buChar char="§"/>
            </a:pPr>
            <a:r>
              <a:rPr lang="en-US" sz="2000" dirty="0" smtClean="0">
                <a:solidFill>
                  <a:prstClr val="black"/>
                </a:solidFill>
              </a:rPr>
              <a:t>C</a:t>
            </a:r>
            <a:r>
              <a:rPr lang="en-US" sz="2000" dirty="0">
                <a:solidFill>
                  <a:prstClr val="black"/>
                </a:solidFill>
              </a:rPr>
              <a:t># 7.1 adds the </a:t>
            </a:r>
            <a:r>
              <a:rPr lang="en-US" sz="2000" dirty="0">
                <a:solidFill>
                  <a:srgbClr val="FF0000"/>
                </a:solidFill>
              </a:rPr>
              <a:t>language version selection</a:t>
            </a:r>
            <a:r>
              <a:rPr lang="en-US" sz="2000" dirty="0">
                <a:solidFill>
                  <a:prstClr val="black"/>
                </a:solidFill>
              </a:rPr>
              <a:t> </a:t>
            </a:r>
            <a:r>
              <a:rPr lang="en-US" sz="2000" dirty="0">
                <a:solidFill>
                  <a:srgbClr val="0070C0"/>
                </a:solidFill>
              </a:rPr>
              <a:t>configuration element</a:t>
            </a:r>
            <a:r>
              <a:rPr lang="en-US" sz="2000" dirty="0">
                <a:solidFill>
                  <a:prstClr val="black"/>
                </a:solidFill>
              </a:rPr>
              <a:t>, three new language features and new compiler behavior</a:t>
            </a:r>
            <a:r>
              <a:rPr lang="en-US" sz="2000" dirty="0" smtClean="0">
                <a:solidFill>
                  <a:prstClr val="black"/>
                </a:solidFill>
              </a:rPr>
              <a:t>.</a:t>
            </a:r>
          </a:p>
          <a:p>
            <a:pPr marL="461963" lvl="0">
              <a:spcBef>
                <a:spcPct val="30000"/>
              </a:spcBef>
              <a:buFont typeface="Wingdings" panose="05000000000000000000" pitchFamily="2" charset="2"/>
              <a:buChar char="§"/>
            </a:pPr>
            <a:r>
              <a:rPr lang="en-US" sz="2000" dirty="0">
                <a:solidFill>
                  <a:prstClr val="black"/>
                </a:solidFill>
              </a:rPr>
              <a:t>The new language features in this release are</a:t>
            </a:r>
            <a:r>
              <a:rPr lang="en-US" sz="2000" dirty="0" smtClean="0">
                <a:solidFill>
                  <a:prstClr val="black"/>
                </a:solidFill>
              </a:rPr>
              <a:t>:</a:t>
            </a:r>
          </a:p>
          <a:p>
            <a:pPr marL="687388" lvl="0" indent="-225425">
              <a:spcBef>
                <a:spcPct val="30000"/>
              </a:spcBef>
              <a:buFont typeface="Wingdings" panose="05000000000000000000" pitchFamily="2" charset="2"/>
              <a:buChar char="ü"/>
            </a:pPr>
            <a:r>
              <a:rPr lang="en-US" sz="2000" dirty="0">
                <a:solidFill>
                  <a:prstClr val="black"/>
                </a:solidFill>
              </a:rPr>
              <a:t>async main Method - The entry point for an application can have the async </a:t>
            </a:r>
            <a:r>
              <a:rPr lang="en-US" sz="2000" dirty="0" smtClean="0">
                <a:solidFill>
                  <a:prstClr val="black"/>
                </a:solidFill>
              </a:rPr>
              <a:t>modifier</a:t>
            </a:r>
          </a:p>
          <a:p>
            <a:pPr marL="687388" lvl="0" indent="-225425">
              <a:spcBef>
                <a:spcPct val="30000"/>
              </a:spcBef>
              <a:buFont typeface="Wingdings" panose="05000000000000000000" pitchFamily="2" charset="2"/>
              <a:buChar char="ü"/>
            </a:pPr>
            <a:r>
              <a:rPr lang="en-US" sz="2000" dirty="0">
                <a:solidFill>
                  <a:prstClr val="black"/>
                </a:solidFill>
              </a:rPr>
              <a:t>default literal </a:t>
            </a:r>
            <a:r>
              <a:rPr lang="en-US" sz="2000" dirty="0" smtClean="0">
                <a:solidFill>
                  <a:prstClr val="black"/>
                </a:solidFill>
              </a:rPr>
              <a:t>expressions - You </a:t>
            </a:r>
            <a:r>
              <a:rPr lang="en-US" sz="2000" dirty="0">
                <a:solidFill>
                  <a:prstClr val="black"/>
                </a:solidFill>
              </a:rPr>
              <a:t>can use default </a:t>
            </a:r>
            <a:r>
              <a:rPr lang="en-US" sz="2000" dirty="0">
                <a:solidFill>
                  <a:srgbClr val="FF0000"/>
                </a:solidFill>
              </a:rPr>
              <a:t>literal expressions</a:t>
            </a:r>
            <a:r>
              <a:rPr lang="en-US" sz="2000" dirty="0">
                <a:solidFill>
                  <a:prstClr val="black"/>
                </a:solidFill>
              </a:rPr>
              <a:t> in default value expressions when the target type can be inferred</a:t>
            </a:r>
            <a:r>
              <a:rPr lang="en-US" sz="2000" dirty="0" smtClean="0">
                <a:solidFill>
                  <a:prstClr val="black"/>
                </a:solidFill>
              </a:rPr>
              <a:t>.</a:t>
            </a:r>
          </a:p>
          <a:p>
            <a:pPr marL="687388" lvl="0" indent="-225425">
              <a:spcBef>
                <a:spcPct val="30000"/>
              </a:spcBef>
              <a:buFont typeface="Wingdings" panose="05000000000000000000" pitchFamily="2" charset="2"/>
              <a:buChar char="ü"/>
            </a:pPr>
            <a:r>
              <a:rPr lang="en-US" sz="2000" dirty="0">
                <a:solidFill>
                  <a:prstClr val="black"/>
                </a:solidFill>
              </a:rPr>
              <a:t>Inferred tuple element names - The names of tuple elements can be inferred from tuple initialization in many cases</a:t>
            </a:r>
            <a:r>
              <a:rPr lang="en-US" sz="2000" dirty="0" smtClean="0">
                <a:solidFill>
                  <a:prstClr val="black"/>
                </a:solidFill>
              </a:rPr>
              <a:t>.</a:t>
            </a:r>
          </a:p>
          <a:p>
            <a:pPr marL="687388" lvl="0" indent="-225425">
              <a:spcBef>
                <a:spcPct val="30000"/>
              </a:spcBef>
              <a:buFont typeface="Wingdings" panose="05000000000000000000" pitchFamily="2" charset="2"/>
              <a:buChar char="ü"/>
            </a:pPr>
            <a:r>
              <a:rPr lang="en-US" sz="2000" dirty="0" smtClean="0">
                <a:solidFill>
                  <a:prstClr val="black"/>
                </a:solidFill>
              </a:rPr>
              <a:t>Finally, the compiler has two options </a:t>
            </a:r>
            <a:r>
              <a:rPr lang="en-US" sz="2000" dirty="0" smtClean="0">
                <a:solidFill>
                  <a:srgbClr val="FF0000"/>
                </a:solidFill>
              </a:rPr>
              <a:t>/refout</a:t>
            </a:r>
            <a:r>
              <a:rPr lang="en-US" sz="2000" dirty="0" smtClean="0">
                <a:solidFill>
                  <a:prstClr val="black"/>
                </a:solidFill>
              </a:rPr>
              <a:t> and </a:t>
            </a:r>
            <a:r>
              <a:rPr lang="en-US" sz="2000" dirty="0" smtClean="0">
                <a:solidFill>
                  <a:srgbClr val="FF0000"/>
                </a:solidFill>
              </a:rPr>
              <a:t>/refonly</a:t>
            </a:r>
            <a:r>
              <a:rPr lang="en-US" sz="2000" dirty="0" smtClean="0">
                <a:solidFill>
                  <a:prstClr val="black"/>
                </a:solidFill>
              </a:rPr>
              <a:t> that control reference assembly generation.</a:t>
            </a: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471</a:t>
            </a:fld>
            <a:endParaRPr lang="en-US" dirty="0"/>
          </a:p>
        </p:txBody>
      </p:sp>
    </p:spTree>
    <p:extLst>
      <p:ext uri="{BB962C8B-B14F-4D97-AF65-F5344CB8AC3E}">
        <p14:creationId xmlns:p14="http://schemas.microsoft.com/office/powerpoint/2010/main" val="277201700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Language Version Selection</a:t>
            </a:r>
            <a:endParaRPr lang="en-US" dirty="0"/>
          </a:p>
        </p:txBody>
      </p:sp>
      <p:sp>
        <p:nvSpPr>
          <p:cNvPr id="4" name="Content Placeholder 3"/>
          <p:cNvSpPr>
            <a:spLocks noGrp="1"/>
          </p:cNvSpPr>
          <p:nvPr>
            <p:ph idx="1"/>
          </p:nvPr>
        </p:nvSpPr>
        <p:spPr/>
        <p:txBody>
          <a:bodyPr/>
          <a:lstStyle/>
          <a:p>
            <a:endParaRPr lang="en-US"/>
          </a:p>
        </p:txBody>
      </p:sp>
      <p:sp>
        <p:nvSpPr>
          <p:cNvPr id="5" name="Rectangle 4"/>
          <p:cNvSpPr/>
          <p:nvPr/>
        </p:nvSpPr>
        <p:spPr>
          <a:xfrm>
            <a:off x="3048000" y="3105835"/>
            <a:ext cx="6096000" cy="646331"/>
          </a:xfrm>
          <a:prstGeom prst="rect">
            <a:avLst/>
          </a:prstGeom>
          <a:solidFill>
            <a:srgbClr val="92D050"/>
          </a:solidFill>
        </p:spPr>
        <p:txBody>
          <a:bodyPr>
            <a:spAutoFit/>
          </a:bodyPr>
          <a:lstStyle/>
          <a:p>
            <a:r>
              <a:rPr lang="en-US" dirty="0">
                <a:solidFill>
                  <a:srgbClr val="FF0000"/>
                </a:solidFill>
              </a:rPr>
              <a:t>https://docs.microsoft.com/en-us/dotnet/csharp/whats-new/csharp-7-1#default-literal-expressions</a:t>
            </a:r>
          </a:p>
        </p:txBody>
      </p:sp>
      <p:sp>
        <p:nvSpPr>
          <p:cNvPr id="6" name="Date Placeholder 5"/>
          <p:cNvSpPr>
            <a:spLocks noGrp="1"/>
          </p:cNvSpPr>
          <p:nvPr>
            <p:ph type="dt" sz="half" idx="2"/>
          </p:nvPr>
        </p:nvSpPr>
        <p:spPr/>
        <p:txBody>
          <a:bodyPr/>
          <a:lstStyle/>
          <a:p>
            <a:r>
              <a:rPr lang="en-US" smtClean="0"/>
              <a:t>02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472</a:t>
            </a:fld>
            <a:endParaRPr lang="en-US" dirty="0"/>
          </a:p>
        </p:txBody>
      </p:sp>
    </p:spTree>
    <p:extLst>
      <p:ext uri="{BB962C8B-B14F-4D97-AF65-F5344CB8AC3E}">
        <p14:creationId xmlns:p14="http://schemas.microsoft.com/office/powerpoint/2010/main" val="344416174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a:solidFill>
                  <a:schemeClr val="bg1"/>
                </a:solidFill>
              </a:rPr>
              <a:t>UML Class Diagram Relationships</a:t>
            </a:r>
            <a:endParaRPr lang="en-US" dirty="0">
              <a:solidFill>
                <a:schemeClr val="bg1"/>
              </a:solidFill>
            </a:endParaRPr>
          </a:p>
        </p:txBody>
      </p:sp>
      <p:sp>
        <p:nvSpPr>
          <p:cNvPr id="4"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a:solidFill>
                  <a:prstClr val="black"/>
                </a:solidFill>
              </a:rPr>
              <a:t>Class diagrams </a:t>
            </a:r>
            <a:r>
              <a:rPr lang="en-US" sz="2000" dirty="0" smtClean="0">
                <a:solidFill>
                  <a:prstClr val="black"/>
                </a:solidFill>
              </a:rPr>
              <a:t>form </a:t>
            </a:r>
            <a:r>
              <a:rPr lang="en-US" sz="2000" dirty="0">
                <a:solidFill>
                  <a:prstClr val="black"/>
                </a:solidFill>
              </a:rPr>
              <a:t>the </a:t>
            </a:r>
            <a:r>
              <a:rPr lang="en-US" sz="2000" dirty="0" smtClean="0">
                <a:solidFill>
                  <a:prstClr val="black"/>
                </a:solidFill>
              </a:rPr>
              <a:t>building blocks </a:t>
            </a:r>
            <a:r>
              <a:rPr lang="en-US" sz="2000" dirty="0">
                <a:solidFill>
                  <a:prstClr val="black"/>
                </a:solidFill>
              </a:rPr>
              <a:t>in </a:t>
            </a:r>
            <a:r>
              <a:rPr lang="en-US" sz="2000" dirty="0" smtClean="0">
                <a:solidFill>
                  <a:prstClr val="black"/>
                </a:solidFill>
              </a:rPr>
              <a:t>object-oriented modeling.</a:t>
            </a:r>
          </a:p>
          <a:p>
            <a:pPr marL="461963" lvl="0" indent="-234950">
              <a:spcBef>
                <a:spcPct val="30000"/>
              </a:spcBef>
              <a:buFont typeface="Wingdings" panose="05000000000000000000" pitchFamily="2" charset="2"/>
              <a:buChar char="§"/>
            </a:pPr>
            <a:r>
              <a:rPr lang="en-US" sz="2000" dirty="0" smtClean="0">
                <a:solidFill>
                  <a:prstClr val="black"/>
                </a:solidFill>
              </a:rPr>
              <a:t>They </a:t>
            </a:r>
            <a:r>
              <a:rPr lang="en-US" sz="2000" dirty="0">
                <a:solidFill>
                  <a:prstClr val="black"/>
                </a:solidFill>
              </a:rPr>
              <a:t>are used to show the different objects in a </a:t>
            </a:r>
            <a:r>
              <a:rPr lang="en-US" sz="2000" dirty="0" smtClean="0">
                <a:solidFill>
                  <a:prstClr val="black"/>
                </a:solidFill>
              </a:rPr>
              <a:t>system - their </a:t>
            </a:r>
            <a:r>
              <a:rPr lang="en-US" sz="2000" dirty="0">
                <a:solidFill>
                  <a:prstClr val="black"/>
                </a:solidFill>
              </a:rPr>
              <a:t>attributes, their operations and the relationships among them</a:t>
            </a:r>
            <a:r>
              <a:rPr lang="en-US" sz="2000" dirty="0" smtClean="0">
                <a:solidFill>
                  <a:prstClr val="black"/>
                </a:solidFill>
              </a:rPr>
              <a:t>.</a:t>
            </a:r>
          </a:p>
          <a:p>
            <a:pPr marL="461963" lvl="0" indent="-234950">
              <a:spcBef>
                <a:spcPct val="30000"/>
              </a:spcBef>
              <a:buFont typeface="Wingdings" panose="05000000000000000000" pitchFamily="2" charset="2"/>
              <a:buChar char="§"/>
            </a:pPr>
            <a:r>
              <a:rPr lang="en-US" sz="2000" dirty="0" smtClean="0">
                <a:solidFill>
                  <a:prstClr val="black"/>
                </a:solidFill>
              </a:rPr>
              <a:t>Relationships </a:t>
            </a:r>
            <a:r>
              <a:rPr lang="en-US" sz="2000" dirty="0">
                <a:solidFill>
                  <a:prstClr val="black"/>
                </a:solidFill>
              </a:rPr>
              <a:t>in class diagrams include different types of logical </a:t>
            </a:r>
            <a:r>
              <a:rPr lang="en-US" sz="2000" dirty="0" smtClean="0">
                <a:solidFill>
                  <a:prstClr val="black"/>
                </a:solidFill>
              </a:rPr>
              <a:t>connections between classes. There are 8 such relationships (</a:t>
            </a:r>
            <a:r>
              <a:rPr lang="en-US" sz="2000" dirty="0" smtClean="0">
                <a:solidFill>
                  <a:srgbClr val="FF0000"/>
                </a:solidFill>
              </a:rPr>
              <a:t>Listing G1</a:t>
            </a:r>
            <a:r>
              <a:rPr lang="en-US" sz="2000" dirty="0" smtClean="0">
                <a:solidFill>
                  <a:prstClr val="black"/>
                </a:solidFill>
              </a:rPr>
              <a:t>):</a:t>
            </a:r>
          </a:p>
          <a:p>
            <a:pPr marL="687388" lvl="0" indent="-225425">
              <a:spcBef>
                <a:spcPct val="30000"/>
              </a:spcBef>
              <a:buFont typeface="Wingdings" panose="05000000000000000000" pitchFamily="2" charset="2"/>
              <a:buChar char="ü"/>
            </a:pPr>
            <a:r>
              <a:rPr lang="en-US" sz="2000" dirty="0" smtClean="0">
                <a:solidFill>
                  <a:prstClr val="black"/>
                </a:solidFill>
              </a:rPr>
              <a:t>Association</a:t>
            </a:r>
          </a:p>
          <a:p>
            <a:pPr marL="687388" lvl="0" indent="-225425">
              <a:spcBef>
                <a:spcPct val="30000"/>
              </a:spcBef>
              <a:buFont typeface="Wingdings" panose="05000000000000000000" pitchFamily="2" charset="2"/>
              <a:buChar char="ü"/>
            </a:pPr>
            <a:r>
              <a:rPr lang="en-US" sz="2000" dirty="0" smtClean="0">
                <a:solidFill>
                  <a:prstClr val="black"/>
                </a:solidFill>
              </a:rPr>
              <a:t>Directed Association</a:t>
            </a:r>
          </a:p>
          <a:p>
            <a:pPr marL="687388" lvl="0" indent="-225425">
              <a:spcBef>
                <a:spcPct val="30000"/>
              </a:spcBef>
              <a:buFont typeface="Wingdings" panose="05000000000000000000" pitchFamily="2" charset="2"/>
              <a:buChar char="ü"/>
            </a:pPr>
            <a:r>
              <a:rPr lang="en-US" sz="2000" dirty="0" smtClean="0">
                <a:solidFill>
                  <a:prstClr val="black"/>
                </a:solidFill>
              </a:rPr>
              <a:t>Reflexive </a:t>
            </a:r>
            <a:r>
              <a:rPr lang="en-US" sz="2000" dirty="0">
                <a:solidFill>
                  <a:prstClr val="black"/>
                </a:solidFill>
              </a:rPr>
              <a:t>Association</a:t>
            </a:r>
          </a:p>
          <a:p>
            <a:pPr marL="687388" lvl="0" indent="-225425">
              <a:spcBef>
                <a:spcPct val="30000"/>
              </a:spcBef>
              <a:buFont typeface="Wingdings" panose="05000000000000000000" pitchFamily="2" charset="2"/>
              <a:buChar char="ü"/>
            </a:pPr>
            <a:r>
              <a:rPr lang="en-US" sz="2000" dirty="0">
                <a:solidFill>
                  <a:prstClr val="black"/>
                </a:solidFill>
              </a:rPr>
              <a:t>Multiplicity</a:t>
            </a:r>
          </a:p>
          <a:p>
            <a:pPr marL="687388" lvl="0" indent="-225425">
              <a:spcBef>
                <a:spcPct val="30000"/>
              </a:spcBef>
              <a:buFont typeface="Wingdings" panose="05000000000000000000" pitchFamily="2" charset="2"/>
              <a:buChar char="ü"/>
            </a:pPr>
            <a:r>
              <a:rPr lang="en-US" sz="2000" dirty="0">
                <a:solidFill>
                  <a:prstClr val="black"/>
                </a:solidFill>
              </a:rPr>
              <a:t>Aggregation</a:t>
            </a:r>
          </a:p>
          <a:p>
            <a:pPr marL="687388" lvl="0" indent="-225425">
              <a:spcBef>
                <a:spcPct val="30000"/>
              </a:spcBef>
              <a:buFont typeface="Wingdings" panose="05000000000000000000" pitchFamily="2" charset="2"/>
              <a:buChar char="ü"/>
            </a:pPr>
            <a:r>
              <a:rPr lang="en-US" sz="2000" dirty="0">
                <a:solidFill>
                  <a:prstClr val="black"/>
                </a:solidFill>
              </a:rPr>
              <a:t>Composition</a:t>
            </a:r>
          </a:p>
          <a:p>
            <a:pPr marL="687388" lvl="0" indent="-225425">
              <a:spcBef>
                <a:spcPct val="30000"/>
              </a:spcBef>
              <a:buFont typeface="Wingdings" panose="05000000000000000000" pitchFamily="2" charset="2"/>
              <a:buChar char="ü"/>
            </a:pPr>
            <a:r>
              <a:rPr lang="en-US" sz="2000" dirty="0">
                <a:solidFill>
                  <a:prstClr val="black"/>
                </a:solidFill>
              </a:rPr>
              <a:t>Inheritance/Generalization</a:t>
            </a:r>
          </a:p>
          <a:p>
            <a:pPr marL="687388" lvl="0" indent="-225425">
              <a:spcBef>
                <a:spcPct val="30000"/>
              </a:spcBef>
              <a:buFont typeface="Wingdings" panose="05000000000000000000" pitchFamily="2" charset="2"/>
              <a:buChar char="ü"/>
            </a:pPr>
            <a:r>
              <a:rPr lang="en-US" sz="2000" dirty="0">
                <a:solidFill>
                  <a:prstClr val="black"/>
                </a:solidFill>
              </a:rPr>
              <a:t>Realization</a:t>
            </a:r>
          </a:p>
          <a:p>
            <a:pPr marL="461963" lvl="0" indent="-234950">
              <a:spcBef>
                <a:spcPct val="30000"/>
              </a:spcBef>
              <a:buFont typeface="Wingdings" panose="05000000000000000000" pitchFamily="2" charset="2"/>
              <a:buChar char="§"/>
            </a:pPr>
            <a:endParaRPr lang="en-US" sz="2000" dirty="0" smtClean="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473</a:t>
            </a:fld>
            <a:endParaRPr lang="en-US" dirty="0"/>
          </a:p>
        </p:txBody>
      </p:sp>
    </p:spTree>
    <p:extLst>
      <p:ext uri="{BB962C8B-B14F-4D97-AF65-F5344CB8AC3E}">
        <p14:creationId xmlns:p14="http://schemas.microsoft.com/office/powerpoint/2010/main" val="400030936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G1</a:t>
            </a:r>
            <a:endParaRPr lang="en-US" dirty="0"/>
          </a:p>
        </p:txBody>
      </p:sp>
      <p:pic>
        <p:nvPicPr>
          <p:cNvPr id="3" name="Picture 2"/>
          <p:cNvPicPr>
            <a:picLocks noChangeAspect="1"/>
          </p:cNvPicPr>
          <p:nvPr/>
        </p:nvPicPr>
        <p:blipFill>
          <a:blip r:embed="rId2"/>
          <a:stretch>
            <a:fillRect/>
          </a:stretch>
        </p:blipFill>
        <p:spPr>
          <a:xfrm>
            <a:off x="152400" y="1268362"/>
            <a:ext cx="6138703" cy="4441413"/>
          </a:xfrm>
          <a:prstGeom prst="rect">
            <a:avLst/>
          </a:prstGeom>
          <a:ln>
            <a:solidFill>
              <a:schemeClr val="accent1"/>
            </a:solidFill>
          </a:ln>
        </p:spPr>
      </p:pic>
      <p:sp>
        <p:nvSpPr>
          <p:cNvPr id="6" name="Date Placeholder 5"/>
          <p:cNvSpPr>
            <a:spLocks noGrp="1"/>
          </p:cNvSpPr>
          <p:nvPr>
            <p:ph type="dt" sz="half" idx="2"/>
          </p:nvPr>
        </p:nvSpPr>
        <p:spPr/>
        <p:txBody>
          <a:bodyPr/>
          <a:lstStyle/>
          <a:p>
            <a:r>
              <a:rPr lang="en-US" smtClean="0"/>
              <a:t>02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474</a:t>
            </a:fld>
            <a:endParaRPr lang="en-US" dirty="0"/>
          </a:p>
        </p:txBody>
      </p:sp>
    </p:spTree>
    <p:extLst>
      <p:ext uri="{BB962C8B-B14F-4D97-AF65-F5344CB8AC3E}">
        <p14:creationId xmlns:p14="http://schemas.microsoft.com/office/powerpoint/2010/main" val="392379112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Association</a:t>
            </a:r>
            <a:endParaRPr lang="en-US" dirty="0"/>
          </a:p>
        </p:txBody>
      </p:sp>
      <p:sp>
        <p:nvSpPr>
          <p:cNvPr id="4"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smtClean="0">
                <a:solidFill>
                  <a:prstClr val="black"/>
                </a:solidFill>
              </a:rPr>
              <a:t>Association is </a:t>
            </a:r>
            <a:r>
              <a:rPr lang="en-US" sz="2000" dirty="0">
                <a:solidFill>
                  <a:prstClr val="black"/>
                </a:solidFill>
              </a:rPr>
              <a:t>a broad term that encompasses just about any logical connection or relationship between classes. </a:t>
            </a:r>
            <a:endParaRPr lang="en-US" sz="2000" dirty="0" smtClean="0">
              <a:solidFill>
                <a:prstClr val="black"/>
              </a:solidFill>
            </a:endParaRPr>
          </a:p>
          <a:p>
            <a:pPr marL="461963" lvl="0">
              <a:spcBef>
                <a:spcPct val="30000"/>
              </a:spcBef>
              <a:buFont typeface="Wingdings" panose="05000000000000000000" pitchFamily="2" charset="2"/>
              <a:buChar char="§"/>
            </a:pPr>
            <a:r>
              <a:rPr lang="en-US" sz="2000" dirty="0" smtClean="0">
                <a:solidFill>
                  <a:prstClr val="black"/>
                </a:solidFill>
              </a:rPr>
              <a:t>Consider the diagram below</a:t>
            </a:r>
          </a:p>
        </p:txBody>
      </p:sp>
      <p:pic>
        <p:nvPicPr>
          <p:cNvPr id="3" name="Picture 2"/>
          <p:cNvPicPr>
            <a:picLocks noChangeAspect="1"/>
          </p:cNvPicPr>
          <p:nvPr/>
        </p:nvPicPr>
        <p:blipFill>
          <a:blip r:embed="rId2"/>
          <a:stretch>
            <a:fillRect/>
          </a:stretch>
        </p:blipFill>
        <p:spPr>
          <a:xfrm>
            <a:off x="2188390" y="2346354"/>
            <a:ext cx="1238250" cy="1666875"/>
          </a:xfrm>
          <a:prstGeom prst="rect">
            <a:avLst/>
          </a:prstGeom>
          <a:ln>
            <a:solidFill>
              <a:schemeClr val="accent1"/>
            </a:solidFill>
          </a:ln>
        </p:spPr>
      </p:pic>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475</a:t>
            </a:fld>
            <a:endParaRPr lang="en-US" dirty="0"/>
          </a:p>
        </p:txBody>
      </p:sp>
    </p:spTree>
    <p:extLst>
      <p:ext uri="{BB962C8B-B14F-4D97-AF65-F5344CB8AC3E}">
        <p14:creationId xmlns:p14="http://schemas.microsoft.com/office/powerpoint/2010/main" val="427576135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Directed Association</a:t>
            </a:r>
            <a:endParaRPr lang="en-US" dirty="0"/>
          </a:p>
        </p:txBody>
      </p:sp>
      <p:sp>
        <p:nvSpPr>
          <p:cNvPr id="4"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smtClean="0">
                <a:solidFill>
                  <a:prstClr val="black"/>
                </a:solidFill>
              </a:rPr>
              <a:t>Directed Association refers </a:t>
            </a:r>
            <a:r>
              <a:rPr lang="en-US" sz="2000" dirty="0">
                <a:solidFill>
                  <a:prstClr val="black"/>
                </a:solidFill>
              </a:rPr>
              <a:t>to a directional relationship represented by a line with an </a:t>
            </a:r>
            <a:r>
              <a:rPr lang="en-US" sz="2000" dirty="0" smtClean="0">
                <a:solidFill>
                  <a:prstClr val="black"/>
                </a:solidFill>
              </a:rPr>
              <a:t>arrowhead.</a:t>
            </a:r>
          </a:p>
          <a:p>
            <a:pPr marL="461963" lvl="0">
              <a:spcBef>
                <a:spcPct val="30000"/>
              </a:spcBef>
              <a:buFont typeface="Wingdings" panose="05000000000000000000" pitchFamily="2" charset="2"/>
              <a:buChar char="§"/>
            </a:pPr>
            <a:r>
              <a:rPr lang="en-US" sz="2000" dirty="0" smtClean="0">
                <a:solidFill>
                  <a:prstClr val="black"/>
                </a:solidFill>
              </a:rPr>
              <a:t>The </a:t>
            </a:r>
            <a:r>
              <a:rPr lang="en-US" sz="2000" dirty="0">
                <a:solidFill>
                  <a:prstClr val="black"/>
                </a:solidFill>
              </a:rPr>
              <a:t>arrowhead depicts a </a:t>
            </a:r>
            <a:r>
              <a:rPr lang="en-US" sz="2000" dirty="0">
                <a:solidFill>
                  <a:srgbClr val="FF0000"/>
                </a:solidFill>
              </a:rPr>
              <a:t>container-contained</a:t>
            </a:r>
            <a:r>
              <a:rPr lang="en-US" sz="2000" dirty="0">
                <a:solidFill>
                  <a:prstClr val="black"/>
                </a:solidFill>
              </a:rPr>
              <a:t> directional flow.</a:t>
            </a:r>
            <a:endParaRPr lang="en-US" sz="2000" dirty="0" smtClean="0">
              <a:solidFill>
                <a:prstClr val="black"/>
              </a:solidFill>
            </a:endParaRPr>
          </a:p>
        </p:txBody>
      </p:sp>
      <p:pic>
        <p:nvPicPr>
          <p:cNvPr id="5" name="Picture 4"/>
          <p:cNvPicPr>
            <a:picLocks noChangeAspect="1"/>
          </p:cNvPicPr>
          <p:nvPr/>
        </p:nvPicPr>
        <p:blipFill>
          <a:blip r:embed="rId2"/>
          <a:stretch>
            <a:fillRect/>
          </a:stretch>
        </p:blipFill>
        <p:spPr>
          <a:xfrm>
            <a:off x="1262193" y="2222821"/>
            <a:ext cx="1295400" cy="1657350"/>
          </a:xfrm>
          <a:prstGeom prst="rect">
            <a:avLst/>
          </a:prstGeom>
          <a:ln>
            <a:solidFill>
              <a:schemeClr val="accent1"/>
            </a:solidFill>
          </a:ln>
        </p:spPr>
      </p:pic>
      <p:sp>
        <p:nvSpPr>
          <p:cNvPr id="3" name="Date Placeholder 2"/>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476</a:t>
            </a:fld>
            <a:endParaRPr lang="en-US" dirty="0"/>
          </a:p>
        </p:txBody>
      </p:sp>
    </p:spTree>
    <p:extLst>
      <p:ext uri="{BB962C8B-B14F-4D97-AF65-F5344CB8AC3E}">
        <p14:creationId xmlns:p14="http://schemas.microsoft.com/office/powerpoint/2010/main" val="109353036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Reflexive Association</a:t>
            </a:r>
            <a:endParaRPr lang="en-US" dirty="0"/>
          </a:p>
        </p:txBody>
      </p:sp>
      <p:sp>
        <p:nvSpPr>
          <p:cNvPr id="4"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smtClean="0">
                <a:solidFill>
                  <a:prstClr val="black"/>
                </a:solidFill>
              </a:rPr>
              <a:t>Reflexive Association </a:t>
            </a:r>
            <a:r>
              <a:rPr lang="en-US" sz="2000" dirty="0">
                <a:solidFill>
                  <a:prstClr val="black"/>
                </a:solidFill>
              </a:rPr>
              <a:t>occurs when a class may have multiple functions or </a:t>
            </a:r>
            <a:r>
              <a:rPr lang="en-US" sz="2000" dirty="0" smtClean="0">
                <a:solidFill>
                  <a:prstClr val="black"/>
                </a:solidFill>
              </a:rPr>
              <a:t>responsibilities.</a:t>
            </a:r>
          </a:p>
          <a:p>
            <a:pPr marL="461963" lvl="0">
              <a:spcBef>
                <a:spcPct val="30000"/>
              </a:spcBef>
              <a:buFont typeface="Wingdings" panose="05000000000000000000" pitchFamily="2" charset="2"/>
              <a:buChar char="§"/>
            </a:pPr>
            <a:r>
              <a:rPr lang="en-US" sz="2000" dirty="0" smtClean="0">
                <a:solidFill>
                  <a:prstClr val="black"/>
                </a:solidFill>
              </a:rPr>
              <a:t>For </a:t>
            </a:r>
            <a:r>
              <a:rPr lang="en-US" sz="2000" dirty="0">
                <a:solidFill>
                  <a:prstClr val="black"/>
                </a:solidFill>
              </a:rPr>
              <a:t>example, a staff member working in an airport may be a pilot, aviation engineer, a ticket dispatcher, a guard, or a maintenance crew </a:t>
            </a:r>
            <a:r>
              <a:rPr lang="en-US" sz="2000" dirty="0" smtClean="0">
                <a:solidFill>
                  <a:prstClr val="black"/>
                </a:solidFill>
              </a:rPr>
              <a:t>member.</a:t>
            </a:r>
          </a:p>
          <a:p>
            <a:pPr marL="461963" lvl="0">
              <a:spcBef>
                <a:spcPct val="30000"/>
              </a:spcBef>
              <a:buFont typeface="Wingdings" panose="05000000000000000000" pitchFamily="2" charset="2"/>
              <a:buChar char="§"/>
            </a:pPr>
            <a:r>
              <a:rPr lang="en-US" sz="2000" dirty="0" smtClean="0">
                <a:solidFill>
                  <a:prstClr val="black"/>
                </a:solidFill>
              </a:rPr>
              <a:t>If </a:t>
            </a:r>
            <a:r>
              <a:rPr lang="en-US" sz="2000" dirty="0">
                <a:solidFill>
                  <a:prstClr val="black"/>
                </a:solidFill>
              </a:rPr>
              <a:t>the maintenance crew member is managed by the aviation engineer there could be a managed by relationship in two instances of the same class.</a:t>
            </a:r>
            <a:endParaRPr lang="en-US" sz="2000" dirty="0" smtClean="0">
              <a:solidFill>
                <a:prstClr val="black"/>
              </a:solidFill>
            </a:endParaRPr>
          </a:p>
        </p:txBody>
      </p:sp>
      <p:pic>
        <p:nvPicPr>
          <p:cNvPr id="3" name="Picture 2"/>
          <p:cNvPicPr>
            <a:picLocks noChangeAspect="1"/>
          </p:cNvPicPr>
          <p:nvPr/>
        </p:nvPicPr>
        <p:blipFill>
          <a:blip r:embed="rId2"/>
          <a:stretch>
            <a:fillRect/>
          </a:stretch>
        </p:blipFill>
        <p:spPr>
          <a:xfrm>
            <a:off x="964471" y="3100562"/>
            <a:ext cx="1504950" cy="1076325"/>
          </a:xfrm>
          <a:prstGeom prst="rect">
            <a:avLst/>
          </a:prstGeom>
          <a:ln>
            <a:solidFill>
              <a:schemeClr val="accent1"/>
            </a:solidFill>
          </a:ln>
        </p:spPr>
      </p:pic>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477</a:t>
            </a:fld>
            <a:endParaRPr lang="en-US" dirty="0"/>
          </a:p>
        </p:txBody>
      </p:sp>
    </p:spTree>
    <p:extLst>
      <p:ext uri="{BB962C8B-B14F-4D97-AF65-F5344CB8AC3E}">
        <p14:creationId xmlns:p14="http://schemas.microsoft.com/office/powerpoint/2010/main" val="203136087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Multiplicity</a:t>
            </a:r>
            <a:endParaRPr lang="en-US" dirty="0"/>
          </a:p>
        </p:txBody>
      </p:sp>
      <p:sp>
        <p:nvSpPr>
          <p:cNvPr id="4"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smtClean="0">
                <a:solidFill>
                  <a:prstClr val="black"/>
                </a:solidFill>
              </a:rPr>
              <a:t>Multiplicity is </a:t>
            </a:r>
            <a:r>
              <a:rPr lang="en-US" sz="2000" dirty="0">
                <a:solidFill>
                  <a:prstClr val="black"/>
                </a:solidFill>
              </a:rPr>
              <a:t>the active logical association when the cardinality of a class in relation to another is being </a:t>
            </a:r>
            <a:r>
              <a:rPr lang="en-US" sz="2000" dirty="0" smtClean="0">
                <a:solidFill>
                  <a:prstClr val="black"/>
                </a:solidFill>
              </a:rPr>
              <a:t>depicted.</a:t>
            </a:r>
          </a:p>
          <a:p>
            <a:pPr marL="461963" lvl="0" indent="-234950">
              <a:spcBef>
                <a:spcPct val="30000"/>
              </a:spcBef>
              <a:buFont typeface="Wingdings" panose="05000000000000000000" pitchFamily="2" charset="2"/>
              <a:buChar char="§"/>
            </a:pPr>
            <a:r>
              <a:rPr lang="en-US" sz="2000" dirty="0" smtClean="0">
                <a:solidFill>
                  <a:prstClr val="black"/>
                </a:solidFill>
              </a:rPr>
              <a:t>For </a:t>
            </a:r>
            <a:r>
              <a:rPr lang="en-US" sz="2000" dirty="0">
                <a:solidFill>
                  <a:prstClr val="black"/>
                </a:solidFill>
              </a:rPr>
              <a:t>example, one fleet may include multiple airplanes, while one commercial airplane may contain zero to many </a:t>
            </a:r>
            <a:r>
              <a:rPr lang="en-US" sz="2000" dirty="0" smtClean="0">
                <a:solidFill>
                  <a:prstClr val="black"/>
                </a:solidFill>
              </a:rPr>
              <a:t>passengers.</a:t>
            </a:r>
          </a:p>
          <a:p>
            <a:pPr marL="461963" lvl="0" indent="-234950">
              <a:spcBef>
                <a:spcPct val="30000"/>
              </a:spcBef>
              <a:buFont typeface="Wingdings" panose="05000000000000000000" pitchFamily="2" charset="2"/>
              <a:buChar char="§"/>
            </a:pPr>
            <a:r>
              <a:rPr lang="en-US" sz="2000" dirty="0" smtClean="0">
                <a:solidFill>
                  <a:prstClr val="black"/>
                </a:solidFill>
              </a:rPr>
              <a:t>The </a:t>
            </a:r>
            <a:r>
              <a:rPr lang="en-US" sz="2000" dirty="0">
                <a:solidFill>
                  <a:prstClr val="black"/>
                </a:solidFill>
              </a:rPr>
              <a:t>notation 0..* in the diagram means “zero to many”</a:t>
            </a:r>
            <a:endParaRPr lang="en-US" sz="2000" dirty="0" smtClean="0">
              <a:solidFill>
                <a:prstClr val="black"/>
              </a:solidFill>
            </a:endParaRPr>
          </a:p>
        </p:txBody>
      </p:sp>
      <p:pic>
        <p:nvPicPr>
          <p:cNvPr id="5" name="Picture 4"/>
          <p:cNvPicPr>
            <a:picLocks noChangeAspect="1"/>
          </p:cNvPicPr>
          <p:nvPr/>
        </p:nvPicPr>
        <p:blipFill>
          <a:blip r:embed="rId2"/>
          <a:stretch>
            <a:fillRect/>
          </a:stretch>
        </p:blipFill>
        <p:spPr>
          <a:xfrm>
            <a:off x="1189881" y="3014138"/>
            <a:ext cx="1171575" cy="1400175"/>
          </a:xfrm>
          <a:prstGeom prst="rect">
            <a:avLst/>
          </a:prstGeom>
          <a:ln>
            <a:solidFill>
              <a:schemeClr val="accent1"/>
            </a:solidFill>
          </a:ln>
        </p:spPr>
      </p:pic>
      <p:sp>
        <p:nvSpPr>
          <p:cNvPr id="3" name="Date Placeholder 2"/>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478</a:t>
            </a:fld>
            <a:endParaRPr lang="en-US" dirty="0"/>
          </a:p>
        </p:txBody>
      </p:sp>
    </p:spTree>
    <p:extLst>
      <p:ext uri="{BB962C8B-B14F-4D97-AF65-F5344CB8AC3E}">
        <p14:creationId xmlns:p14="http://schemas.microsoft.com/office/powerpoint/2010/main" val="83893956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Aggregation</a:t>
            </a:r>
            <a:endParaRPr lang="en-US" dirty="0"/>
          </a:p>
        </p:txBody>
      </p:sp>
      <p:sp>
        <p:nvSpPr>
          <p:cNvPr id="4"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smtClean="0">
                <a:solidFill>
                  <a:prstClr val="black"/>
                </a:solidFill>
              </a:rPr>
              <a:t>Aggregation refers </a:t>
            </a:r>
            <a:r>
              <a:rPr lang="en-US" sz="2000" dirty="0">
                <a:solidFill>
                  <a:prstClr val="black"/>
                </a:solidFill>
              </a:rPr>
              <a:t>to the formation of a particular class as a result of one class being aggregated or built as a </a:t>
            </a:r>
            <a:r>
              <a:rPr lang="en-US" sz="2000" dirty="0" smtClean="0">
                <a:solidFill>
                  <a:prstClr val="black"/>
                </a:solidFill>
              </a:rPr>
              <a:t>collection.</a:t>
            </a:r>
          </a:p>
          <a:p>
            <a:pPr marL="461963" lvl="0" indent="-234950">
              <a:spcBef>
                <a:spcPct val="30000"/>
              </a:spcBef>
              <a:buFont typeface="Wingdings" panose="05000000000000000000" pitchFamily="2" charset="2"/>
              <a:buChar char="§"/>
            </a:pPr>
            <a:r>
              <a:rPr lang="en-US" sz="2000" dirty="0" smtClean="0">
                <a:solidFill>
                  <a:prstClr val="black"/>
                </a:solidFill>
              </a:rPr>
              <a:t>For </a:t>
            </a:r>
            <a:r>
              <a:rPr lang="en-US" sz="2000" dirty="0">
                <a:solidFill>
                  <a:prstClr val="black"/>
                </a:solidFill>
              </a:rPr>
              <a:t>example, the class “library” is made up of one or more books, among other </a:t>
            </a:r>
            <a:r>
              <a:rPr lang="en-US" sz="2000" dirty="0" smtClean="0">
                <a:solidFill>
                  <a:prstClr val="black"/>
                </a:solidFill>
              </a:rPr>
              <a:t>materials.</a:t>
            </a:r>
          </a:p>
          <a:p>
            <a:pPr marL="461963" lvl="0" indent="-234950">
              <a:spcBef>
                <a:spcPct val="30000"/>
              </a:spcBef>
              <a:buFont typeface="Wingdings" panose="05000000000000000000" pitchFamily="2" charset="2"/>
              <a:buChar char="§"/>
            </a:pPr>
            <a:r>
              <a:rPr lang="en-US" sz="2000" dirty="0" smtClean="0">
                <a:solidFill>
                  <a:prstClr val="black"/>
                </a:solidFill>
              </a:rPr>
              <a:t>In </a:t>
            </a:r>
            <a:r>
              <a:rPr lang="en-US" sz="2000" dirty="0">
                <a:solidFill>
                  <a:prstClr val="black"/>
                </a:solidFill>
              </a:rPr>
              <a:t>aggregation, the </a:t>
            </a:r>
            <a:r>
              <a:rPr lang="en-US" sz="2000" dirty="0">
                <a:solidFill>
                  <a:srgbClr val="FF0000"/>
                </a:solidFill>
              </a:rPr>
              <a:t>contained classes</a:t>
            </a:r>
            <a:r>
              <a:rPr lang="en-US" sz="2000" dirty="0">
                <a:solidFill>
                  <a:prstClr val="black"/>
                </a:solidFill>
              </a:rPr>
              <a:t> are </a:t>
            </a:r>
            <a:r>
              <a:rPr lang="en-US" sz="2000" dirty="0">
                <a:solidFill>
                  <a:srgbClr val="0070C0"/>
                </a:solidFill>
              </a:rPr>
              <a:t>not strongly dependent</a:t>
            </a:r>
            <a:r>
              <a:rPr lang="en-US" sz="2000" dirty="0">
                <a:solidFill>
                  <a:prstClr val="black"/>
                </a:solidFill>
              </a:rPr>
              <a:t> on the </a:t>
            </a:r>
            <a:r>
              <a:rPr lang="en-US" sz="2000" dirty="0">
                <a:solidFill>
                  <a:srgbClr val="FF0000"/>
                </a:solidFill>
              </a:rPr>
              <a:t>lifecycle of the </a:t>
            </a:r>
            <a:r>
              <a:rPr lang="en-US" sz="2000" dirty="0" smtClean="0">
                <a:solidFill>
                  <a:srgbClr val="FF0000"/>
                </a:solidFill>
              </a:rPr>
              <a:t>container</a:t>
            </a:r>
            <a:r>
              <a:rPr lang="en-US" sz="2000" dirty="0" smtClean="0">
                <a:solidFill>
                  <a:prstClr val="black"/>
                </a:solidFill>
              </a:rPr>
              <a:t>.</a:t>
            </a:r>
          </a:p>
          <a:p>
            <a:pPr marL="461963" lvl="0" indent="-234950">
              <a:spcBef>
                <a:spcPct val="30000"/>
              </a:spcBef>
              <a:buFont typeface="Wingdings" panose="05000000000000000000" pitchFamily="2" charset="2"/>
              <a:buChar char="§"/>
            </a:pPr>
            <a:r>
              <a:rPr lang="en-US" sz="2000" dirty="0" smtClean="0">
                <a:solidFill>
                  <a:prstClr val="black"/>
                </a:solidFill>
              </a:rPr>
              <a:t>In </a:t>
            </a:r>
            <a:r>
              <a:rPr lang="en-US" sz="2000" dirty="0">
                <a:solidFill>
                  <a:prstClr val="black"/>
                </a:solidFill>
              </a:rPr>
              <a:t>the same example, books will remain so even when the library is </a:t>
            </a:r>
            <a:r>
              <a:rPr lang="en-US" sz="2000" dirty="0" smtClean="0">
                <a:solidFill>
                  <a:prstClr val="black"/>
                </a:solidFill>
              </a:rPr>
              <a:t>dissolved.</a:t>
            </a:r>
          </a:p>
          <a:p>
            <a:pPr marL="461963" lvl="0" indent="-234950">
              <a:spcBef>
                <a:spcPct val="30000"/>
              </a:spcBef>
              <a:buFont typeface="Wingdings" panose="05000000000000000000" pitchFamily="2" charset="2"/>
              <a:buChar char="§"/>
            </a:pPr>
            <a:r>
              <a:rPr lang="en-US" sz="2000" dirty="0" smtClean="0">
                <a:solidFill>
                  <a:prstClr val="black"/>
                </a:solidFill>
              </a:rPr>
              <a:t>To </a:t>
            </a:r>
            <a:r>
              <a:rPr lang="en-US" sz="2000" dirty="0">
                <a:solidFill>
                  <a:prstClr val="black"/>
                </a:solidFill>
              </a:rPr>
              <a:t>show aggregation in a diagram, draw a line from the parent class to the child class with a diamond shape near the parent </a:t>
            </a:r>
            <a:r>
              <a:rPr lang="en-US" sz="2000" dirty="0" smtClean="0">
                <a:solidFill>
                  <a:prstClr val="black"/>
                </a:solidFill>
              </a:rPr>
              <a:t>class.</a:t>
            </a:r>
          </a:p>
        </p:txBody>
      </p:sp>
      <p:pic>
        <p:nvPicPr>
          <p:cNvPr id="3" name="Picture 2"/>
          <p:cNvPicPr>
            <a:picLocks noChangeAspect="1"/>
          </p:cNvPicPr>
          <p:nvPr/>
        </p:nvPicPr>
        <p:blipFill>
          <a:blip r:embed="rId2"/>
          <a:stretch>
            <a:fillRect/>
          </a:stretch>
        </p:blipFill>
        <p:spPr>
          <a:xfrm>
            <a:off x="1754435" y="3733276"/>
            <a:ext cx="1200150" cy="1790700"/>
          </a:xfrm>
          <a:prstGeom prst="rect">
            <a:avLst/>
          </a:prstGeom>
          <a:ln>
            <a:solidFill>
              <a:schemeClr val="accent1"/>
            </a:solidFill>
          </a:ln>
        </p:spPr>
      </p:pic>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479</a:t>
            </a:fld>
            <a:endParaRPr lang="en-US" dirty="0"/>
          </a:p>
        </p:txBody>
      </p:sp>
    </p:spTree>
    <p:extLst>
      <p:ext uri="{BB962C8B-B14F-4D97-AF65-F5344CB8AC3E}">
        <p14:creationId xmlns:p14="http://schemas.microsoft.com/office/powerpoint/2010/main" val="17231734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90000"/>
          </a:bodyPr>
          <a:lstStyle/>
          <a:p>
            <a:r>
              <a:rPr lang="en-US" dirty="0"/>
              <a:t>Type variance with generic interfaces and delegates</a:t>
            </a:r>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solidFill>
                  <a:srgbClr val="FF0000"/>
                </a:solidFill>
              </a:rPr>
              <a:t>Type variance rules</a:t>
            </a:r>
            <a:r>
              <a:rPr lang="en-US" sz="2000" dirty="0"/>
              <a:t> were relaxed in C# </a:t>
            </a:r>
            <a:r>
              <a:rPr lang="en-US" sz="2000" dirty="0" smtClean="0"/>
              <a:t>4.0, such </a:t>
            </a:r>
            <a:r>
              <a:rPr lang="en-US" sz="2000" dirty="0"/>
              <a:t>that type parameters in generic interfaces and generic delegates can be marked as </a:t>
            </a:r>
            <a:r>
              <a:rPr lang="en-US" sz="2000" dirty="0">
                <a:solidFill>
                  <a:srgbClr val="FF0000"/>
                </a:solidFill>
              </a:rPr>
              <a:t>covariant</a:t>
            </a:r>
            <a:r>
              <a:rPr lang="en-US" sz="2000" dirty="0"/>
              <a:t> or </a:t>
            </a:r>
            <a:r>
              <a:rPr lang="en-US" sz="2000" dirty="0">
                <a:solidFill>
                  <a:srgbClr val="FF0000"/>
                </a:solidFill>
              </a:rPr>
              <a:t>contravariant</a:t>
            </a:r>
            <a:r>
              <a:rPr lang="en-US" sz="2000" dirty="0"/>
              <a:t>, allowing more natural type conversions</a:t>
            </a:r>
            <a:r>
              <a:rPr lang="en-US" sz="2000" dirty="0" smtClean="0"/>
              <a:t>.</a:t>
            </a:r>
            <a:endParaRPr lang="en-US" sz="2000"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48</a:t>
            </a:fld>
            <a:endParaRPr lang="en-US" dirty="0"/>
          </a:p>
        </p:txBody>
      </p:sp>
    </p:spTree>
    <p:extLst>
      <p:ext uri="{BB962C8B-B14F-4D97-AF65-F5344CB8AC3E}">
        <p14:creationId xmlns:p14="http://schemas.microsoft.com/office/powerpoint/2010/main" val="412281340"/>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Composition</a:t>
            </a:r>
            <a:endParaRPr lang="en-US" dirty="0"/>
          </a:p>
        </p:txBody>
      </p:sp>
      <p:sp>
        <p:nvSpPr>
          <p:cNvPr id="4"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a:solidFill>
                  <a:prstClr val="black"/>
                </a:solidFill>
              </a:rPr>
              <a:t>The composition relationship is very similar to the aggregation </a:t>
            </a:r>
            <a:r>
              <a:rPr lang="en-US" sz="2000" dirty="0" smtClean="0">
                <a:solidFill>
                  <a:prstClr val="black"/>
                </a:solidFill>
              </a:rPr>
              <a:t>relationship.</a:t>
            </a:r>
          </a:p>
          <a:p>
            <a:pPr marL="461963" lvl="0">
              <a:spcBef>
                <a:spcPct val="30000"/>
              </a:spcBef>
              <a:buFont typeface="Wingdings" panose="05000000000000000000" pitchFamily="2" charset="2"/>
              <a:buChar char="§"/>
            </a:pPr>
            <a:r>
              <a:rPr lang="en-US" sz="2000" dirty="0">
                <a:solidFill>
                  <a:prstClr val="black"/>
                </a:solidFill>
              </a:rPr>
              <a:t>T</a:t>
            </a:r>
            <a:r>
              <a:rPr lang="en-US" sz="2000" dirty="0" smtClean="0">
                <a:solidFill>
                  <a:prstClr val="black"/>
                </a:solidFill>
              </a:rPr>
              <a:t>he </a:t>
            </a:r>
            <a:r>
              <a:rPr lang="en-US" sz="2000" dirty="0">
                <a:solidFill>
                  <a:prstClr val="black"/>
                </a:solidFill>
              </a:rPr>
              <a:t>only difference being its key purpose of emphasizing the </a:t>
            </a:r>
            <a:r>
              <a:rPr lang="en-US" sz="2000" dirty="0" smtClean="0">
                <a:solidFill>
                  <a:srgbClr val="FF0000"/>
                </a:solidFill>
              </a:rPr>
              <a:t>dependency</a:t>
            </a:r>
            <a:r>
              <a:rPr lang="en-US" sz="2000" dirty="0" smtClean="0">
                <a:solidFill>
                  <a:prstClr val="black"/>
                </a:solidFill>
              </a:rPr>
              <a:t> </a:t>
            </a:r>
            <a:r>
              <a:rPr lang="en-US" sz="2000" dirty="0">
                <a:solidFill>
                  <a:prstClr val="black"/>
                </a:solidFill>
              </a:rPr>
              <a:t>of the contained class to the life cycle of the container </a:t>
            </a:r>
            <a:r>
              <a:rPr lang="en-US" sz="2000" dirty="0" smtClean="0">
                <a:solidFill>
                  <a:prstClr val="black"/>
                </a:solidFill>
              </a:rPr>
              <a:t>class.</a:t>
            </a:r>
          </a:p>
          <a:p>
            <a:pPr marL="461963" lvl="0">
              <a:spcBef>
                <a:spcPct val="30000"/>
              </a:spcBef>
              <a:buFont typeface="Wingdings" panose="05000000000000000000" pitchFamily="2" charset="2"/>
              <a:buChar char="§"/>
            </a:pPr>
            <a:r>
              <a:rPr lang="en-US" sz="2000" dirty="0" smtClean="0">
                <a:solidFill>
                  <a:prstClr val="black"/>
                </a:solidFill>
              </a:rPr>
              <a:t>That </a:t>
            </a:r>
            <a:r>
              <a:rPr lang="en-US" sz="2000" dirty="0">
                <a:solidFill>
                  <a:prstClr val="black"/>
                </a:solidFill>
              </a:rPr>
              <a:t>is, the contained class will be obliterated when the container class is </a:t>
            </a:r>
            <a:r>
              <a:rPr lang="en-US" sz="2000" dirty="0" smtClean="0">
                <a:solidFill>
                  <a:prstClr val="black"/>
                </a:solidFill>
              </a:rPr>
              <a:t>destroyed.</a:t>
            </a:r>
          </a:p>
          <a:p>
            <a:pPr marL="461963" lvl="0">
              <a:spcBef>
                <a:spcPct val="30000"/>
              </a:spcBef>
              <a:buFont typeface="Wingdings" panose="05000000000000000000" pitchFamily="2" charset="2"/>
              <a:buChar char="§"/>
            </a:pPr>
            <a:r>
              <a:rPr lang="en-US" sz="2000" dirty="0" smtClean="0">
                <a:solidFill>
                  <a:prstClr val="black"/>
                </a:solidFill>
              </a:rPr>
              <a:t>For </a:t>
            </a:r>
            <a:r>
              <a:rPr lang="en-US" sz="2000" dirty="0">
                <a:solidFill>
                  <a:prstClr val="black"/>
                </a:solidFill>
              </a:rPr>
              <a:t>example, a shoulder bag’s side pocket will also cease to exist once the shoulder bag is </a:t>
            </a:r>
            <a:r>
              <a:rPr lang="en-US" sz="2000" dirty="0" smtClean="0">
                <a:solidFill>
                  <a:prstClr val="black"/>
                </a:solidFill>
              </a:rPr>
              <a:t>destroyed.</a:t>
            </a:r>
          </a:p>
          <a:p>
            <a:pPr marL="461963" lvl="0">
              <a:spcBef>
                <a:spcPct val="30000"/>
              </a:spcBef>
              <a:buFont typeface="Wingdings" panose="05000000000000000000" pitchFamily="2" charset="2"/>
              <a:buChar char="§"/>
            </a:pPr>
            <a:r>
              <a:rPr lang="en-US" sz="2000" dirty="0" smtClean="0">
                <a:solidFill>
                  <a:prstClr val="black"/>
                </a:solidFill>
              </a:rPr>
              <a:t>To </a:t>
            </a:r>
            <a:r>
              <a:rPr lang="en-US" sz="2000" dirty="0">
                <a:solidFill>
                  <a:prstClr val="black"/>
                </a:solidFill>
              </a:rPr>
              <a:t>show a composition relationship in a UML diagram, use a directional line connecting the two classes, with a filled diamond shape adjacent to the container class and the directional arrow to the contained class.</a:t>
            </a:r>
            <a:endParaRPr lang="en-US" sz="2000" dirty="0" smtClean="0">
              <a:solidFill>
                <a:prstClr val="black"/>
              </a:solidFill>
            </a:endParaRPr>
          </a:p>
        </p:txBody>
      </p:sp>
      <p:pic>
        <p:nvPicPr>
          <p:cNvPr id="5" name="Picture 4"/>
          <p:cNvPicPr>
            <a:picLocks noChangeAspect="1"/>
          </p:cNvPicPr>
          <p:nvPr/>
        </p:nvPicPr>
        <p:blipFill>
          <a:blip r:embed="rId2"/>
          <a:stretch>
            <a:fillRect/>
          </a:stretch>
        </p:blipFill>
        <p:spPr>
          <a:xfrm>
            <a:off x="1270146" y="3897428"/>
            <a:ext cx="1162050" cy="1781175"/>
          </a:xfrm>
          <a:prstGeom prst="rect">
            <a:avLst/>
          </a:prstGeom>
          <a:ln>
            <a:solidFill>
              <a:schemeClr val="accent1"/>
            </a:solidFill>
          </a:ln>
        </p:spPr>
      </p:pic>
      <p:sp>
        <p:nvSpPr>
          <p:cNvPr id="3" name="Date Placeholder 2"/>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480</a:t>
            </a:fld>
            <a:endParaRPr lang="en-US" dirty="0"/>
          </a:p>
        </p:txBody>
      </p:sp>
    </p:spTree>
    <p:extLst>
      <p:ext uri="{BB962C8B-B14F-4D97-AF65-F5344CB8AC3E}">
        <p14:creationId xmlns:p14="http://schemas.microsoft.com/office/powerpoint/2010/main" val="164506762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Inheritance/Generalization</a:t>
            </a:r>
            <a:endParaRPr lang="en-US" dirty="0"/>
          </a:p>
        </p:txBody>
      </p:sp>
      <p:sp>
        <p:nvSpPr>
          <p:cNvPr id="4"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smtClean="0">
                <a:solidFill>
                  <a:prstClr val="black"/>
                </a:solidFill>
              </a:rPr>
              <a:t>Inheritance refers </a:t>
            </a:r>
            <a:r>
              <a:rPr lang="en-US" sz="2000" dirty="0">
                <a:solidFill>
                  <a:prstClr val="black"/>
                </a:solidFill>
              </a:rPr>
              <a:t>to a type of relationship wherein one associated class is a child of another by virtue of assuming the same functionalities of the parent </a:t>
            </a:r>
            <a:r>
              <a:rPr lang="en-US" sz="2000" dirty="0" smtClean="0">
                <a:solidFill>
                  <a:prstClr val="black"/>
                </a:solidFill>
              </a:rPr>
              <a:t>class.</a:t>
            </a:r>
          </a:p>
          <a:p>
            <a:pPr marL="461963" lvl="0">
              <a:spcBef>
                <a:spcPct val="30000"/>
              </a:spcBef>
              <a:buFont typeface="Wingdings" panose="05000000000000000000" pitchFamily="2" charset="2"/>
              <a:buChar char="§"/>
            </a:pPr>
            <a:r>
              <a:rPr lang="en-US" sz="2000" dirty="0" smtClean="0">
                <a:solidFill>
                  <a:prstClr val="black"/>
                </a:solidFill>
              </a:rPr>
              <a:t>The </a:t>
            </a:r>
            <a:r>
              <a:rPr lang="en-US" sz="2000" dirty="0">
                <a:solidFill>
                  <a:prstClr val="black"/>
                </a:solidFill>
              </a:rPr>
              <a:t>child class is a specific type of the parent </a:t>
            </a:r>
            <a:r>
              <a:rPr lang="en-US" sz="2000" dirty="0" smtClean="0">
                <a:solidFill>
                  <a:prstClr val="black"/>
                </a:solidFill>
              </a:rPr>
              <a:t>class.</a:t>
            </a:r>
          </a:p>
          <a:p>
            <a:pPr marL="461963" lvl="0">
              <a:spcBef>
                <a:spcPct val="30000"/>
              </a:spcBef>
              <a:buFont typeface="Wingdings" panose="05000000000000000000" pitchFamily="2" charset="2"/>
              <a:buChar char="§"/>
            </a:pPr>
            <a:r>
              <a:rPr lang="en-US" sz="2000" dirty="0" smtClean="0">
                <a:solidFill>
                  <a:prstClr val="black"/>
                </a:solidFill>
              </a:rPr>
              <a:t>To </a:t>
            </a:r>
            <a:r>
              <a:rPr lang="en-US" sz="2000" dirty="0">
                <a:solidFill>
                  <a:prstClr val="black"/>
                </a:solidFill>
              </a:rPr>
              <a:t>show inheritance in a UML diagram, a solid line from the child class to the parent class is drawn using an unfilled arrowhead.</a:t>
            </a:r>
            <a:endParaRPr lang="en-US" sz="2000" dirty="0" smtClean="0">
              <a:solidFill>
                <a:prstClr val="black"/>
              </a:solidFill>
            </a:endParaRPr>
          </a:p>
        </p:txBody>
      </p:sp>
      <p:pic>
        <p:nvPicPr>
          <p:cNvPr id="3" name="Picture 2"/>
          <p:cNvPicPr>
            <a:picLocks noChangeAspect="1"/>
          </p:cNvPicPr>
          <p:nvPr/>
        </p:nvPicPr>
        <p:blipFill>
          <a:blip r:embed="rId2"/>
          <a:stretch>
            <a:fillRect/>
          </a:stretch>
        </p:blipFill>
        <p:spPr>
          <a:xfrm>
            <a:off x="1039098" y="3004351"/>
            <a:ext cx="1238250" cy="1704975"/>
          </a:xfrm>
          <a:prstGeom prst="rect">
            <a:avLst/>
          </a:prstGeom>
          <a:ln>
            <a:solidFill>
              <a:schemeClr val="accent1"/>
            </a:solidFill>
          </a:ln>
        </p:spPr>
      </p:pic>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481</a:t>
            </a:fld>
            <a:endParaRPr lang="en-US" dirty="0"/>
          </a:p>
        </p:txBody>
      </p:sp>
    </p:spTree>
    <p:extLst>
      <p:ext uri="{BB962C8B-B14F-4D97-AF65-F5344CB8AC3E}">
        <p14:creationId xmlns:p14="http://schemas.microsoft.com/office/powerpoint/2010/main" val="137274943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Realization/Interface</a:t>
            </a:r>
            <a:endParaRPr lang="en-US" dirty="0"/>
          </a:p>
        </p:txBody>
      </p:sp>
      <p:sp>
        <p:nvSpPr>
          <p:cNvPr id="4"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smtClean="0">
                <a:solidFill>
                  <a:prstClr val="black"/>
                </a:solidFill>
              </a:rPr>
              <a:t>Realization denotes </a:t>
            </a:r>
            <a:r>
              <a:rPr lang="en-US" sz="2000" dirty="0">
                <a:solidFill>
                  <a:prstClr val="black"/>
                </a:solidFill>
              </a:rPr>
              <a:t>the implementation of the functionality defined in one class by another </a:t>
            </a:r>
            <a:r>
              <a:rPr lang="en-US" sz="2000" dirty="0" smtClean="0">
                <a:solidFill>
                  <a:prstClr val="black"/>
                </a:solidFill>
              </a:rPr>
              <a:t>class.</a:t>
            </a:r>
          </a:p>
          <a:p>
            <a:pPr marL="461963" lvl="0">
              <a:spcBef>
                <a:spcPct val="30000"/>
              </a:spcBef>
              <a:buFont typeface="Wingdings" panose="05000000000000000000" pitchFamily="2" charset="2"/>
              <a:buChar char="§"/>
            </a:pPr>
            <a:r>
              <a:rPr lang="en-US" sz="2000" dirty="0" smtClean="0">
                <a:solidFill>
                  <a:prstClr val="black"/>
                </a:solidFill>
              </a:rPr>
              <a:t>To </a:t>
            </a:r>
            <a:r>
              <a:rPr lang="en-US" sz="2000" dirty="0">
                <a:solidFill>
                  <a:prstClr val="black"/>
                </a:solidFill>
              </a:rPr>
              <a:t>show the relationship in UML, a broken line with an unfilled solid arrowhead is drawn from the class that defines the functionality of the class that implements the </a:t>
            </a:r>
            <a:r>
              <a:rPr lang="en-US" sz="2000" dirty="0" smtClean="0">
                <a:solidFill>
                  <a:prstClr val="black"/>
                </a:solidFill>
              </a:rPr>
              <a:t>function.</a:t>
            </a:r>
          </a:p>
          <a:p>
            <a:pPr marL="461963" lvl="0">
              <a:spcBef>
                <a:spcPct val="30000"/>
              </a:spcBef>
              <a:buFont typeface="Wingdings" panose="05000000000000000000" pitchFamily="2" charset="2"/>
              <a:buChar char="§"/>
            </a:pPr>
            <a:r>
              <a:rPr lang="en-US" sz="2000" dirty="0" smtClean="0">
                <a:solidFill>
                  <a:prstClr val="black"/>
                </a:solidFill>
              </a:rPr>
              <a:t>In </a:t>
            </a:r>
            <a:r>
              <a:rPr lang="en-US" sz="2000" dirty="0">
                <a:solidFill>
                  <a:prstClr val="black"/>
                </a:solidFill>
              </a:rPr>
              <a:t>the example, the printing preferences that are set using the printer setup interface are being implemented by the printer.</a:t>
            </a:r>
            <a:endParaRPr lang="en-US" sz="2000" dirty="0" smtClean="0">
              <a:solidFill>
                <a:prstClr val="black"/>
              </a:solidFill>
            </a:endParaRPr>
          </a:p>
        </p:txBody>
      </p:sp>
      <p:pic>
        <p:nvPicPr>
          <p:cNvPr id="5" name="Picture 4"/>
          <p:cNvPicPr>
            <a:picLocks noChangeAspect="1"/>
          </p:cNvPicPr>
          <p:nvPr/>
        </p:nvPicPr>
        <p:blipFill>
          <a:blip r:embed="rId2"/>
          <a:stretch>
            <a:fillRect/>
          </a:stretch>
        </p:blipFill>
        <p:spPr>
          <a:xfrm>
            <a:off x="1080825" y="2998233"/>
            <a:ext cx="1171575" cy="1666875"/>
          </a:xfrm>
          <a:prstGeom prst="rect">
            <a:avLst/>
          </a:prstGeom>
          <a:ln>
            <a:solidFill>
              <a:schemeClr val="accent1"/>
            </a:solidFill>
          </a:ln>
        </p:spPr>
      </p:pic>
      <p:sp>
        <p:nvSpPr>
          <p:cNvPr id="3" name="Date Placeholder 2"/>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482</a:t>
            </a:fld>
            <a:endParaRPr lang="en-US" dirty="0"/>
          </a:p>
        </p:txBody>
      </p:sp>
    </p:spTree>
    <p:extLst>
      <p:ext uri="{BB962C8B-B14F-4D97-AF65-F5344CB8AC3E}">
        <p14:creationId xmlns:p14="http://schemas.microsoft.com/office/powerpoint/2010/main" val="205167903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0000"/>
          </a:bodyPr>
          <a:lstStyle/>
          <a:p>
            <a:r>
              <a:rPr lang="en-US" sz="3900" dirty="0">
                <a:solidFill>
                  <a:schemeClr val="bg1"/>
                </a:solidFill>
              </a:rPr>
              <a:t>Understanding Association, Aggregation, and </a:t>
            </a:r>
            <a:r>
              <a:rPr lang="en-US" sz="3900" dirty="0" smtClean="0">
                <a:solidFill>
                  <a:schemeClr val="bg1"/>
                </a:solidFill>
              </a:rPr>
              <a:t>Composition</a:t>
            </a:r>
            <a:endParaRPr lang="en-US" sz="3900" dirty="0">
              <a:solidFill>
                <a:schemeClr val="bg1"/>
              </a:solidFill>
            </a:endParaRPr>
          </a:p>
        </p:txBody>
      </p:sp>
      <p:sp>
        <p:nvSpPr>
          <p:cNvPr id="4"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a:solidFill>
                  <a:prstClr val="black"/>
                </a:solidFill>
              </a:rPr>
              <a:t>The whole point of OOP is that your code replicates </a:t>
            </a:r>
            <a:r>
              <a:rPr lang="en-US" sz="2000" dirty="0">
                <a:solidFill>
                  <a:srgbClr val="FF0000"/>
                </a:solidFill>
              </a:rPr>
              <a:t>real world objects</a:t>
            </a:r>
            <a:r>
              <a:rPr lang="en-US" sz="2000" dirty="0">
                <a:solidFill>
                  <a:prstClr val="black"/>
                </a:solidFill>
              </a:rPr>
              <a:t>, thus making your code readable and </a:t>
            </a:r>
            <a:r>
              <a:rPr lang="en-US" sz="2000" dirty="0" smtClean="0">
                <a:solidFill>
                  <a:prstClr val="black"/>
                </a:solidFill>
              </a:rPr>
              <a:t>maintainable, which in turn has relationships.</a:t>
            </a:r>
          </a:p>
          <a:p>
            <a:pPr marL="461963" lvl="0">
              <a:spcBef>
                <a:spcPct val="30000"/>
              </a:spcBef>
              <a:buFont typeface="Wingdings" panose="05000000000000000000" pitchFamily="2" charset="2"/>
              <a:buChar char="§"/>
            </a:pPr>
            <a:r>
              <a:rPr lang="en-US" sz="2000" dirty="0" smtClean="0">
                <a:solidFill>
                  <a:prstClr val="black"/>
                </a:solidFill>
              </a:rPr>
              <a:t>Let’s </a:t>
            </a:r>
            <a:r>
              <a:rPr lang="en-US" sz="2000" dirty="0">
                <a:solidFill>
                  <a:prstClr val="black"/>
                </a:solidFill>
              </a:rPr>
              <a:t>consider the simple requirement listed below:</a:t>
            </a:r>
          </a:p>
          <a:p>
            <a:pPr marL="687388" lvl="0">
              <a:spcBef>
                <a:spcPct val="30000"/>
              </a:spcBef>
              <a:buFont typeface="Wingdings" panose="05000000000000000000" pitchFamily="2" charset="2"/>
              <a:buChar char="ü"/>
            </a:pPr>
            <a:r>
              <a:rPr lang="en-US" sz="2000" dirty="0" smtClean="0">
                <a:solidFill>
                  <a:prstClr val="black"/>
                </a:solidFill>
              </a:rPr>
              <a:t>Manager </a:t>
            </a:r>
            <a:r>
              <a:rPr lang="en-US" sz="2000" dirty="0">
                <a:solidFill>
                  <a:prstClr val="black"/>
                </a:solidFill>
              </a:rPr>
              <a:t>is an employee of XYZ limited corporation.</a:t>
            </a:r>
          </a:p>
          <a:p>
            <a:pPr marL="687388" lvl="0">
              <a:spcBef>
                <a:spcPct val="30000"/>
              </a:spcBef>
              <a:buFont typeface="Wingdings" panose="05000000000000000000" pitchFamily="2" charset="2"/>
              <a:buChar char="ü"/>
            </a:pPr>
            <a:r>
              <a:rPr lang="en-US" sz="2000" dirty="0">
                <a:solidFill>
                  <a:prstClr val="black"/>
                </a:solidFill>
              </a:rPr>
              <a:t>Manager uses a swipe card to enter XYZ premises.</a:t>
            </a:r>
          </a:p>
          <a:p>
            <a:pPr marL="687388" lvl="0">
              <a:spcBef>
                <a:spcPct val="30000"/>
              </a:spcBef>
              <a:buFont typeface="Wingdings" panose="05000000000000000000" pitchFamily="2" charset="2"/>
              <a:buChar char="ü"/>
            </a:pPr>
            <a:r>
              <a:rPr lang="en-US" sz="2000" dirty="0">
                <a:solidFill>
                  <a:prstClr val="black"/>
                </a:solidFill>
              </a:rPr>
              <a:t>Manager has workers who work under him.</a:t>
            </a:r>
          </a:p>
          <a:p>
            <a:pPr marL="687388" lvl="0">
              <a:spcBef>
                <a:spcPct val="30000"/>
              </a:spcBef>
              <a:buFont typeface="Wingdings" panose="05000000000000000000" pitchFamily="2" charset="2"/>
              <a:buChar char="ü"/>
            </a:pPr>
            <a:r>
              <a:rPr lang="en-US" sz="2000" dirty="0">
                <a:solidFill>
                  <a:prstClr val="black"/>
                </a:solidFill>
              </a:rPr>
              <a:t>Manager has the responsibility of ensuring that the project is successful.</a:t>
            </a:r>
          </a:p>
          <a:p>
            <a:pPr marL="687388" lvl="0">
              <a:spcBef>
                <a:spcPct val="30000"/>
              </a:spcBef>
              <a:buFont typeface="Wingdings" panose="05000000000000000000" pitchFamily="2" charset="2"/>
              <a:buChar char="ü"/>
            </a:pPr>
            <a:r>
              <a:rPr lang="en-US" sz="2000" dirty="0">
                <a:solidFill>
                  <a:prstClr val="black"/>
                </a:solidFill>
              </a:rPr>
              <a:t>Manager's salary will be judged based on project success.</a:t>
            </a:r>
          </a:p>
          <a:p>
            <a:pPr marL="461963" lvl="0" indent="-234950">
              <a:spcBef>
                <a:spcPct val="30000"/>
              </a:spcBef>
              <a:buFont typeface="Wingdings" panose="05000000000000000000" pitchFamily="2" charset="2"/>
              <a:buChar char="§"/>
            </a:pPr>
            <a:r>
              <a:rPr lang="en-US" sz="2000" dirty="0">
                <a:solidFill>
                  <a:prstClr val="black"/>
                </a:solidFill>
              </a:rPr>
              <a:t>If you flesh out the above five point requirement, we can easily visualize four relationships</a:t>
            </a:r>
            <a:r>
              <a:rPr lang="en-US" sz="2000" dirty="0" smtClean="0">
                <a:solidFill>
                  <a:prstClr val="black"/>
                </a:solidFill>
              </a:rPr>
              <a:t>:-</a:t>
            </a:r>
            <a:endParaRPr lang="en-US" sz="2000" dirty="0">
              <a:solidFill>
                <a:prstClr val="black"/>
              </a:solidFill>
            </a:endParaRPr>
          </a:p>
          <a:p>
            <a:pPr marL="687388" lvl="0">
              <a:spcBef>
                <a:spcPct val="30000"/>
              </a:spcBef>
              <a:buFont typeface="Wingdings" panose="05000000000000000000" pitchFamily="2" charset="2"/>
              <a:buChar char="ü"/>
            </a:pPr>
            <a:r>
              <a:rPr lang="en-US" sz="2000" dirty="0" smtClean="0">
                <a:solidFill>
                  <a:prstClr val="black"/>
                </a:solidFill>
              </a:rPr>
              <a:t>Inheritance		Aggregation</a:t>
            </a:r>
            <a:endParaRPr lang="en-US" sz="2000" dirty="0">
              <a:solidFill>
                <a:prstClr val="black"/>
              </a:solidFill>
            </a:endParaRPr>
          </a:p>
          <a:p>
            <a:pPr marL="687388" lvl="0">
              <a:spcBef>
                <a:spcPct val="30000"/>
              </a:spcBef>
              <a:buFont typeface="Wingdings" panose="05000000000000000000" pitchFamily="2" charset="2"/>
              <a:buChar char="ü"/>
            </a:pPr>
            <a:r>
              <a:rPr lang="en-US" sz="2000" dirty="0" smtClean="0">
                <a:solidFill>
                  <a:prstClr val="black"/>
                </a:solidFill>
              </a:rPr>
              <a:t>Association		Composition</a:t>
            </a:r>
          </a:p>
          <a:p>
            <a:pPr marL="461963" lvl="0" indent="-234950">
              <a:spcBef>
                <a:spcPct val="30000"/>
              </a:spcBef>
              <a:buFont typeface="Wingdings" panose="05000000000000000000" pitchFamily="2" charset="2"/>
              <a:buChar char="§"/>
            </a:pPr>
            <a:r>
              <a:rPr lang="en-US" sz="2000" dirty="0" smtClean="0">
                <a:solidFill>
                  <a:prstClr val="black"/>
                </a:solidFill>
              </a:rPr>
              <a:t>The summary is shown in </a:t>
            </a:r>
            <a:r>
              <a:rPr lang="en-US" sz="2000" dirty="0" smtClean="0">
                <a:solidFill>
                  <a:srgbClr val="FF0000"/>
                </a:solidFill>
              </a:rPr>
              <a:t>Table U1</a:t>
            </a:r>
            <a:r>
              <a:rPr lang="en-US" sz="2000" dirty="0" smtClean="0">
                <a:solidFill>
                  <a:prstClr val="black"/>
                </a:solidFill>
              </a:rPr>
              <a:t>.</a:t>
            </a:r>
            <a:endParaRPr lang="en-US" sz="2000" dirty="0">
              <a:solidFill>
                <a:prstClr val="black"/>
              </a:solidFill>
            </a:endParaRPr>
          </a:p>
          <a:p>
            <a:pPr marL="458788" lvl="0" indent="0">
              <a:spcBef>
                <a:spcPct val="30000"/>
              </a:spcBef>
              <a:buNone/>
            </a:pPr>
            <a:endParaRPr lang="en-US" sz="2000" dirty="0" smtClean="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483</a:t>
            </a:fld>
            <a:endParaRPr lang="en-US" dirty="0"/>
          </a:p>
        </p:txBody>
      </p:sp>
    </p:spTree>
    <p:extLst>
      <p:ext uri="{BB962C8B-B14F-4D97-AF65-F5344CB8AC3E}">
        <p14:creationId xmlns:p14="http://schemas.microsoft.com/office/powerpoint/2010/main" val="248154476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a:t>The IS A relationship</a:t>
            </a:r>
            <a:endParaRPr lang="en-US" dirty="0"/>
          </a:p>
        </p:txBody>
      </p:sp>
      <p:sp>
        <p:nvSpPr>
          <p:cNvPr id="4"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a:solidFill>
                  <a:prstClr val="black"/>
                </a:solidFill>
              </a:rPr>
              <a:t>If you look at the first requirement (Manager is an employee of XYZ limited corporation), it’s a parent child relationship or </a:t>
            </a:r>
            <a:r>
              <a:rPr lang="en-US" sz="2000" dirty="0">
                <a:solidFill>
                  <a:srgbClr val="FF0000"/>
                </a:solidFill>
              </a:rPr>
              <a:t>inheritance </a:t>
            </a:r>
            <a:r>
              <a:rPr lang="en-US" sz="2000" dirty="0" smtClean="0">
                <a:solidFill>
                  <a:srgbClr val="FF0000"/>
                </a:solidFill>
              </a:rPr>
              <a:t>relationship</a:t>
            </a:r>
            <a:r>
              <a:rPr lang="en-US" sz="2000" dirty="0" smtClean="0">
                <a:solidFill>
                  <a:prstClr val="black"/>
                </a:solidFill>
              </a:rPr>
              <a:t>.</a:t>
            </a:r>
          </a:p>
          <a:p>
            <a:pPr marL="461963" lvl="0">
              <a:spcBef>
                <a:spcPct val="30000"/>
              </a:spcBef>
              <a:buFont typeface="Wingdings" panose="05000000000000000000" pitchFamily="2" charset="2"/>
              <a:buChar char="§"/>
            </a:pPr>
            <a:r>
              <a:rPr lang="en-US" sz="2000" dirty="0" smtClean="0">
                <a:solidFill>
                  <a:prstClr val="black"/>
                </a:solidFill>
              </a:rPr>
              <a:t>The </a:t>
            </a:r>
            <a:r>
              <a:rPr lang="en-US" sz="2000" dirty="0">
                <a:solidFill>
                  <a:prstClr val="black"/>
                </a:solidFill>
              </a:rPr>
              <a:t>sentence above specifies that Manager is a type of employee, in other words we will have two classes: parent class Employee, and a child class Manager which will inherit from the Employee class.</a:t>
            </a:r>
            <a:endParaRPr lang="en-US" sz="2000" dirty="0" smtClean="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484</a:t>
            </a:fld>
            <a:endParaRPr lang="en-US" dirty="0"/>
          </a:p>
        </p:txBody>
      </p:sp>
    </p:spTree>
    <p:extLst>
      <p:ext uri="{BB962C8B-B14F-4D97-AF65-F5344CB8AC3E}">
        <p14:creationId xmlns:p14="http://schemas.microsoft.com/office/powerpoint/2010/main" val="320065954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The Using relationship: Association</a:t>
            </a:r>
          </a:p>
        </p:txBody>
      </p:sp>
      <p:sp>
        <p:nvSpPr>
          <p:cNvPr id="4"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a:solidFill>
                  <a:prstClr val="black"/>
                </a:solidFill>
              </a:rPr>
              <a:t>Requirement 2 is an interesting requirement (Manager uses a swipe card to enter XYZ premises</a:t>
            </a:r>
            <a:r>
              <a:rPr lang="en-US" sz="2000" dirty="0" smtClean="0">
                <a:solidFill>
                  <a:prstClr val="black"/>
                </a:solidFill>
              </a:rPr>
              <a:t>) – </a:t>
            </a:r>
            <a:r>
              <a:rPr lang="en-US" sz="2000" dirty="0" smtClean="0">
                <a:solidFill>
                  <a:srgbClr val="FF0000"/>
                </a:solidFill>
              </a:rPr>
              <a:t>Figure U1</a:t>
            </a:r>
          </a:p>
          <a:p>
            <a:pPr marL="461963" lvl="0">
              <a:spcBef>
                <a:spcPct val="30000"/>
              </a:spcBef>
              <a:buFont typeface="Wingdings" panose="05000000000000000000" pitchFamily="2" charset="2"/>
              <a:buChar char="§"/>
            </a:pPr>
            <a:r>
              <a:rPr lang="en-US" sz="2000" dirty="0" smtClean="0">
                <a:solidFill>
                  <a:prstClr val="black"/>
                </a:solidFill>
              </a:rPr>
              <a:t>In </a:t>
            </a:r>
            <a:r>
              <a:rPr lang="en-US" sz="2000" dirty="0">
                <a:solidFill>
                  <a:prstClr val="black"/>
                </a:solidFill>
              </a:rPr>
              <a:t>this requirement, the manager object and the swipe card object use each other but they have their </a:t>
            </a:r>
            <a:r>
              <a:rPr lang="en-US" sz="2000" dirty="0">
                <a:solidFill>
                  <a:srgbClr val="FF0000"/>
                </a:solidFill>
              </a:rPr>
              <a:t>own object life </a:t>
            </a:r>
            <a:r>
              <a:rPr lang="en-US" sz="2000" dirty="0" smtClean="0">
                <a:solidFill>
                  <a:srgbClr val="FF0000"/>
                </a:solidFill>
              </a:rPr>
              <a:t>time</a:t>
            </a:r>
            <a:r>
              <a:rPr lang="en-US" sz="2000" dirty="0" smtClean="0">
                <a:solidFill>
                  <a:prstClr val="black"/>
                </a:solidFill>
              </a:rPr>
              <a:t>.</a:t>
            </a:r>
          </a:p>
          <a:p>
            <a:pPr marL="461963" lvl="0">
              <a:spcBef>
                <a:spcPct val="30000"/>
              </a:spcBef>
              <a:buFont typeface="Wingdings" panose="05000000000000000000" pitchFamily="2" charset="2"/>
              <a:buChar char="§"/>
            </a:pPr>
            <a:r>
              <a:rPr lang="en-US" sz="2000" dirty="0" smtClean="0">
                <a:solidFill>
                  <a:prstClr val="black"/>
                </a:solidFill>
              </a:rPr>
              <a:t>In </a:t>
            </a:r>
            <a:r>
              <a:rPr lang="en-US" sz="2000" dirty="0">
                <a:solidFill>
                  <a:prstClr val="black"/>
                </a:solidFill>
              </a:rPr>
              <a:t>other words, they </a:t>
            </a:r>
            <a:r>
              <a:rPr lang="en-US" sz="2000" dirty="0">
                <a:solidFill>
                  <a:srgbClr val="FF0000"/>
                </a:solidFill>
              </a:rPr>
              <a:t>can exist</a:t>
            </a:r>
            <a:r>
              <a:rPr lang="en-US" sz="2000" dirty="0">
                <a:solidFill>
                  <a:prstClr val="black"/>
                </a:solidFill>
              </a:rPr>
              <a:t> without each </a:t>
            </a:r>
            <a:r>
              <a:rPr lang="en-US" sz="2000" dirty="0" smtClean="0">
                <a:solidFill>
                  <a:prstClr val="black"/>
                </a:solidFill>
              </a:rPr>
              <a:t>other.</a:t>
            </a:r>
          </a:p>
          <a:p>
            <a:pPr marL="461963" lvl="0">
              <a:spcBef>
                <a:spcPct val="30000"/>
              </a:spcBef>
              <a:buFont typeface="Wingdings" panose="05000000000000000000" pitchFamily="2" charset="2"/>
              <a:buChar char="§"/>
            </a:pPr>
            <a:r>
              <a:rPr lang="en-US" sz="2000" dirty="0" smtClean="0">
                <a:solidFill>
                  <a:prstClr val="black"/>
                </a:solidFill>
              </a:rPr>
              <a:t>The </a:t>
            </a:r>
            <a:r>
              <a:rPr lang="en-US" sz="2000" dirty="0">
                <a:solidFill>
                  <a:prstClr val="black"/>
                </a:solidFill>
              </a:rPr>
              <a:t>most important point in this relationship is that there is </a:t>
            </a:r>
            <a:r>
              <a:rPr lang="en-US" sz="2000" dirty="0">
                <a:solidFill>
                  <a:srgbClr val="FF0000"/>
                </a:solidFill>
              </a:rPr>
              <a:t>no single owner</a:t>
            </a:r>
            <a:r>
              <a:rPr lang="en-US" sz="2000" dirty="0">
                <a:solidFill>
                  <a:prstClr val="black"/>
                </a:solidFill>
              </a:rPr>
              <a:t>.</a:t>
            </a:r>
            <a:endParaRPr lang="en-US" sz="2000" dirty="0" smtClean="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485</a:t>
            </a:fld>
            <a:endParaRPr lang="en-US" dirty="0"/>
          </a:p>
        </p:txBody>
      </p:sp>
    </p:spTree>
    <p:extLst>
      <p:ext uri="{BB962C8B-B14F-4D97-AF65-F5344CB8AC3E}">
        <p14:creationId xmlns:p14="http://schemas.microsoft.com/office/powerpoint/2010/main" val="412260889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U1</a:t>
            </a:r>
            <a:endParaRPr lang="en-US" dirty="0"/>
          </a:p>
        </p:txBody>
      </p:sp>
      <p:pic>
        <p:nvPicPr>
          <p:cNvPr id="4" name="Picture 3"/>
          <p:cNvPicPr>
            <a:picLocks noChangeAspect="1"/>
          </p:cNvPicPr>
          <p:nvPr/>
        </p:nvPicPr>
        <p:blipFill>
          <a:blip r:embed="rId2"/>
          <a:stretch>
            <a:fillRect/>
          </a:stretch>
        </p:blipFill>
        <p:spPr>
          <a:xfrm>
            <a:off x="152400" y="1268362"/>
            <a:ext cx="7267575" cy="4029075"/>
          </a:xfrm>
          <a:prstGeom prst="rect">
            <a:avLst/>
          </a:prstGeom>
          <a:ln>
            <a:solidFill>
              <a:schemeClr val="accent1"/>
            </a:solidFill>
          </a:ln>
        </p:spPr>
      </p:pic>
      <p:sp>
        <p:nvSpPr>
          <p:cNvPr id="6" name="Date Placeholder 5"/>
          <p:cNvSpPr>
            <a:spLocks noGrp="1"/>
          </p:cNvSpPr>
          <p:nvPr>
            <p:ph type="dt" sz="half" idx="2"/>
          </p:nvPr>
        </p:nvSpPr>
        <p:spPr/>
        <p:txBody>
          <a:bodyPr/>
          <a:lstStyle/>
          <a:p>
            <a:r>
              <a:rPr lang="en-US" smtClean="0"/>
              <a:t>02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486</a:t>
            </a:fld>
            <a:endParaRPr lang="en-US" dirty="0"/>
          </a:p>
        </p:txBody>
      </p:sp>
    </p:spTree>
    <p:extLst>
      <p:ext uri="{BB962C8B-B14F-4D97-AF65-F5344CB8AC3E}">
        <p14:creationId xmlns:p14="http://schemas.microsoft.com/office/powerpoint/2010/main" val="3682588370"/>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90000"/>
          </a:bodyPr>
          <a:lstStyle/>
          <a:p>
            <a:r>
              <a:rPr lang="en-US" dirty="0"/>
              <a:t>The Using relationship with Parent: </a:t>
            </a:r>
            <a:r>
              <a:rPr lang="en-US" dirty="0" smtClean="0"/>
              <a:t>Aggregation</a:t>
            </a:r>
            <a:endParaRPr lang="en-US" dirty="0"/>
          </a:p>
        </p:txBody>
      </p:sp>
      <p:sp>
        <p:nvSpPr>
          <p:cNvPr id="4"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a:solidFill>
                  <a:prstClr val="black"/>
                </a:solidFill>
              </a:rPr>
              <a:t>The third requirement from our list (Manager has workers who work under him) – </a:t>
            </a:r>
            <a:r>
              <a:rPr lang="en-US" sz="2000" dirty="0">
                <a:solidFill>
                  <a:srgbClr val="FF0000"/>
                </a:solidFill>
              </a:rPr>
              <a:t>Figure </a:t>
            </a:r>
            <a:r>
              <a:rPr lang="en-US" sz="2000" dirty="0" smtClean="0">
                <a:solidFill>
                  <a:srgbClr val="FF0000"/>
                </a:solidFill>
              </a:rPr>
              <a:t>U2 </a:t>
            </a:r>
            <a:r>
              <a:rPr lang="en-US" sz="2000" dirty="0" smtClean="0">
                <a:solidFill>
                  <a:prstClr val="black"/>
                </a:solidFill>
              </a:rPr>
              <a:t>denotes </a:t>
            </a:r>
            <a:r>
              <a:rPr lang="en-US" sz="2000" dirty="0">
                <a:solidFill>
                  <a:prstClr val="black"/>
                </a:solidFill>
              </a:rPr>
              <a:t>the same type of relationship like association but with a difference that one of them is an </a:t>
            </a:r>
            <a:r>
              <a:rPr lang="en-US" sz="2000" dirty="0" smtClean="0">
                <a:solidFill>
                  <a:prstClr val="black"/>
                </a:solidFill>
              </a:rPr>
              <a:t>owner.</a:t>
            </a:r>
          </a:p>
          <a:p>
            <a:pPr marL="461963" lvl="0">
              <a:spcBef>
                <a:spcPct val="30000"/>
              </a:spcBef>
              <a:buFont typeface="Wingdings" panose="05000000000000000000" pitchFamily="2" charset="2"/>
              <a:buChar char="§"/>
            </a:pPr>
            <a:r>
              <a:rPr lang="en-US" sz="2000" dirty="0" smtClean="0">
                <a:solidFill>
                  <a:prstClr val="black"/>
                </a:solidFill>
              </a:rPr>
              <a:t>So </a:t>
            </a:r>
            <a:r>
              <a:rPr lang="en-US" sz="2000" dirty="0">
                <a:solidFill>
                  <a:prstClr val="black"/>
                </a:solidFill>
              </a:rPr>
              <a:t>as per the requirement, the </a:t>
            </a:r>
            <a:r>
              <a:rPr lang="en-US" sz="2000" dirty="0">
                <a:solidFill>
                  <a:srgbClr val="FF0000"/>
                </a:solidFill>
              </a:rPr>
              <a:t>Manager</a:t>
            </a:r>
            <a:r>
              <a:rPr lang="en-US" sz="2000" dirty="0">
                <a:solidFill>
                  <a:prstClr val="black"/>
                </a:solidFill>
              </a:rPr>
              <a:t> </a:t>
            </a:r>
            <a:r>
              <a:rPr lang="en-US" sz="2000" dirty="0">
                <a:solidFill>
                  <a:srgbClr val="0070C0"/>
                </a:solidFill>
              </a:rPr>
              <a:t>object</a:t>
            </a:r>
            <a:r>
              <a:rPr lang="en-US" sz="2000" dirty="0">
                <a:solidFill>
                  <a:prstClr val="black"/>
                </a:solidFill>
              </a:rPr>
              <a:t> will </a:t>
            </a:r>
            <a:r>
              <a:rPr lang="en-US" sz="2000" dirty="0">
                <a:solidFill>
                  <a:srgbClr val="FF0000"/>
                </a:solidFill>
              </a:rPr>
              <a:t>own</a:t>
            </a:r>
            <a:r>
              <a:rPr lang="en-US" sz="2000" dirty="0">
                <a:solidFill>
                  <a:prstClr val="black"/>
                </a:solidFill>
              </a:rPr>
              <a:t> </a:t>
            </a:r>
            <a:r>
              <a:rPr lang="en-US" sz="2000" dirty="0">
                <a:solidFill>
                  <a:srgbClr val="0070C0"/>
                </a:solidFill>
              </a:rPr>
              <a:t>Worker </a:t>
            </a:r>
            <a:r>
              <a:rPr lang="en-US" sz="2000" dirty="0" smtClean="0">
                <a:solidFill>
                  <a:srgbClr val="0070C0"/>
                </a:solidFill>
              </a:rPr>
              <a:t>objects</a:t>
            </a:r>
            <a:r>
              <a:rPr lang="en-US" sz="2000" dirty="0" smtClean="0">
                <a:solidFill>
                  <a:prstClr val="black"/>
                </a:solidFill>
              </a:rPr>
              <a:t>.</a:t>
            </a:r>
          </a:p>
          <a:p>
            <a:pPr marL="461963" lvl="0">
              <a:spcBef>
                <a:spcPct val="30000"/>
              </a:spcBef>
              <a:buFont typeface="Wingdings" panose="05000000000000000000" pitchFamily="2" charset="2"/>
              <a:buChar char="§"/>
            </a:pPr>
            <a:r>
              <a:rPr lang="en-US" sz="2000" dirty="0" smtClean="0">
                <a:solidFill>
                  <a:prstClr val="black"/>
                </a:solidFill>
              </a:rPr>
              <a:t>The </a:t>
            </a:r>
            <a:r>
              <a:rPr lang="en-US" sz="2000" dirty="0">
                <a:solidFill>
                  <a:prstClr val="black"/>
                </a:solidFill>
              </a:rPr>
              <a:t>child Worker objects can not belong to any other </a:t>
            </a:r>
            <a:r>
              <a:rPr lang="en-US" sz="2000" dirty="0" smtClean="0">
                <a:solidFill>
                  <a:prstClr val="black"/>
                </a:solidFill>
              </a:rPr>
              <a:t>object.</a:t>
            </a:r>
          </a:p>
          <a:p>
            <a:pPr marL="461963" lvl="0">
              <a:spcBef>
                <a:spcPct val="30000"/>
              </a:spcBef>
              <a:buFont typeface="Wingdings" panose="05000000000000000000" pitchFamily="2" charset="2"/>
              <a:buChar char="§"/>
            </a:pPr>
            <a:r>
              <a:rPr lang="en-US" sz="2000" dirty="0" smtClean="0">
                <a:solidFill>
                  <a:prstClr val="black"/>
                </a:solidFill>
              </a:rPr>
              <a:t>For </a:t>
            </a:r>
            <a:r>
              <a:rPr lang="en-US" sz="2000" dirty="0">
                <a:solidFill>
                  <a:prstClr val="black"/>
                </a:solidFill>
              </a:rPr>
              <a:t>instance, a Worker object cannot belong to a SwipeCard </a:t>
            </a:r>
            <a:r>
              <a:rPr lang="en-US" sz="2000" dirty="0" smtClean="0">
                <a:solidFill>
                  <a:prstClr val="black"/>
                </a:solidFill>
              </a:rPr>
              <a:t>object.</a:t>
            </a:r>
          </a:p>
          <a:p>
            <a:pPr marL="461963" lvl="0">
              <a:spcBef>
                <a:spcPct val="30000"/>
              </a:spcBef>
              <a:buFont typeface="Wingdings" panose="05000000000000000000" pitchFamily="2" charset="2"/>
              <a:buChar char="§"/>
            </a:pPr>
            <a:r>
              <a:rPr lang="en-US" sz="2000" dirty="0" smtClean="0">
                <a:solidFill>
                  <a:prstClr val="black"/>
                </a:solidFill>
              </a:rPr>
              <a:t>But the </a:t>
            </a:r>
            <a:r>
              <a:rPr lang="en-US" sz="2000" dirty="0">
                <a:solidFill>
                  <a:prstClr val="black"/>
                </a:solidFill>
              </a:rPr>
              <a:t>Worker object can have its own life time which is completely disconnected from the Manager object. </a:t>
            </a:r>
            <a:endParaRPr lang="en-US" sz="2000" dirty="0" smtClean="0">
              <a:solidFill>
                <a:prstClr val="black"/>
              </a:solidFill>
            </a:endParaRPr>
          </a:p>
          <a:p>
            <a:pPr marL="461963" lvl="0">
              <a:spcBef>
                <a:spcPct val="30000"/>
              </a:spcBef>
              <a:buFont typeface="Wingdings" panose="05000000000000000000" pitchFamily="2" charset="2"/>
              <a:buChar char="§"/>
            </a:pPr>
            <a:r>
              <a:rPr lang="en-US" sz="2000" dirty="0" smtClean="0">
                <a:solidFill>
                  <a:prstClr val="black"/>
                </a:solidFill>
              </a:rPr>
              <a:t>Looking </a:t>
            </a:r>
            <a:r>
              <a:rPr lang="en-US" sz="2000" dirty="0">
                <a:solidFill>
                  <a:prstClr val="black"/>
                </a:solidFill>
              </a:rPr>
              <a:t>from a different perspective, it means that if the Manager object is deleted, the Worker object does not </a:t>
            </a:r>
            <a:r>
              <a:rPr lang="en-US" sz="2000" dirty="0" smtClean="0">
                <a:solidFill>
                  <a:prstClr val="black"/>
                </a:solidFill>
              </a:rPr>
              <a:t>die.</a:t>
            </a:r>
          </a:p>
          <a:p>
            <a:pPr marL="461963" lvl="0">
              <a:spcBef>
                <a:spcPct val="30000"/>
              </a:spcBef>
              <a:buFont typeface="Wingdings" panose="05000000000000000000" pitchFamily="2" charset="2"/>
              <a:buChar char="§"/>
            </a:pPr>
            <a:r>
              <a:rPr lang="en-US" sz="2000" dirty="0" smtClean="0">
                <a:solidFill>
                  <a:prstClr val="black"/>
                </a:solidFill>
              </a:rPr>
              <a:t>This </a:t>
            </a:r>
            <a:r>
              <a:rPr lang="en-US" sz="2000" dirty="0">
                <a:solidFill>
                  <a:prstClr val="black"/>
                </a:solidFill>
              </a:rPr>
              <a:t>relationship is termed as an “</a:t>
            </a:r>
            <a:r>
              <a:rPr lang="en-US" sz="2000" dirty="0">
                <a:solidFill>
                  <a:srgbClr val="FF0000"/>
                </a:solidFill>
              </a:rPr>
              <a:t>Aggregation</a:t>
            </a:r>
            <a:r>
              <a:rPr lang="en-US" sz="2000" dirty="0">
                <a:solidFill>
                  <a:prstClr val="black"/>
                </a:solidFill>
              </a:rPr>
              <a:t>” relationship.</a:t>
            </a:r>
            <a:endParaRPr lang="en-US" sz="2000" dirty="0" smtClean="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487</a:t>
            </a:fld>
            <a:endParaRPr lang="en-US" dirty="0"/>
          </a:p>
        </p:txBody>
      </p:sp>
    </p:spTree>
    <p:extLst>
      <p:ext uri="{BB962C8B-B14F-4D97-AF65-F5344CB8AC3E}">
        <p14:creationId xmlns:p14="http://schemas.microsoft.com/office/powerpoint/2010/main" val="152813509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U2</a:t>
            </a:r>
            <a:endParaRPr lang="en-US" dirty="0"/>
          </a:p>
        </p:txBody>
      </p:sp>
      <p:pic>
        <p:nvPicPr>
          <p:cNvPr id="3" name="Picture 2"/>
          <p:cNvPicPr>
            <a:picLocks noChangeAspect="1"/>
          </p:cNvPicPr>
          <p:nvPr/>
        </p:nvPicPr>
        <p:blipFill>
          <a:blip r:embed="rId2"/>
          <a:stretch>
            <a:fillRect/>
          </a:stretch>
        </p:blipFill>
        <p:spPr>
          <a:xfrm>
            <a:off x="152400" y="1268362"/>
            <a:ext cx="7191375" cy="3181350"/>
          </a:xfrm>
          <a:prstGeom prst="rect">
            <a:avLst/>
          </a:prstGeom>
          <a:ln>
            <a:solidFill>
              <a:schemeClr val="accent1"/>
            </a:solidFill>
          </a:ln>
        </p:spPr>
      </p:pic>
      <p:sp>
        <p:nvSpPr>
          <p:cNvPr id="6" name="Date Placeholder 5"/>
          <p:cNvSpPr>
            <a:spLocks noGrp="1"/>
          </p:cNvSpPr>
          <p:nvPr>
            <p:ph type="dt" sz="half" idx="2"/>
          </p:nvPr>
        </p:nvSpPr>
        <p:spPr/>
        <p:txBody>
          <a:bodyPr/>
          <a:lstStyle/>
          <a:p>
            <a:r>
              <a:rPr lang="en-US" smtClean="0"/>
              <a:t>02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488</a:t>
            </a:fld>
            <a:endParaRPr lang="en-US" dirty="0"/>
          </a:p>
        </p:txBody>
      </p:sp>
    </p:spTree>
    <p:extLst>
      <p:ext uri="{BB962C8B-B14F-4D97-AF65-F5344CB8AC3E}">
        <p14:creationId xmlns:p14="http://schemas.microsoft.com/office/powerpoint/2010/main" val="2443801021"/>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The Death relationship: </a:t>
            </a:r>
            <a:r>
              <a:rPr lang="en-US" dirty="0" smtClean="0"/>
              <a:t>Composition</a:t>
            </a:r>
            <a:endParaRPr lang="en-US" dirty="0"/>
          </a:p>
        </p:txBody>
      </p:sp>
      <p:sp>
        <p:nvSpPr>
          <p:cNvPr id="4"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a:solidFill>
                  <a:prstClr val="black"/>
                </a:solidFill>
              </a:rPr>
              <a:t>The last two requirements </a:t>
            </a:r>
            <a:r>
              <a:rPr lang="en-US" sz="2000" dirty="0" smtClean="0">
                <a:solidFill>
                  <a:prstClr val="black"/>
                </a:solidFill>
              </a:rPr>
              <a:t>logically address the same thing </a:t>
            </a:r>
            <a:r>
              <a:rPr lang="en-US" sz="2000" dirty="0">
                <a:solidFill>
                  <a:prstClr val="black"/>
                </a:solidFill>
              </a:rPr>
              <a:t>– </a:t>
            </a:r>
            <a:r>
              <a:rPr lang="en-US" sz="2000" dirty="0">
                <a:solidFill>
                  <a:srgbClr val="FF0000"/>
                </a:solidFill>
              </a:rPr>
              <a:t>Figure </a:t>
            </a:r>
            <a:r>
              <a:rPr lang="en-US" sz="2000" dirty="0" smtClean="0">
                <a:solidFill>
                  <a:srgbClr val="FF0000"/>
                </a:solidFill>
              </a:rPr>
              <a:t>U3</a:t>
            </a:r>
            <a:r>
              <a:rPr lang="en-US" sz="2000" dirty="0" smtClean="0">
                <a:solidFill>
                  <a:prstClr val="black"/>
                </a:solidFill>
              </a:rPr>
              <a:t>. </a:t>
            </a:r>
            <a:r>
              <a:rPr lang="en-US" sz="2000" dirty="0">
                <a:solidFill>
                  <a:prstClr val="black"/>
                </a:solidFill>
              </a:rPr>
              <a:t>If you read closely, the requirements are as follows:</a:t>
            </a:r>
          </a:p>
          <a:p>
            <a:pPr marL="687388" lvl="0" indent="-225425">
              <a:spcBef>
                <a:spcPct val="30000"/>
              </a:spcBef>
              <a:buFont typeface="Wingdings" panose="05000000000000000000" pitchFamily="2" charset="2"/>
              <a:buChar char="ü"/>
            </a:pPr>
            <a:r>
              <a:rPr lang="en-US" sz="2000" dirty="0" smtClean="0">
                <a:solidFill>
                  <a:prstClr val="black"/>
                </a:solidFill>
              </a:rPr>
              <a:t>Manager </a:t>
            </a:r>
            <a:r>
              <a:rPr lang="en-US" sz="2000" dirty="0">
                <a:solidFill>
                  <a:prstClr val="black"/>
                </a:solidFill>
              </a:rPr>
              <a:t>has the responsibility of ensuring that the project is </a:t>
            </a:r>
            <a:r>
              <a:rPr lang="en-US" sz="2000" dirty="0" smtClean="0">
                <a:solidFill>
                  <a:prstClr val="black"/>
                </a:solidFill>
              </a:rPr>
              <a:t>successful.</a:t>
            </a:r>
          </a:p>
          <a:p>
            <a:pPr marL="687388" lvl="0" indent="-225425">
              <a:spcBef>
                <a:spcPct val="30000"/>
              </a:spcBef>
              <a:buFont typeface="Wingdings" panose="05000000000000000000" pitchFamily="2" charset="2"/>
              <a:buChar char="ü"/>
            </a:pPr>
            <a:r>
              <a:rPr lang="en-US" sz="2000" dirty="0" smtClean="0">
                <a:solidFill>
                  <a:prstClr val="black"/>
                </a:solidFill>
              </a:rPr>
              <a:t>Manager's </a:t>
            </a:r>
            <a:r>
              <a:rPr lang="en-US" sz="2000" dirty="0">
                <a:solidFill>
                  <a:prstClr val="black"/>
                </a:solidFill>
              </a:rPr>
              <a:t>salary will be judged based on project success.</a:t>
            </a:r>
          </a:p>
          <a:p>
            <a:pPr marL="461963" lvl="0">
              <a:spcBef>
                <a:spcPct val="30000"/>
              </a:spcBef>
              <a:buFont typeface="Wingdings" panose="05000000000000000000" pitchFamily="2" charset="2"/>
              <a:buChar char="§"/>
            </a:pPr>
            <a:r>
              <a:rPr lang="en-US" sz="2000" dirty="0">
                <a:solidFill>
                  <a:prstClr val="black"/>
                </a:solidFill>
              </a:rPr>
              <a:t>Below is the conclusion from analyzing the above </a:t>
            </a:r>
            <a:r>
              <a:rPr lang="en-US" sz="2000" dirty="0" smtClean="0">
                <a:solidFill>
                  <a:prstClr val="black"/>
                </a:solidFill>
              </a:rPr>
              <a:t>requirements:</a:t>
            </a:r>
          </a:p>
          <a:p>
            <a:pPr marL="687388" lvl="0" indent="-225425">
              <a:spcBef>
                <a:spcPct val="30000"/>
              </a:spcBef>
              <a:buFont typeface="Wingdings" panose="05000000000000000000" pitchFamily="2" charset="2"/>
              <a:buChar char="ü"/>
            </a:pPr>
            <a:r>
              <a:rPr lang="en-US" sz="2000" dirty="0" smtClean="0">
                <a:solidFill>
                  <a:prstClr val="black"/>
                </a:solidFill>
              </a:rPr>
              <a:t>Manager </a:t>
            </a:r>
            <a:r>
              <a:rPr lang="en-US" sz="2000" dirty="0">
                <a:solidFill>
                  <a:prstClr val="black"/>
                </a:solidFill>
              </a:rPr>
              <a:t>and the project objects are dependent on each </a:t>
            </a:r>
            <a:r>
              <a:rPr lang="en-US" sz="2000" dirty="0" smtClean="0">
                <a:solidFill>
                  <a:prstClr val="black"/>
                </a:solidFill>
              </a:rPr>
              <a:t>other.</a:t>
            </a:r>
          </a:p>
          <a:p>
            <a:pPr marL="687388" lvl="0" indent="-225425">
              <a:spcBef>
                <a:spcPct val="30000"/>
              </a:spcBef>
              <a:buFont typeface="Wingdings" panose="05000000000000000000" pitchFamily="2" charset="2"/>
              <a:buChar char="ü"/>
            </a:pPr>
            <a:r>
              <a:rPr lang="en-US" sz="2000" dirty="0" smtClean="0">
                <a:solidFill>
                  <a:prstClr val="black"/>
                </a:solidFill>
              </a:rPr>
              <a:t>The </a:t>
            </a:r>
            <a:r>
              <a:rPr lang="en-US" sz="2000" dirty="0">
                <a:solidFill>
                  <a:prstClr val="black"/>
                </a:solidFill>
              </a:rPr>
              <a:t>lifetimes of both the objects are the same. In other words, the project will not be successful if the manager is not good, and the manager will not get good increments if the project has </a:t>
            </a:r>
            <a:r>
              <a:rPr lang="en-US" sz="2000" dirty="0" smtClean="0">
                <a:solidFill>
                  <a:prstClr val="black"/>
                </a:solidFill>
              </a:rPr>
              <a:t>issues.</a:t>
            </a:r>
          </a:p>
          <a:p>
            <a:pPr marL="461963" lvl="0">
              <a:spcBef>
                <a:spcPct val="30000"/>
              </a:spcBef>
              <a:buFont typeface="Wingdings" panose="05000000000000000000" pitchFamily="2" charset="2"/>
              <a:buChar char="§"/>
            </a:pPr>
            <a:r>
              <a:rPr lang="en-US" sz="2000" dirty="0" smtClean="0">
                <a:solidFill>
                  <a:prstClr val="black"/>
                </a:solidFill>
              </a:rPr>
              <a:t>In </a:t>
            </a:r>
            <a:r>
              <a:rPr lang="en-US" sz="2000" dirty="0">
                <a:solidFill>
                  <a:prstClr val="black"/>
                </a:solidFill>
              </a:rPr>
              <a:t>this relationship, both objects are </a:t>
            </a:r>
            <a:r>
              <a:rPr lang="en-US" sz="2000" dirty="0">
                <a:solidFill>
                  <a:srgbClr val="FF0000"/>
                </a:solidFill>
              </a:rPr>
              <a:t>heavily dependent</a:t>
            </a:r>
            <a:r>
              <a:rPr lang="en-US" sz="2000" dirty="0">
                <a:solidFill>
                  <a:prstClr val="black"/>
                </a:solidFill>
              </a:rPr>
              <a:t> on each </a:t>
            </a:r>
            <a:r>
              <a:rPr lang="en-US" sz="2000" dirty="0" smtClean="0">
                <a:solidFill>
                  <a:prstClr val="black"/>
                </a:solidFill>
              </a:rPr>
              <a:t>other.</a:t>
            </a:r>
          </a:p>
          <a:p>
            <a:pPr marL="461963" lvl="0">
              <a:spcBef>
                <a:spcPct val="30000"/>
              </a:spcBef>
              <a:buFont typeface="Wingdings" panose="05000000000000000000" pitchFamily="2" charset="2"/>
              <a:buChar char="§"/>
            </a:pPr>
            <a:r>
              <a:rPr lang="en-US" sz="2000" dirty="0" smtClean="0">
                <a:solidFill>
                  <a:prstClr val="black"/>
                </a:solidFill>
              </a:rPr>
              <a:t>If </a:t>
            </a:r>
            <a:r>
              <a:rPr lang="en-US" sz="2000" dirty="0">
                <a:solidFill>
                  <a:prstClr val="black"/>
                </a:solidFill>
              </a:rPr>
              <a:t>one goes for garbage collection the other also has to be garbage collected, or putting from a different perspective, the lifetime of the objects are the same. </a:t>
            </a:r>
            <a:endParaRPr lang="en-US" sz="2000" dirty="0" smtClean="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489</a:t>
            </a:fld>
            <a:endParaRPr lang="en-US" dirty="0"/>
          </a:p>
        </p:txBody>
      </p:sp>
    </p:spTree>
    <p:extLst>
      <p:ext uri="{BB962C8B-B14F-4D97-AF65-F5344CB8AC3E}">
        <p14:creationId xmlns:p14="http://schemas.microsoft.com/office/powerpoint/2010/main" val="31199759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COM interoperability improvements</a:t>
            </a:r>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COM interoperability </a:t>
            </a:r>
            <a:r>
              <a:rPr lang="en-US" sz="2000" dirty="0" smtClean="0"/>
              <a:t>was </a:t>
            </a:r>
            <a:r>
              <a:rPr lang="en-US" sz="2000" dirty="0"/>
              <a:t>enhanced in C# 4.0 in three </a:t>
            </a:r>
            <a:r>
              <a:rPr lang="en-US" sz="2000" dirty="0" smtClean="0"/>
              <a:t>ways.</a:t>
            </a:r>
          </a:p>
          <a:p>
            <a:pPr marL="461963">
              <a:buFont typeface="Wingdings" panose="05000000000000000000" pitchFamily="2" charset="2"/>
              <a:buChar char="§"/>
            </a:pPr>
            <a:r>
              <a:rPr lang="en-US" sz="2000" dirty="0" smtClean="0"/>
              <a:t>First</a:t>
            </a:r>
            <a:r>
              <a:rPr lang="en-US" sz="2000" dirty="0"/>
              <a:t>, arguments can be passed by reference without the </a:t>
            </a:r>
            <a:r>
              <a:rPr lang="en-US" sz="2000" dirty="0">
                <a:solidFill>
                  <a:srgbClr val="FF0000"/>
                </a:solidFill>
              </a:rPr>
              <a:t>ref</a:t>
            </a:r>
            <a:r>
              <a:rPr lang="en-US" sz="2000" dirty="0"/>
              <a:t> keyword (particularly useful in conjunction with optional parameters</a:t>
            </a:r>
            <a:r>
              <a:rPr lang="en-US" sz="2000" dirty="0" smtClean="0"/>
              <a:t>).</a:t>
            </a:r>
          </a:p>
          <a:p>
            <a:pPr marL="461963">
              <a:buFont typeface="Wingdings" panose="05000000000000000000" pitchFamily="2" charset="2"/>
              <a:buChar char="§"/>
            </a:pPr>
            <a:r>
              <a:rPr lang="en-US" sz="2000" dirty="0" smtClean="0"/>
              <a:t>Second</a:t>
            </a:r>
            <a:r>
              <a:rPr lang="en-US" sz="2000" dirty="0"/>
              <a:t>, assemblies that contain COM interop types can be linked rather than </a:t>
            </a:r>
            <a:r>
              <a:rPr lang="en-US" sz="2000" dirty="0" smtClean="0"/>
              <a:t>referenced.</a:t>
            </a:r>
          </a:p>
          <a:p>
            <a:pPr marL="461963" indent="0">
              <a:buNone/>
            </a:pPr>
            <a:r>
              <a:rPr lang="en-US" sz="2000" dirty="0" smtClean="0"/>
              <a:t>Linked </a:t>
            </a:r>
            <a:r>
              <a:rPr lang="en-US" sz="2000" dirty="0"/>
              <a:t>interop types support type equivalence, avoiding the need for Primary Interop Assemblies and putting an end to versioning and deployment </a:t>
            </a:r>
            <a:r>
              <a:rPr lang="en-US" sz="2000" dirty="0" smtClean="0"/>
              <a:t>headaches.</a:t>
            </a:r>
          </a:p>
          <a:p>
            <a:pPr marL="461963">
              <a:buFont typeface="Wingdings" panose="05000000000000000000" pitchFamily="2" charset="2"/>
              <a:buChar char="§"/>
            </a:pPr>
            <a:r>
              <a:rPr lang="en-US" sz="2000" dirty="0" smtClean="0"/>
              <a:t>Third</a:t>
            </a:r>
            <a:r>
              <a:rPr lang="en-US" sz="2000" dirty="0"/>
              <a:t>, functions that return </a:t>
            </a:r>
            <a:r>
              <a:rPr lang="en-US" sz="2000" dirty="0" smtClean="0"/>
              <a:t>COM-Variant </a:t>
            </a:r>
            <a:r>
              <a:rPr lang="en-US" sz="2000" dirty="0"/>
              <a:t>types from linked interop types are mapped to dynamic rather than object, eliminating the need for casting</a:t>
            </a:r>
            <a:r>
              <a:rPr lang="en-US" sz="2000" dirty="0" smtClean="0"/>
              <a:t>.</a:t>
            </a:r>
            <a:endParaRPr lang="en-US" sz="2000"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49</a:t>
            </a:fld>
            <a:endParaRPr lang="en-US" dirty="0"/>
          </a:p>
        </p:txBody>
      </p:sp>
    </p:spTree>
    <p:extLst>
      <p:ext uri="{BB962C8B-B14F-4D97-AF65-F5344CB8AC3E}">
        <p14:creationId xmlns:p14="http://schemas.microsoft.com/office/powerpoint/2010/main" val="2261054923"/>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U3</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6143226" cy="2806467"/>
          </a:xfrm>
          <a:prstGeom prst="rect">
            <a:avLst/>
          </a:prstGeom>
          <a:ln>
            <a:solidFill>
              <a:schemeClr val="accent1"/>
            </a:solidFill>
          </a:ln>
        </p:spPr>
      </p:pic>
      <p:sp>
        <p:nvSpPr>
          <p:cNvPr id="6" name="Date Placeholder 5"/>
          <p:cNvSpPr>
            <a:spLocks noGrp="1"/>
          </p:cNvSpPr>
          <p:nvPr>
            <p:ph type="dt" sz="half" idx="2"/>
          </p:nvPr>
        </p:nvSpPr>
        <p:spPr/>
        <p:txBody>
          <a:bodyPr/>
          <a:lstStyle/>
          <a:p>
            <a:r>
              <a:rPr lang="en-US" smtClean="0"/>
              <a:t>02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490</a:t>
            </a:fld>
            <a:endParaRPr lang="en-US" dirty="0"/>
          </a:p>
        </p:txBody>
      </p:sp>
    </p:spTree>
    <p:extLst>
      <p:ext uri="{BB962C8B-B14F-4D97-AF65-F5344CB8AC3E}">
        <p14:creationId xmlns:p14="http://schemas.microsoft.com/office/powerpoint/2010/main" val="2812181715"/>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U1</a:t>
            </a:r>
            <a:endParaRPr lang="en-US" dirty="0"/>
          </a:p>
        </p:txBody>
      </p:sp>
      <p:pic>
        <p:nvPicPr>
          <p:cNvPr id="5" name="Picture 4"/>
          <p:cNvPicPr>
            <a:picLocks noChangeAspect="1"/>
          </p:cNvPicPr>
          <p:nvPr/>
        </p:nvPicPr>
        <p:blipFill>
          <a:blip r:embed="rId2"/>
          <a:stretch>
            <a:fillRect/>
          </a:stretch>
        </p:blipFill>
        <p:spPr>
          <a:xfrm>
            <a:off x="152400" y="1268362"/>
            <a:ext cx="8458200" cy="1666875"/>
          </a:xfrm>
          <a:prstGeom prst="rect">
            <a:avLst/>
          </a:prstGeom>
          <a:ln>
            <a:solidFill>
              <a:schemeClr val="accent1"/>
            </a:solidFill>
          </a:ln>
        </p:spPr>
      </p:pic>
      <p:sp>
        <p:nvSpPr>
          <p:cNvPr id="6" name="Date Placeholder 5"/>
          <p:cNvSpPr>
            <a:spLocks noGrp="1"/>
          </p:cNvSpPr>
          <p:nvPr>
            <p:ph type="dt" sz="half" idx="2"/>
          </p:nvPr>
        </p:nvSpPr>
        <p:spPr/>
        <p:txBody>
          <a:bodyPr/>
          <a:lstStyle/>
          <a:p>
            <a:r>
              <a:rPr lang="en-US" smtClean="0"/>
              <a:t>02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491</a:t>
            </a:fld>
            <a:endParaRPr lang="en-US" dirty="0"/>
          </a:p>
        </p:txBody>
      </p:sp>
    </p:spTree>
    <p:extLst>
      <p:ext uri="{BB962C8B-B14F-4D97-AF65-F5344CB8AC3E}">
        <p14:creationId xmlns:p14="http://schemas.microsoft.com/office/powerpoint/2010/main" val="217295890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a:solidFill>
                  <a:schemeClr val="bg1"/>
                </a:solidFill>
              </a:rPr>
              <a:t>Programming Paradigms</a:t>
            </a:r>
          </a:p>
        </p:txBody>
      </p:sp>
      <p:sp>
        <p:nvSpPr>
          <p:cNvPr id="4"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smtClean="0">
                <a:solidFill>
                  <a:prstClr val="black"/>
                </a:solidFill>
              </a:rPr>
              <a:t>The different programming paradigms include:</a:t>
            </a:r>
          </a:p>
          <a:p>
            <a:pPr marL="461963" lvl="0">
              <a:spcBef>
                <a:spcPct val="30000"/>
              </a:spcBef>
              <a:buFont typeface="Wingdings" panose="05000000000000000000" pitchFamily="2" charset="2"/>
              <a:buChar char="§"/>
            </a:pPr>
            <a:r>
              <a:rPr lang="en-US" sz="2000" dirty="0" smtClean="0">
                <a:solidFill>
                  <a:prstClr val="black"/>
                </a:solidFill>
              </a:rPr>
              <a:t>Imperative programming</a:t>
            </a:r>
          </a:p>
          <a:p>
            <a:pPr marL="461963" lvl="0">
              <a:spcBef>
                <a:spcPct val="30000"/>
              </a:spcBef>
              <a:buFont typeface="Wingdings" panose="05000000000000000000" pitchFamily="2" charset="2"/>
              <a:buChar char="§"/>
            </a:pPr>
            <a:r>
              <a:rPr lang="en-US" sz="2000" dirty="0" smtClean="0">
                <a:solidFill>
                  <a:prstClr val="black"/>
                </a:solidFill>
              </a:rPr>
              <a:t>Structured </a:t>
            </a:r>
            <a:r>
              <a:rPr lang="en-US" sz="2000" dirty="0">
                <a:solidFill>
                  <a:prstClr val="black"/>
                </a:solidFill>
              </a:rPr>
              <a:t>(go to less) </a:t>
            </a:r>
            <a:r>
              <a:rPr lang="en-US" sz="2000" dirty="0" smtClean="0">
                <a:solidFill>
                  <a:prstClr val="black"/>
                </a:solidFill>
              </a:rPr>
              <a:t>programming</a:t>
            </a:r>
          </a:p>
          <a:p>
            <a:pPr marL="461963" lvl="0">
              <a:spcBef>
                <a:spcPct val="30000"/>
              </a:spcBef>
              <a:buFont typeface="Wingdings" panose="05000000000000000000" pitchFamily="2" charset="2"/>
              <a:buChar char="§"/>
            </a:pPr>
            <a:r>
              <a:rPr lang="en-US" sz="2000" dirty="0" smtClean="0">
                <a:solidFill>
                  <a:prstClr val="black"/>
                </a:solidFill>
              </a:rPr>
              <a:t>Object-oriented Programming</a:t>
            </a:r>
          </a:p>
          <a:p>
            <a:pPr marL="461963" lvl="0">
              <a:spcBef>
                <a:spcPct val="30000"/>
              </a:spcBef>
              <a:buFont typeface="Wingdings" panose="05000000000000000000" pitchFamily="2" charset="2"/>
              <a:buChar char="§"/>
            </a:pPr>
            <a:r>
              <a:rPr lang="en-US" sz="2000" dirty="0" smtClean="0">
                <a:solidFill>
                  <a:prstClr val="black"/>
                </a:solidFill>
              </a:rPr>
              <a:t>Aspect-oriented programming,</a:t>
            </a:r>
          </a:p>
          <a:p>
            <a:pPr marL="461963" lvl="0">
              <a:spcBef>
                <a:spcPct val="30000"/>
              </a:spcBef>
              <a:buFont typeface="Wingdings" panose="05000000000000000000" pitchFamily="2" charset="2"/>
              <a:buChar char="§"/>
            </a:pPr>
            <a:r>
              <a:rPr lang="en-US" sz="2000" dirty="0" smtClean="0">
                <a:solidFill>
                  <a:prstClr val="black"/>
                </a:solidFill>
              </a:rPr>
              <a:t>Declarative </a:t>
            </a:r>
            <a:r>
              <a:rPr lang="en-US" sz="2000" dirty="0">
                <a:solidFill>
                  <a:prstClr val="black"/>
                </a:solidFill>
              </a:rPr>
              <a:t>programming</a:t>
            </a:r>
            <a:endParaRPr lang="en-US" sz="2000" dirty="0" smtClean="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492</a:t>
            </a:fld>
            <a:endParaRPr lang="en-US" dirty="0"/>
          </a:p>
        </p:txBody>
      </p:sp>
    </p:spTree>
    <p:extLst>
      <p:ext uri="{BB962C8B-B14F-4D97-AF65-F5344CB8AC3E}">
        <p14:creationId xmlns:p14="http://schemas.microsoft.com/office/powerpoint/2010/main" val="286335065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Collections	&amp; Generics			</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Any </a:t>
            </a:r>
            <a:r>
              <a:rPr lang="en-US" sz="2000" dirty="0"/>
              <a:t>application you create with the .NET platform will need to contend with the issue of </a:t>
            </a:r>
            <a:r>
              <a:rPr lang="en-US" sz="2000" dirty="0">
                <a:solidFill>
                  <a:srgbClr val="FF0000"/>
                </a:solidFill>
              </a:rPr>
              <a:t>maintaining and manipulating</a:t>
            </a:r>
            <a:r>
              <a:rPr lang="en-US" sz="2000" dirty="0"/>
              <a:t> a set of data points in memory. </a:t>
            </a:r>
            <a:endParaRPr lang="en-US" sz="2000" dirty="0" smtClean="0"/>
          </a:p>
          <a:p>
            <a:pPr marL="461963">
              <a:buFont typeface="Wingdings" panose="05000000000000000000" pitchFamily="2" charset="2"/>
              <a:buChar char="§"/>
            </a:pPr>
            <a:r>
              <a:rPr lang="en-US" sz="2000" dirty="0" smtClean="0"/>
              <a:t>These </a:t>
            </a:r>
            <a:r>
              <a:rPr lang="en-US" sz="2000" dirty="0"/>
              <a:t>data points can come from any variety of locations including </a:t>
            </a:r>
            <a:endParaRPr lang="en-US" sz="2000" dirty="0" smtClean="0"/>
          </a:p>
          <a:p>
            <a:pPr marL="684213" indent="-222250">
              <a:buFont typeface="Wingdings" panose="05000000000000000000" pitchFamily="2" charset="2"/>
              <a:buChar char="ü"/>
            </a:pPr>
            <a:r>
              <a:rPr lang="en-US" sz="2000" dirty="0" smtClean="0"/>
              <a:t>a </a:t>
            </a:r>
            <a:r>
              <a:rPr lang="en-US" sz="2000" dirty="0"/>
              <a:t>relational </a:t>
            </a:r>
            <a:r>
              <a:rPr lang="en-US" sz="2000" dirty="0" smtClean="0"/>
              <a:t>database			a </a:t>
            </a:r>
            <a:r>
              <a:rPr lang="en-US" sz="2000" dirty="0"/>
              <a:t>local text </a:t>
            </a:r>
            <a:r>
              <a:rPr lang="en-US" sz="2000" dirty="0" smtClean="0"/>
              <a:t>file</a:t>
            </a:r>
          </a:p>
          <a:p>
            <a:pPr marL="684213" indent="-222250">
              <a:buFont typeface="Wingdings" panose="05000000000000000000" pitchFamily="2" charset="2"/>
              <a:buChar char="ü"/>
            </a:pPr>
            <a:r>
              <a:rPr lang="en-US" sz="2000" dirty="0" smtClean="0"/>
              <a:t>an </a:t>
            </a:r>
            <a:r>
              <a:rPr lang="en-US" sz="2000" dirty="0"/>
              <a:t>XML </a:t>
            </a:r>
            <a:r>
              <a:rPr lang="en-US" sz="2000" dirty="0" smtClean="0"/>
              <a:t>document				a </a:t>
            </a:r>
            <a:r>
              <a:rPr lang="en-US" sz="2000" dirty="0"/>
              <a:t>web service </a:t>
            </a:r>
            <a:r>
              <a:rPr lang="en-US" sz="2000" dirty="0" smtClean="0"/>
              <a:t>call </a:t>
            </a:r>
            <a:r>
              <a:rPr lang="en-US" sz="2000" dirty="0"/>
              <a:t>or </a:t>
            </a:r>
            <a:endParaRPr lang="en-US" sz="2000" dirty="0" smtClean="0"/>
          </a:p>
          <a:p>
            <a:pPr marL="684213" indent="-222250">
              <a:buFont typeface="Wingdings" panose="05000000000000000000" pitchFamily="2" charset="2"/>
              <a:buChar char="ü"/>
            </a:pPr>
            <a:r>
              <a:rPr lang="en-US" sz="2000" dirty="0" smtClean="0"/>
              <a:t>perhaps </a:t>
            </a:r>
            <a:r>
              <a:rPr lang="en-US" sz="2000" dirty="0"/>
              <a:t>via userprovided input.</a:t>
            </a:r>
          </a:p>
          <a:p>
            <a:pPr marL="461963">
              <a:buFont typeface="Wingdings" panose="05000000000000000000" pitchFamily="2" charset="2"/>
              <a:buChar char="§"/>
            </a:pPr>
            <a:r>
              <a:rPr lang="en-US" sz="2000" dirty="0" smtClean="0"/>
              <a:t>Similar </a:t>
            </a:r>
            <a:r>
              <a:rPr lang="en-US" sz="2000" dirty="0"/>
              <a:t>data can often be handled more efficiently when stored and manipulated as a collection. </a:t>
            </a:r>
            <a:endParaRPr lang="en-US" sz="2000" dirty="0" smtClean="0"/>
          </a:p>
          <a:p>
            <a:pPr marL="461963">
              <a:buFont typeface="Wingdings" panose="05000000000000000000" pitchFamily="2" charset="2"/>
              <a:buChar char="§"/>
            </a:pPr>
            <a:r>
              <a:rPr lang="en-US" sz="2000" dirty="0" smtClean="0"/>
              <a:t>Collection </a:t>
            </a:r>
            <a:r>
              <a:rPr lang="en-US" sz="2000" dirty="0"/>
              <a:t>classes are built to dynamically resize </a:t>
            </a:r>
            <a:r>
              <a:rPr lang="en-US" sz="2000" dirty="0" smtClean="0"/>
              <a:t>themselves on </a:t>
            </a:r>
            <a:r>
              <a:rPr lang="en-US" sz="2000" dirty="0"/>
              <a:t>the fly as you insert or remove </a:t>
            </a:r>
            <a:r>
              <a:rPr lang="en-US" sz="2000" dirty="0" smtClean="0"/>
              <a:t>items.</a:t>
            </a:r>
          </a:p>
          <a:p>
            <a:pPr marL="461963">
              <a:buFont typeface="Wingdings" panose="05000000000000000000" pitchFamily="2" charset="2"/>
              <a:buChar char="§"/>
            </a:pPr>
            <a:r>
              <a:rPr lang="en-US" sz="2000" dirty="0" smtClean="0"/>
              <a:t>Moreover</a:t>
            </a:r>
            <a:r>
              <a:rPr lang="en-US" sz="2000" dirty="0"/>
              <a:t>, many of the </a:t>
            </a:r>
            <a:r>
              <a:rPr lang="en-US" sz="2000" dirty="0" smtClean="0"/>
              <a:t>collection classes </a:t>
            </a:r>
            <a:r>
              <a:rPr lang="en-US" sz="2000" dirty="0"/>
              <a:t>offer increased </a:t>
            </a:r>
            <a:r>
              <a:rPr lang="en-US" sz="2000" dirty="0">
                <a:solidFill>
                  <a:srgbClr val="FF0000"/>
                </a:solidFill>
              </a:rPr>
              <a:t>type safety</a:t>
            </a:r>
            <a:r>
              <a:rPr lang="en-US" sz="2000" dirty="0"/>
              <a:t> and are </a:t>
            </a:r>
            <a:r>
              <a:rPr lang="en-US" sz="2000" dirty="0">
                <a:solidFill>
                  <a:srgbClr val="FF0000"/>
                </a:solidFill>
              </a:rPr>
              <a:t>highly optimized</a:t>
            </a:r>
            <a:r>
              <a:rPr lang="en-US" sz="2000" dirty="0"/>
              <a:t> to process </a:t>
            </a:r>
            <a:r>
              <a:rPr lang="en-US" sz="2000" dirty="0" smtClean="0"/>
              <a:t>the contained </a:t>
            </a:r>
            <a:r>
              <a:rPr lang="en-US" sz="2000" dirty="0"/>
              <a:t>data in a memory-efficient manner</a:t>
            </a:r>
            <a:r>
              <a:rPr lang="en-US" sz="2000" dirty="0" smtClean="0"/>
              <a:t>.</a:t>
            </a:r>
          </a:p>
          <a:p>
            <a:pPr marL="461963">
              <a:buFont typeface="Wingdings" panose="05000000000000000000" pitchFamily="2" charset="2"/>
              <a:buChar char="§"/>
            </a:pPr>
            <a:r>
              <a:rPr lang="en-US" sz="2000" dirty="0" smtClean="0"/>
              <a:t>You can use the </a:t>
            </a:r>
            <a:r>
              <a:rPr lang="en-US" sz="2000" dirty="0" smtClean="0">
                <a:solidFill>
                  <a:srgbClr val="FF0000"/>
                </a:solidFill>
              </a:rPr>
              <a:t>System. Array</a:t>
            </a:r>
            <a:r>
              <a:rPr lang="en-US" sz="2000" dirty="0" smtClean="0"/>
              <a:t> </a:t>
            </a:r>
            <a:r>
              <a:rPr lang="en-US" sz="2000" dirty="0" smtClean="0">
                <a:solidFill>
                  <a:srgbClr val="0070C0"/>
                </a:solidFill>
              </a:rPr>
              <a:t>class</a:t>
            </a:r>
            <a:r>
              <a:rPr lang="en-US" sz="2000" dirty="0" smtClean="0"/>
              <a:t> or the </a:t>
            </a:r>
            <a:r>
              <a:rPr lang="en-US" sz="2000" dirty="0" smtClean="0">
                <a:solidFill>
                  <a:srgbClr val="0070C0"/>
                </a:solidFill>
              </a:rPr>
              <a:t>classes</a:t>
            </a:r>
            <a:r>
              <a:rPr lang="en-US" sz="2000" dirty="0" smtClean="0"/>
              <a:t> in the</a:t>
            </a:r>
          </a:p>
          <a:p>
            <a:pPr marL="457200" lvl="1" indent="0">
              <a:buNone/>
            </a:pPr>
            <a:r>
              <a:rPr lang="en-US" sz="2000" dirty="0" smtClean="0">
                <a:solidFill>
                  <a:srgbClr val="FF0000"/>
                </a:solidFill>
              </a:rPr>
              <a:t>	System.Collections			System.Collections.Generic</a:t>
            </a:r>
          </a:p>
          <a:p>
            <a:pPr marL="457200" lvl="1" indent="0">
              <a:buNone/>
            </a:pPr>
            <a:r>
              <a:rPr lang="en-US" sz="2000" dirty="0" smtClean="0">
                <a:solidFill>
                  <a:srgbClr val="FF0000"/>
                </a:solidFill>
              </a:rPr>
              <a:t>	System.Collections.Concurrent		System.Collections.Immutable</a:t>
            </a:r>
          </a:p>
          <a:p>
            <a:pPr marL="285750" indent="-285750">
              <a:buNone/>
            </a:pPr>
            <a:r>
              <a:rPr lang="en-US" dirty="0" smtClean="0"/>
              <a:t>   </a:t>
            </a:r>
            <a:r>
              <a:rPr lang="en-US" sz="2000" dirty="0" smtClean="0">
                <a:solidFill>
                  <a:srgbClr val="0070C0"/>
                </a:solidFill>
              </a:rPr>
              <a:t>namespaces</a:t>
            </a:r>
            <a:r>
              <a:rPr lang="en-US" sz="2000" dirty="0" smtClean="0"/>
              <a:t> to </a:t>
            </a:r>
            <a:r>
              <a:rPr lang="en-US" sz="2000" dirty="0" smtClean="0">
                <a:solidFill>
                  <a:srgbClr val="0070C0"/>
                </a:solidFill>
              </a:rPr>
              <a:t>add, remove, and modify </a:t>
            </a:r>
            <a:r>
              <a:rPr lang="en-US" sz="2000" dirty="0" smtClean="0"/>
              <a:t>either individual elements or a range of elements in a collection.</a:t>
            </a: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493</a:t>
            </a:fld>
            <a:endParaRPr lang="en-US" dirty="0"/>
          </a:p>
        </p:txBody>
      </p:sp>
    </p:spTree>
    <p:extLst>
      <p:ext uri="{BB962C8B-B14F-4D97-AF65-F5344CB8AC3E}">
        <p14:creationId xmlns:p14="http://schemas.microsoft.com/office/powerpoint/2010/main" val="141668966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0000"/>
          </a:bodyPr>
          <a:lstStyle/>
          <a:p>
            <a:r>
              <a:rPr lang="en-US" dirty="0">
                <a:solidFill>
                  <a:schemeClr val="bg1"/>
                </a:solidFill>
              </a:rPr>
              <a:t>Collections	&amp; </a:t>
            </a:r>
            <a:r>
              <a:rPr lang="en-US" dirty="0" smtClean="0">
                <a:solidFill>
                  <a:schemeClr val="bg1"/>
                </a:solidFill>
              </a:rPr>
              <a:t>Generics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461963">
              <a:buFont typeface="Wingdings" panose="05000000000000000000" pitchFamily="2" charset="2"/>
              <a:buChar char="§"/>
            </a:pPr>
            <a:r>
              <a:rPr lang="en-US" sz="2000" dirty="0"/>
              <a:t>Starting with the </a:t>
            </a:r>
            <a:r>
              <a:rPr lang="en-US" sz="2000" dirty="0">
                <a:solidFill>
                  <a:srgbClr val="FF0000"/>
                </a:solidFill>
              </a:rPr>
              <a:t>.NET Framework 4</a:t>
            </a:r>
            <a:r>
              <a:rPr lang="en-US" sz="2000" dirty="0"/>
              <a:t>, the collections in the </a:t>
            </a:r>
            <a:r>
              <a:rPr lang="en-US" sz="2000" dirty="0">
                <a:solidFill>
                  <a:srgbClr val="FF0000"/>
                </a:solidFill>
              </a:rPr>
              <a:t>System.Collections.Concurrent</a:t>
            </a:r>
            <a:r>
              <a:rPr lang="en-US" sz="2000" dirty="0"/>
              <a:t> </a:t>
            </a:r>
            <a:r>
              <a:rPr lang="en-US" sz="2000" dirty="0">
                <a:solidFill>
                  <a:srgbClr val="0070C0"/>
                </a:solidFill>
              </a:rPr>
              <a:t>namespace</a:t>
            </a:r>
            <a:r>
              <a:rPr lang="en-US" sz="2000" dirty="0"/>
              <a:t> provide efficient </a:t>
            </a:r>
            <a:r>
              <a:rPr lang="en-US" sz="2000" dirty="0">
                <a:solidFill>
                  <a:srgbClr val="FF0000"/>
                </a:solidFill>
              </a:rPr>
              <a:t>thread-safe</a:t>
            </a:r>
            <a:r>
              <a:rPr lang="en-US" sz="2000" dirty="0"/>
              <a:t> </a:t>
            </a:r>
            <a:r>
              <a:rPr lang="en-US" sz="2000" dirty="0">
                <a:solidFill>
                  <a:srgbClr val="0070C0"/>
                </a:solidFill>
              </a:rPr>
              <a:t>operations</a:t>
            </a:r>
            <a:r>
              <a:rPr lang="en-US" sz="2000" dirty="0"/>
              <a:t> for accessing collection items from multiple threads. </a:t>
            </a:r>
            <a:endParaRPr lang="en-US" sz="2000" dirty="0" smtClean="0"/>
          </a:p>
          <a:p>
            <a:pPr marL="461963">
              <a:buFont typeface="Wingdings" panose="05000000000000000000" pitchFamily="2" charset="2"/>
              <a:buChar char="§"/>
            </a:pPr>
            <a:r>
              <a:rPr lang="en-US" sz="2000" dirty="0"/>
              <a:t>T</a:t>
            </a:r>
            <a:r>
              <a:rPr lang="en-US" sz="2000" dirty="0" smtClean="0"/>
              <a:t>he </a:t>
            </a:r>
            <a:r>
              <a:rPr lang="en-US" sz="2000" dirty="0"/>
              <a:t>immutable collection classes in the </a:t>
            </a:r>
            <a:r>
              <a:rPr lang="en-US" sz="2000" dirty="0">
                <a:solidFill>
                  <a:srgbClr val="FF0000"/>
                </a:solidFill>
              </a:rPr>
              <a:t>System.Collections.Immutable</a:t>
            </a:r>
            <a:r>
              <a:rPr lang="en-US" sz="2000" dirty="0"/>
              <a:t> </a:t>
            </a:r>
            <a:r>
              <a:rPr lang="en-US" sz="2000" dirty="0">
                <a:solidFill>
                  <a:srgbClr val="0070C0"/>
                </a:solidFill>
              </a:rPr>
              <a:t>namespace</a:t>
            </a:r>
            <a:r>
              <a:rPr lang="en-US" sz="2000" dirty="0"/>
              <a:t> (NuGet package) are inherently thread-safe because operations are performed on a copy of the original collection and the original collection cannot be modified</a:t>
            </a:r>
            <a:r>
              <a:rPr lang="en-US" sz="2000" dirty="0" smtClean="0"/>
              <a:t>.</a:t>
            </a:r>
          </a:p>
          <a:p>
            <a:pPr marL="461963">
              <a:buFont typeface="Wingdings" panose="05000000000000000000" pitchFamily="2" charset="2"/>
              <a:buChar char="§"/>
            </a:pPr>
            <a:r>
              <a:rPr lang="en-US" sz="2000" dirty="0">
                <a:solidFill>
                  <a:srgbClr val="0070C0"/>
                </a:solidFill>
              </a:rPr>
              <a:t>Common collection features: </a:t>
            </a:r>
            <a:r>
              <a:rPr lang="en-US" sz="2000" dirty="0"/>
              <a:t>all collections that directly or indirectly implement the ICollection interface or the ICollection&lt;T&gt; interface share these features:</a:t>
            </a:r>
            <a:endParaRPr lang="en-US" sz="2000" dirty="0" smtClean="0"/>
          </a:p>
          <a:p>
            <a:pPr marL="687388" indent="-225425">
              <a:buFont typeface="Wingdings" panose="05000000000000000000" pitchFamily="2" charset="2"/>
              <a:buChar char="ü"/>
            </a:pPr>
            <a:r>
              <a:rPr lang="en-US" sz="2000" dirty="0"/>
              <a:t>The ability to </a:t>
            </a:r>
            <a:r>
              <a:rPr lang="en-US" sz="2000" dirty="0">
                <a:solidFill>
                  <a:srgbClr val="FF0000"/>
                </a:solidFill>
              </a:rPr>
              <a:t>enumerate</a:t>
            </a:r>
            <a:r>
              <a:rPr lang="en-US" sz="2000" dirty="0"/>
              <a:t> the </a:t>
            </a:r>
            <a:r>
              <a:rPr lang="en-US" sz="2000" dirty="0" smtClean="0"/>
              <a:t>collection</a:t>
            </a:r>
          </a:p>
          <a:p>
            <a:pPr marL="687388" indent="-225425">
              <a:buFont typeface="Wingdings" panose="05000000000000000000" pitchFamily="2" charset="2"/>
              <a:buChar char="ü"/>
            </a:pPr>
            <a:r>
              <a:rPr lang="en-US" sz="2000" dirty="0"/>
              <a:t>The ability to copy the collection contents to an </a:t>
            </a:r>
            <a:r>
              <a:rPr lang="en-US" sz="2000" dirty="0" smtClean="0"/>
              <a:t>array</a:t>
            </a:r>
          </a:p>
          <a:p>
            <a:pPr marL="687388" indent="-225425">
              <a:buFont typeface="Wingdings" panose="05000000000000000000" pitchFamily="2" charset="2"/>
              <a:buChar char="ü"/>
            </a:pPr>
            <a:r>
              <a:rPr lang="en-US" sz="2000" dirty="0"/>
              <a:t>Capacity and Count </a:t>
            </a:r>
            <a:r>
              <a:rPr lang="en-US" sz="2000" dirty="0" smtClean="0"/>
              <a:t>properties</a:t>
            </a:r>
          </a:p>
          <a:p>
            <a:pPr marL="687388" indent="-225425">
              <a:buFont typeface="Wingdings" panose="05000000000000000000" pitchFamily="2" charset="2"/>
              <a:buChar char="ü"/>
            </a:pPr>
            <a:r>
              <a:rPr lang="en-US" sz="2000" dirty="0"/>
              <a:t>A consistent lower </a:t>
            </a:r>
            <a:r>
              <a:rPr lang="en-US" sz="2000" dirty="0" smtClean="0"/>
              <a:t>bound</a:t>
            </a:r>
          </a:p>
          <a:p>
            <a:pPr marL="687388" indent="-225425">
              <a:buFont typeface="Wingdings" panose="05000000000000000000" pitchFamily="2" charset="2"/>
              <a:buChar char="ü"/>
            </a:pPr>
            <a:r>
              <a:rPr lang="en-US" sz="2000" dirty="0"/>
              <a:t>Synchronization for access from multiple threads (System.Collections classes only).</a:t>
            </a:r>
            <a:endParaRPr lang="en-US" sz="2000" dirty="0" smtClean="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494</a:t>
            </a:fld>
            <a:endParaRPr lang="en-US" dirty="0"/>
          </a:p>
        </p:txBody>
      </p:sp>
    </p:spTree>
    <p:extLst>
      <p:ext uri="{BB962C8B-B14F-4D97-AF65-F5344CB8AC3E}">
        <p14:creationId xmlns:p14="http://schemas.microsoft.com/office/powerpoint/2010/main" val="51374009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Types of Collections</a:t>
            </a: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There are two types of collections:</a:t>
            </a:r>
            <a:endParaRPr lang="en-US" sz="2000" dirty="0"/>
          </a:p>
          <a:p>
            <a:pPr marL="461963">
              <a:buFont typeface="Wingdings" panose="05000000000000000000" pitchFamily="2" charset="2"/>
              <a:buChar char="§"/>
            </a:pPr>
            <a:r>
              <a:rPr lang="en-US" sz="2000" dirty="0" smtClean="0">
                <a:solidFill>
                  <a:schemeClr val="accent1">
                    <a:lumMod val="75000"/>
                  </a:schemeClr>
                </a:solidFill>
              </a:rPr>
              <a:t>Generic Collections</a:t>
            </a:r>
            <a:r>
              <a:rPr lang="en-US" sz="2000" dirty="0" smtClean="0"/>
              <a:t>:  </a:t>
            </a:r>
          </a:p>
          <a:p>
            <a:pPr lvl="1">
              <a:buFont typeface="Wingdings" panose="05000000000000000000" pitchFamily="2" charset="2"/>
              <a:buChar char="ü"/>
            </a:pPr>
            <a:r>
              <a:rPr lang="en-US" sz="2000" dirty="0" smtClean="0"/>
              <a:t>Added in .</a:t>
            </a:r>
            <a:r>
              <a:rPr lang="en-US" sz="2000" dirty="0" smtClean="0">
                <a:solidFill>
                  <a:srgbClr val="FF0000"/>
                </a:solidFill>
              </a:rPr>
              <a:t>NET Framework  2.0</a:t>
            </a:r>
          </a:p>
          <a:p>
            <a:pPr lvl="1">
              <a:buFont typeface="Wingdings" panose="05000000000000000000" pitchFamily="2" charset="2"/>
              <a:buChar char="ü"/>
            </a:pPr>
            <a:r>
              <a:rPr lang="en-US" sz="2000" dirty="0" smtClean="0"/>
              <a:t>Provide collections that are type-safe at compile time</a:t>
            </a:r>
          </a:p>
          <a:p>
            <a:pPr lvl="1">
              <a:buFont typeface="Wingdings" panose="05000000000000000000" pitchFamily="2" charset="2"/>
              <a:buChar char="ü"/>
            </a:pPr>
            <a:r>
              <a:rPr lang="en-US" sz="2000" dirty="0" smtClean="0"/>
              <a:t>Offer better performance</a:t>
            </a:r>
          </a:p>
          <a:p>
            <a:pPr lvl="1">
              <a:buFont typeface="Wingdings" panose="05000000000000000000" pitchFamily="2" charset="2"/>
              <a:buChar char="ü"/>
            </a:pPr>
            <a:r>
              <a:rPr lang="en-US" sz="2000" dirty="0" smtClean="0"/>
              <a:t>Accept a type parameter when constructed</a:t>
            </a:r>
          </a:p>
          <a:p>
            <a:pPr lvl="1">
              <a:buFont typeface="Wingdings" panose="05000000000000000000" pitchFamily="2" charset="2"/>
              <a:buChar char="ü"/>
            </a:pPr>
            <a:r>
              <a:rPr lang="en-US" sz="2000" dirty="0" smtClean="0"/>
              <a:t>Do not require that you cast to and from the Object type when adding or removing items from the collection.</a:t>
            </a:r>
          </a:p>
          <a:p>
            <a:pPr lvl="1">
              <a:buFont typeface="Wingdings" panose="05000000000000000000" pitchFamily="2" charset="2"/>
              <a:buChar char="ü"/>
            </a:pPr>
            <a:r>
              <a:rPr lang="en-US" sz="2000" dirty="0" smtClean="0"/>
              <a:t>Supported in Windows Store Apps</a:t>
            </a:r>
          </a:p>
          <a:p>
            <a:pPr lvl="1">
              <a:buFont typeface="Wingdings" panose="05000000000000000000" pitchFamily="2" charset="2"/>
              <a:buChar char="ü"/>
            </a:pPr>
            <a:r>
              <a:rPr lang="en-US" sz="2000" dirty="0" smtClean="0"/>
              <a:t>Generic </a:t>
            </a:r>
            <a:r>
              <a:rPr lang="en-US" sz="2000" dirty="0"/>
              <a:t>collections are much more type safe, given that you must specify the “</a:t>
            </a:r>
            <a:r>
              <a:rPr lang="en-US" sz="2000" dirty="0">
                <a:solidFill>
                  <a:srgbClr val="FF0000"/>
                </a:solidFill>
              </a:rPr>
              <a:t>type </a:t>
            </a:r>
            <a:r>
              <a:rPr lang="en-US" sz="2000" dirty="0">
                <a:solidFill>
                  <a:srgbClr val="0070C0"/>
                </a:solidFill>
              </a:rPr>
              <a:t>of type</a:t>
            </a:r>
            <a:r>
              <a:rPr lang="en-US" sz="2000" dirty="0"/>
              <a:t>” they contain upon creation</a:t>
            </a:r>
            <a:r>
              <a:rPr lang="en-US" sz="2000" dirty="0" smtClean="0"/>
              <a:t>.</a:t>
            </a:r>
          </a:p>
          <a:p>
            <a:pPr marL="461963">
              <a:buFont typeface="Wingdings" panose="05000000000000000000" pitchFamily="2" charset="2"/>
              <a:buChar char="§"/>
            </a:pPr>
            <a:r>
              <a:rPr lang="en-US" sz="2000" dirty="0">
                <a:solidFill>
                  <a:schemeClr val="accent1">
                    <a:lumMod val="75000"/>
                  </a:schemeClr>
                </a:solidFill>
              </a:rPr>
              <a:t>Non-generic Collections</a:t>
            </a:r>
            <a:r>
              <a:rPr lang="en-US" sz="2000" dirty="0"/>
              <a:t>:  </a:t>
            </a:r>
          </a:p>
          <a:p>
            <a:pPr lvl="1">
              <a:buFont typeface="Wingdings" panose="05000000000000000000" pitchFamily="2" charset="2"/>
              <a:buChar char="ü"/>
            </a:pPr>
            <a:r>
              <a:rPr lang="en-US" sz="2000" dirty="0"/>
              <a:t>Store items as objects</a:t>
            </a:r>
          </a:p>
          <a:p>
            <a:pPr lvl="1">
              <a:buFont typeface="Wingdings" panose="05000000000000000000" pitchFamily="2" charset="2"/>
              <a:buChar char="ü"/>
            </a:pPr>
            <a:r>
              <a:rPr lang="en-US" sz="2000" dirty="0"/>
              <a:t>Require Casting</a:t>
            </a:r>
          </a:p>
          <a:p>
            <a:pPr lvl="1">
              <a:buFont typeface="Wingdings" panose="05000000000000000000" pitchFamily="2" charset="2"/>
              <a:buChar char="ü"/>
            </a:pPr>
            <a:r>
              <a:rPr lang="en-US" sz="2000" dirty="0"/>
              <a:t>Most are not supported in Windows Store app development</a:t>
            </a:r>
          </a:p>
          <a:p>
            <a:pPr marL="457200" lvl="1" indent="0">
              <a:buNone/>
            </a:pPr>
            <a:endParaRPr lang="en-US" sz="16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495</a:t>
            </a:fld>
            <a:endParaRPr lang="en-US" dirty="0"/>
          </a:p>
        </p:txBody>
      </p:sp>
    </p:spTree>
    <p:extLst>
      <p:ext uri="{BB962C8B-B14F-4D97-AF65-F5344CB8AC3E}">
        <p14:creationId xmlns:p14="http://schemas.microsoft.com/office/powerpoint/2010/main" val="347054150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Choosing a Collection</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52857"/>
            <a:ext cx="11174399" cy="4912812"/>
          </a:xfrm>
          <a:prstGeom prst="rect">
            <a:avLst/>
          </a:prstGeom>
          <a:ln>
            <a:solidFill>
              <a:srgbClr val="5B9BD5"/>
            </a:solidFill>
          </a:ln>
        </p:spPr>
      </p:pic>
      <p:sp>
        <p:nvSpPr>
          <p:cNvPr id="3" name="Date Placeholder 2"/>
          <p:cNvSpPr>
            <a:spLocks noGrp="1"/>
          </p:cNvSpPr>
          <p:nvPr>
            <p:ph type="dt" sz="half" idx="2"/>
          </p:nvPr>
        </p:nvSpPr>
        <p:spPr/>
        <p:txBody>
          <a:bodyPr/>
          <a:lstStyle/>
          <a:p>
            <a:r>
              <a:rPr lang="en-US" smtClean="0"/>
              <a:t>02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496</a:t>
            </a:fld>
            <a:endParaRPr lang="en-US" dirty="0"/>
          </a:p>
        </p:txBody>
      </p:sp>
    </p:spTree>
    <p:extLst>
      <p:ext uri="{BB962C8B-B14F-4D97-AF65-F5344CB8AC3E}">
        <p14:creationId xmlns:p14="http://schemas.microsoft.com/office/powerpoint/2010/main" val="81268154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Choosing a Collection Class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smtClean="0">
                <a:solidFill>
                  <a:prstClr val="black"/>
                </a:solidFill>
              </a:rPr>
              <a:t>Avoid using </a:t>
            </a:r>
            <a:r>
              <a:rPr lang="en-US" sz="2000" dirty="0">
                <a:solidFill>
                  <a:prstClr val="black"/>
                </a:solidFill>
              </a:rPr>
              <a:t>the types in the </a:t>
            </a:r>
            <a:r>
              <a:rPr lang="en-US" sz="2000" dirty="0">
                <a:solidFill>
                  <a:srgbClr val="FF0000"/>
                </a:solidFill>
              </a:rPr>
              <a:t>System.Collections</a:t>
            </a:r>
            <a:r>
              <a:rPr lang="en-US" sz="2000" dirty="0">
                <a:solidFill>
                  <a:prstClr val="black"/>
                </a:solidFill>
              </a:rPr>
              <a:t> </a:t>
            </a:r>
            <a:r>
              <a:rPr lang="en-US" sz="2000" dirty="0">
                <a:solidFill>
                  <a:srgbClr val="0070C0"/>
                </a:solidFill>
              </a:rPr>
              <a:t>namespace</a:t>
            </a:r>
            <a:r>
              <a:rPr lang="en-US" sz="2000" dirty="0">
                <a:solidFill>
                  <a:prstClr val="black"/>
                </a:solidFill>
              </a:rPr>
              <a:t> unless you are specifically targeting </a:t>
            </a:r>
            <a:r>
              <a:rPr lang="en-US" sz="2000" dirty="0">
                <a:solidFill>
                  <a:srgbClr val="FF0000"/>
                </a:solidFill>
              </a:rPr>
              <a:t>.NET Framework version </a:t>
            </a:r>
            <a:r>
              <a:rPr lang="en-US" sz="2000" dirty="0" smtClean="0">
                <a:solidFill>
                  <a:srgbClr val="FF0000"/>
                </a:solidFill>
              </a:rPr>
              <a:t>1.1</a:t>
            </a:r>
            <a:r>
              <a:rPr lang="en-US" sz="2000" dirty="0" smtClean="0">
                <a:solidFill>
                  <a:prstClr val="black"/>
                </a:solidFill>
              </a:rPr>
              <a:t>.</a:t>
            </a:r>
          </a:p>
          <a:p>
            <a:pPr marL="461963" lvl="0">
              <a:spcBef>
                <a:spcPct val="30000"/>
              </a:spcBef>
              <a:buFont typeface="Wingdings" panose="05000000000000000000" pitchFamily="2" charset="2"/>
              <a:buChar char="§"/>
            </a:pPr>
            <a:r>
              <a:rPr lang="en-US" sz="2000" dirty="0" smtClean="0">
                <a:solidFill>
                  <a:prstClr val="black"/>
                </a:solidFill>
              </a:rPr>
              <a:t>The </a:t>
            </a:r>
            <a:r>
              <a:rPr lang="en-US" sz="2000" dirty="0">
                <a:solidFill>
                  <a:prstClr val="black"/>
                </a:solidFill>
              </a:rPr>
              <a:t>generic and concurrent versions of the collections are to be preferred because of their greater type safety and other </a:t>
            </a:r>
            <a:r>
              <a:rPr lang="en-US" sz="2000" dirty="0" smtClean="0">
                <a:solidFill>
                  <a:prstClr val="black"/>
                </a:solidFill>
              </a:rPr>
              <a:t>improvements. Consider </a:t>
            </a:r>
            <a:r>
              <a:rPr lang="en-US" sz="2000" dirty="0">
                <a:solidFill>
                  <a:prstClr val="black"/>
                </a:solidFill>
              </a:rPr>
              <a:t>the following </a:t>
            </a:r>
            <a:r>
              <a:rPr lang="en-US" sz="2000" dirty="0" smtClean="0">
                <a:solidFill>
                  <a:prstClr val="black"/>
                </a:solidFill>
              </a:rPr>
              <a:t>questions:</a:t>
            </a:r>
          </a:p>
          <a:p>
            <a:pPr marL="461963" lvl="0">
              <a:spcBef>
                <a:spcPct val="30000"/>
              </a:spcBef>
              <a:buFont typeface="Wingdings" panose="05000000000000000000" pitchFamily="2" charset="2"/>
              <a:buChar char="§"/>
            </a:pPr>
            <a:r>
              <a:rPr lang="en-US" sz="2000" dirty="0" smtClean="0">
                <a:solidFill>
                  <a:prstClr val="black"/>
                </a:solidFill>
              </a:rPr>
              <a:t>Do </a:t>
            </a:r>
            <a:r>
              <a:rPr lang="en-US" sz="2000" dirty="0">
                <a:solidFill>
                  <a:prstClr val="black"/>
                </a:solidFill>
              </a:rPr>
              <a:t>you need a sequential list where the element is typically discarded after its value is </a:t>
            </a:r>
            <a:r>
              <a:rPr lang="en-US" sz="2000" dirty="0" smtClean="0">
                <a:solidFill>
                  <a:prstClr val="black"/>
                </a:solidFill>
              </a:rPr>
              <a:t>retrieved</a:t>
            </a:r>
          </a:p>
          <a:p>
            <a:pPr marL="687388" lvl="0" indent="-225425">
              <a:spcBef>
                <a:spcPct val="30000"/>
              </a:spcBef>
              <a:buFont typeface="Wingdings" panose="05000000000000000000" pitchFamily="2" charset="2"/>
              <a:buChar char="ü"/>
            </a:pPr>
            <a:r>
              <a:rPr lang="en-US" sz="2000" dirty="0" smtClean="0">
                <a:solidFill>
                  <a:prstClr val="black"/>
                </a:solidFill>
              </a:rPr>
              <a:t>If </a:t>
            </a:r>
            <a:r>
              <a:rPr lang="en-US" sz="2000" dirty="0">
                <a:solidFill>
                  <a:prstClr val="black"/>
                </a:solidFill>
              </a:rPr>
              <a:t>yes, consider using the Queue class or the Queue&lt;T&gt; generic class if you need first-in, first-out (FIFO) </a:t>
            </a:r>
            <a:r>
              <a:rPr lang="en-US" sz="2000" dirty="0" smtClean="0">
                <a:solidFill>
                  <a:prstClr val="black"/>
                </a:solidFill>
              </a:rPr>
              <a:t>behavior.</a:t>
            </a:r>
          </a:p>
          <a:p>
            <a:pPr marL="687388" lvl="0" indent="-225425">
              <a:spcBef>
                <a:spcPct val="30000"/>
              </a:spcBef>
              <a:buFont typeface="Wingdings" panose="05000000000000000000" pitchFamily="2" charset="2"/>
              <a:buChar char="ü"/>
            </a:pPr>
            <a:r>
              <a:rPr lang="en-US" sz="2000" dirty="0" smtClean="0">
                <a:solidFill>
                  <a:prstClr val="black"/>
                </a:solidFill>
              </a:rPr>
              <a:t>Consider </a:t>
            </a:r>
            <a:r>
              <a:rPr lang="en-US" sz="2000" dirty="0">
                <a:solidFill>
                  <a:prstClr val="black"/>
                </a:solidFill>
              </a:rPr>
              <a:t>using the Stack class or the Stack&lt;T&gt; generic class if you need last-in, first-out (LIFO) behavior. For safe access from multiple threads, use the concurrent versions ConcurrentQueue&lt;T&gt; and ConcurrentStack&lt;T</a:t>
            </a:r>
            <a:r>
              <a:rPr lang="en-US" sz="2000" dirty="0" smtClean="0">
                <a:solidFill>
                  <a:prstClr val="black"/>
                </a:solidFill>
              </a:rPr>
              <a:t>&gt;.</a:t>
            </a:r>
          </a:p>
          <a:p>
            <a:pPr marL="687388" lvl="0" indent="-225425">
              <a:spcBef>
                <a:spcPct val="30000"/>
              </a:spcBef>
              <a:buFont typeface="Wingdings" panose="05000000000000000000" pitchFamily="2" charset="2"/>
              <a:buChar char="ü"/>
            </a:pPr>
            <a:r>
              <a:rPr lang="en-US" sz="2000" dirty="0" smtClean="0">
                <a:solidFill>
                  <a:prstClr val="black"/>
                </a:solidFill>
              </a:rPr>
              <a:t>If </a:t>
            </a:r>
            <a:r>
              <a:rPr lang="en-US" sz="2000" dirty="0">
                <a:solidFill>
                  <a:prstClr val="black"/>
                </a:solidFill>
              </a:rPr>
              <a:t>not, consider using the other collections</a:t>
            </a:r>
            <a:r>
              <a:rPr lang="en-US" sz="2000" dirty="0" smtClean="0">
                <a:solidFill>
                  <a:prstClr val="black"/>
                </a:solidFill>
              </a:rPr>
              <a:t>.</a:t>
            </a:r>
          </a:p>
          <a:p>
            <a:pPr marL="461963" lvl="0" indent="-234950">
              <a:spcBef>
                <a:spcPct val="30000"/>
              </a:spcBef>
              <a:buFont typeface="Wingdings" panose="05000000000000000000" pitchFamily="2" charset="2"/>
              <a:buChar char="§"/>
            </a:pPr>
            <a:r>
              <a:rPr lang="en-US" sz="2000" dirty="0">
                <a:solidFill>
                  <a:prstClr val="black"/>
                </a:solidFill>
              </a:rPr>
              <a:t>Do you need to access the elements in a certain order, such as FIFO, LIFO, or random?</a:t>
            </a:r>
          </a:p>
          <a:p>
            <a:pPr marL="687388" lvl="0" indent="-225425">
              <a:spcBef>
                <a:spcPct val="30000"/>
              </a:spcBef>
              <a:buFont typeface="Wingdings" panose="05000000000000000000" pitchFamily="2" charset="2"/>
              <a:buChar char="ü"/>
            </a:pPr>
            <a:r>
              <a:rPr lang="en-US" sz="2000" dirty="0">
                <a:solidFill>
                  <a:prstClr val="black"/>
                </a:solidFill>
              </a:rPr>
              <a:t>The Queue class and the Queue&lt;T&gt; or ConcurrentQueue&lt;T&gt; generic class offer FIFO access. For more information, see When to Use a Thread-Safe Collection</a:t>
            </a:r>
            <a:r>
              <a:rPr lang="en-US" sz="2000" dirty="0" smtClean="0">
                <a:solidFill>
                  <a:prstClr val="black"/>
                </a:solidFill>
              </a:rPr>
              <a:t>.</a:t>
            </a: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497</a:t>
            </a:fld>
            <a:endParaRPr lang="en-US" dirty="0"/>
          </a:p>
        </p:txBody>
      </p:sp>
    </p:spTree>
    <p:extLst>
      <p:ext uri="{BB962C8B-B14F-4D97-AF65-F5344CB8AC3E}">
        <p14:creationId xmlns:p14="http://schemas.microsoft.com/office/powerpoint/2010/main" val="199329591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Choosing </a:t>
            </a:r>
            <a:r>
              <a:rPr lang="en-US" dirty="0"/>
              <a:t>a Collection Class					</a:t>
            </a:r>
            <a:r>
              <a:rPr lang="en-US" dirty="0" smtClean="0"/>
              <a:t>  </a:t>
            </a:r>
            <a:r>
              <a:rPr lang="en-US" dirty="0" smtClean="0">
                <a:solidFill>
                  <a:srgbClr val="C00000"/>
                </a:solidFill>
              </a:rPr>
              <a:t>||</a:t>
            </a:r>
            <a:endParaRPr lang="en-US" dirty="0"/>
          </a:p>
        </p:txBody>
      </p:sp>
      <p:sp>
        <p:nvSpPr>
          <p:cNvPr id="4" name="Content Placeholder 3"/>
          <p:cNvSpPr>
            <a:spLocks noGrp="1"/>
          </p:cNvSpPr>
          <p:nvPr>
            <p:ph idx="1"/>
          </p:nvPr>
        </p:nvSpPr>
        <p:spPr/>
        <p:txBody>
          <a:bodyPr>
            <a:normAutofit/>
          </a:bodyPr>
          <a:lstStyle/>
          <a:p>
            <a:pPr marL="687388" lvl="0" indent="-225425">
              <a:spcBef>
                <a:spcPct val="30000"/>
              </a:spcBef>
              <a:buFont typeface="Wingdings" panose="05000000000000000000" pitchFamily="2" charset="2"/>
              <a:buChar char="ü"/>
            </a:pPr>
            <a:r>
              <a:rPr lang="en-US" dirty="0">
                <a:solidFill>
                  <a:prstClr val="black"/>
                </a:solidFill>
              </a:rPr>
              <a:t>The Stack class and the Stack&lt;T&gt; or ConcurrentStack&lt;T&gt; generic class offer LIFO access. For more information, see When to Use a Thread-Safe Collection.</a:t>
            </a:r>
          </a:p>
          <a:p>
            <a:pPr marL="687388" lvl="0" indent="-225425">
              <a:spcBef>
                <a:spcPct val="30000"/>
              </a:spcBef>
              <a:buFont typeface="Wingdings" panose="05000000000000000000" pitchFamily="2" charset="2"/>
              <a:buChar char="ü"/>
            </a:pPr>
            <a:r>
              <a:rPr lang="en-US" sz="2000" dirty="0" smtClean="0">
                <a:solidFill>
                  <a:prstClr val="black"/>
                </a:solidFill>
              </a:rPr>
              <a:t>The </a:t>
            </a:r>
            <a:r>
              <a:rPr lang="en-US" sz="2000" dirty="0">
                <a:solidFill>
                  <a:prstClr val="black"/>
                </a:solidFill>
              </a:rPr>
              <a:t>LinkedList&lt;T&gt; generic class allows sequential access either from the head to the tail, or from the tail to the head</a:t>
            </a:r>
            <a:r>
              <a:rPr lang="en-US" sz="2000" dirty="0" smtClean="0">
                <a:solidFill>
                  <a:prstClr val="black"/>
                </a:solidFill>
              </a:rPr>
              <a:t>.</a:t>
            </a:r>
          </a:p>
          <a:p>
            <a:pPr marL="461963" lvl="0" indent="-234950">
              <a:spcBef>
                <a:spcPct val="30000"/>
              </a:spcBef>
              <a:buFont typeface="Wingdings" panose="05000000000000000000" pitchFamily="2" charset="2"/>
              <a:buChar char="§"/>
            </a:pPr>
            <a:r>
              <a:rPr lang="en-US" sz="2000" dirty="0">
                <a:solidFill>
                  <a:prstClr val="black"/>
                </a:solidFill>
              </a:rPr>
              <a:t>Do you need to access each element by index?</a:t>
            </a:r>
          </a:p>
          <a:p>
            <a:pPr marL="687388" lvl="0" indent="-225425">
              <a:spcBef>
                <a:spcPct val="30000"/>
              </a:spcBef>
              <a:buFont typeface="Wingdings" panose="05000000000000000000" pitchFamily="2" charset="2"/>
              <a:buChar char="ü"/>
            </a:pPr>
            <a:r>
              <a:rPr lang="en-US" sz="2000" dirty="0">
                <a:solidFill>
                  <a:prstClr val="black"/>
                </a:solidFill>
              </a:rPr>
              <a:t>The ArrayList and StringCollection classes and the List&lt;T&gt; generic class offer access to their elements by the zero-based index of the element.</a:t>
            </a:r>
          </a:p>
          <a:p>
            <a:pPr marL="687388" lvl="0" indent="-225425">
              <a:spcBef>
                <a:spcPct val="30000"/>
              </a:spcBef>
              <a:buFont typeface="Wingdings" panose="05000000000000000000" pitchFamily="2" charset="2"/>
              <a:buChar char="ü"/>
            </a:pPr>
            <a:r>
              <a:rPr lang="en-US" sz="2000" dirty="0">
                <a:solidFill>
                  <a:prstClr val="black"/>
                </a:solidFill>
              </a:rPr>
              <a:t>The Hashtable, SortedList, ListDictionary, and StringDictionary classes, and the Dictionary&lt;TKey, TValue&gt; and SortedDictionary&lt; TKey, TValue&gt; generic classes offer access to their elements by the key of the element.</a:t>
            </a:r>
          </a:p>
          <a:p>
            <a:pPr marL="687388" lvl="0" indent="-225425">
              <a:spcBef>
                <a:spcPct val="30000"/>
              </a:spcBef>
              <a:buFont typeface="Wingdings" panose="05000000000000000000" pitchFamily="2" charset="2"/>
              <a:buChar char="ü"/>
            </a:pPr>
            <a:r>
              <a:rPr lang="en-US" sz="2000" dirty="0">
                <a:solidFill>
                  <a:prstClr val="black"/>
                </a:solidFill>
              </a:rPr>
              <a:t>The NameObjectCollectionBase and NameValueCollection classes, and the KeyedCollection&lt;TKey, TItem&gt; and SortedList&lt;TKey, TValue&gt; generic classes offer access to their elements by either the zero-based index or the key of the element</a:t>
            </a:r>
            <a:r>
              <a:rPr lang="en-US" sz="2000" dirty="0" smtClean="0">
                <a:solidFill>
                  <a:prstClr val="black"/>
                </a:solidFill>
              </a:rPr>
              <a:t>.</a:t>
            </a:r>
          </a:p>
          <a:p>
            <a:pPr marL="461963" lvl="0" indent="-234950">
              <a:spcBef>
                <a:spcPct val="30000"/>
              </a:spcBef>
              <a:buFont typeface="Wingdings" panose="05000000000000000000" pitchFamily="2" charset="2"/>
              <a:buChar char="§"/>
            </a:pPr>
            <a:r>
              <a:rPr lang="en-US" sz="2000" dirty="0" smtClean="0">
                <a:solidFill>
                  <a:prstClr val="black"/>
                </a:solidFill>
              </a:rPr>
              <a:t>Will each element contain one value, a combination of one key and one value, or a combination of one key and multiple values?</a:t>
            </a: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498</a:t>
            </a:fld>
            <a:endParaRPr lang="en-US" dirty="0"/>
          </a:p>
        </p:txBody>
      </p:sp>
    </p:spTree>
    <p:extLst>
      <p:ext uri="{BB962C8B-B14F-4D97-AF65-F5344CB8AC3E}">
        <p14:creationId xmlns:p14="http://schemas.microsoft.com/office/powerpoint/2010/main" val="407542030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Selecting a Collection Class					 </a:t>
            </a:r>
            <a:r>
              <a:rPr lang="en-US" dirty="0" smtClean="0">
                <a:solidFill>
                  <a:srgbClr val="C00000"/>
                </a:solidFill>
              </a:rPr>
              <a:t>|||</a:t>
            </a:r>
            <a:endParaRPr lang="en-US" dirty="0"/>
          </a:p>
        </p:txBody>
      </p:sp>
      <p:sp>
        <p:nvSpPr>
          <p:cNvPr id="4" name="Content Placeholder 3"/>
          <p:cNvSpPr>
            <a:spLocks noGrp="1"/>
          </p:cNvSpPr>
          <p:nvPr>
            <p:ph idx="1"/>
          </p:nvPr>
        </p:nvSpPr>
        <p:spPr/>
        <p:txBody>
          <a:bodyPr>
            <a:normAutofit/>
          </a:bodyPr>
          <a:lstStyle/>
          <a:p>
            <a:pPr marL="687388" lvl="0" indent="-225425">
              <a:spcBef>
                <a:spcPct val="30000"/>
              </a:spcBef>
              <a:buFont typeface="Wingdings" panose="05000000000000000000" pitchFamily="2" charset="2"/>
              <a:buChar char="ü"/>
            </a:pPr>
            <a:r>
              <a:rPr lang="en-US" dirty="0">
                <a:solidFill>
                  <a:prstClr val="black"/>
                </a:solidFill>
              </a:rPr>
              <a:t>One value: Use any of the collections based on the IList interface or the IList&lt;T&gt; generic interface.</a:t>
            </a:r>
          </a:p>
          <a:p>
            <a:pPr marL="687388" lvl="0" indent="-225425">
              <a:spcBef>
                <a:spcPct val="30000"/>
              </a:spcBef>
              <a:buFont typeface="Wingdings" panose="05000000000000000000" pitchFamily="2" charset="2"/>
              <a:buChar char="ü"/>
            </a:pPr>
            <a:r>
              <a:rPr lang="en-US" dirty="0">
                <a:solidFill>
                  <a:prstClr val="black"/>
                </a:solidFill>
              </a:rPr>
              <a:t>One key and one value: Use any of the collections based on the IDictionary interface or the IDictionary&lt;TKey, TValue&gt; generic interface.</a:t>
            </a:r>
          </a:p>
          <a:p>
            <a:pPr marL="687388" lvl="0" indent="-225425">
              <a:spcBef>
                <a:spcPct val="30000"/>
              </a:spcBef>
              <a:buFont typeface="Wingdings" panose="05000000000000000000" pitchFamily="2" charset="2"/>
              <a:buChar char="ü"/>
            </a:pPr>
            <a:r>
              <a:rPr lang="en-US" sz="2000" dirty="0" smtClean="0">
                <a:solidFill>
                  <a:prstClr val="black"/>
                </a:solidFill>
              </a:rPr>
              <a:t>One </a:t>
            </a:r>
            <a:r>
              <a:rPr lang="en-US" sz="2000" dirty="0">
                <a:solidFill>
                  <a:prstClr val="black"/>
                </a:solidFill>
              </a:rPr>
              <a:t>value with embedded key: Use the KeyedCollection&lt;TKey, TItem&gt; generic class.</a:t>
            </a:r>
          </a:p>
          <a:p>
            <a:pPr marL="687388" lvl="0" indent="-225425">
              <a:spcBef>
                <a:spcPct val="30000"/>
              </a:spcBef>
              <a:buFont typeface="Wingdings" panose="05000000000000000000" pitchFamily="2" charset="2"/>
              <a:buChar char="ü"/>
            </a:pPr>
            <a:r>
              <a:rPr lang="en-US" sz="2000" dirty="0">
                <a:solidFill>
                  <a:prstClr val="black"/>
                </a:solidFill>
              </a:rPr>
              <a:t>One key and multiple values: Use the NameValueCollection class.</a:t>
            </a:r>
          </a:p>
          <a:p>
            <a:pPr marL="461963" lvl="0" indent="-234950">
              <a:spcBef>
                <a:spcPct val="30000"/>
              </a:spcBef>
              <a:buFont typeface="Wingdings" panose="05000000000000000000" pitchFamily="2" charset="2"/>
              <a:buChar char="§"/>
            </a:pPr>
            <a:r>
              <a:rPr lang="en-US" sz="2000" dirty="0">
                <a:solidFill>
                  <a:prstClr val="black"/>
                </a:solidFill>
              </a:rPr>
              <a:t>Do you need to sort the elements differently from how they were entered?</a:t>
            </a:r>
          </a:p>
          <a:p>
            <a:pPr marL="687388" lvl="0" indent="-225425">
              <a:spcBef>
                <a:spcPct val="30000"/>
              </a:spcBef>
              <a:buFont typeface="Wingdings" panose="05000000000000000000" pitchFamily="2" charset="2"/>
              <a:buChar char="ü"/>
            </a:pPr>
            <a:r>
              <a:rPr lang="en-US" sz="2000" dirty="0">
                <a:solidFill>
                  <a:prstClr val="black"/>
                </a:solidFill>
              </a:rPr>
              <a:t>The Hashtable class sorts its elements by their hash codes.</a:t>
            </a:r>
          </a:p>
          <a:p>
            <a:pPr marL="687388" lvl="0" indent="-225425">
              <a:spcBef>
                <a:spcPct val="30000"/>
              </a:spcBef>
              <a:buFont typeface="Wingdings" panose="05000000000000000000" pitchFamily="2" charset="2"/>
              <a:buChar char="ü"/>
            </a:pPr>
            <a:r>
              <a:rPr lang="en-US" sz="2000" dirty="0">
                <a:solidFill>
                  <a:prstClr val="black"/>
                </a:solidFill>
              </a:rPr>
              <a:t>The SortedList class and the SortedDictionary&lt;TKey, TValue&gt; and SortedList&lt;TKey, TValue&gt; generic classes sort their elements by the key, based on implementations of the IComparer interface and the IComparer&lt;T&gt; generic interface.</a:t>
            </a:r>
          </a:p>
          <a:p>
            <a:pPr marL="687388" lvl="0" indent="-225425">
              <a:spcBef>
                <a:spcPct val="30000"/>
              </a:spcBef>
              <a:buFont typeface="Wingdings" panose="05000000000000000000" pitchFamily="2" charset="2"/>
              <a:buChar char="ü"/>
            </a:pPr>
            <a:r>
              <a:rPr lang="en-US" sz="2000" dirty="0">
                <a:solidFill>
                  <a:prstClr val="black"/>
                </a:solidFill>
              </a:rPr>
              <a:t>ArrayList provides a Sort method that takes an IComparer implementation as a parameter. Its generic counterpart, the List&lt;T&gt; generic class, provides a Sort method that takes an implementation of the IComparer&lt;T&gt; generic interface as a parameter</a:t>
            </a:r>
            <a:r>
              <a:rPr lang="en-US" sz="2000" dirty="0" smtClean="0">
                <a:solidFill>
                  <a:prstClr val="black"/>
                </a:solidFill>
              </a:rPr>
              <a:t>.</a:t>
            </a: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499</a:t>
            </a:fld>
            <a:endParaRPr lang="en-US" dirty="0"/>
          </a:p>
        </p:txBody>
      </p:sp>
    </p:spTree>
    <p:extLst>
      <p:ext uri="{BB962C8B-B14F-4D97-AF65-F5344CB8AC3E}">
        <p14:creationId xmlns:p14="http://schemas.microsoft.com/office/powerpoint/2010/main" val="1496304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Intro</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C# is a general-purpose, type-safe, object-oriented programming </a:t>
            </a:r>
            <a:r>
              <a:rPr lang="en-US" sz="2000" dirty="0" smtClean="0"/>
              <a:t>language.</a:t>
            </a:r>
          </a:p>
          <a:p>
            <a:pPr marL="461963">
              <a:buFont typeface="Wingdings" panose="05000000000000000000" pitchFamily="2" charset="2"/>
              <a:buChar char="§"/>
            </a:pPr>
            <a:r>
              <a:rPr lang="en-US" sz="2000" dirty="0" smtClean="0"/>
              <a:t>The </a:t>
            </a:r>
            <a:r>
              <a:rPr lang="en-US" sz="2000" dirty="0"/>
              <a:t>goal of the language is programmer </a:t>
            </a:r>
            <a:r>
              <a:rPr lang="en-US" sz="2000" dirty="0" smtClean="0"/>
              <a:t>productivity.</a:t>
            </a:r>
          </a:p>
          <a:p>
            <a:pPr marL="461963">
              <a:buFont typeface="Wingdings" panose="05000000000000000000" pitchFamily="2" charset="2"/>
              <a:buChar char="§"/>
            </a:pPr>
            <a:r>
              <a:rPr lang="en-US" sz="2000" dirty="0" smtClean="0"/>
              <a:t>To </a:t>
            </a:r>
            <a:r>
              <a:rPr lang="en-US" sz="2000" dirty="0"/>
              <a:t>this end, C# balances simplicity, expressiveness, and </a:t>
            </a:r>
            <a:r>
              <a:rPr lang="en-US" sz="2000" dirty="0" smtClean="0"/>
              <a:t>performance.</a:t>
            </a:r>
          </a:p>
          <a:p>
            <a:pPr marL="461963">
              <a:buFont typeface="Wingdings" panose="05000000000000000000" pitchFamily="2" charset="2"/>
              <a:buChar char="§"/>
            </a:pPr>
            <a:r>
              <a:rPr lang="en-US" sz="2000" dirty="0" smtClean="0"/>
              <a:t>The </a:t>
            </a:r>
            <a:r>
              <a:rPr lang="en-US" sz="2000" dirty="0"/>
              <a:t>chief architect of the language since its first version is </a:t>
            </a:r>
            <a:r>
              <a:rPr lang="en-US" sz="2000" dirty="0">
                <a:solidFill>
                  <a:srgbClr val="FF0000"/>
                </a:solidFill>
              </a:rPr>
              <a:t>Anders Hejlsberg</a:t>
            </a:r>
            <a:r>
              <a:rPr lang="en-US" sz="2000" dirty="0"/>
              <a:t> (creator of Turbo Pascal and architect of Delphi</a:t>
            </a:r>
            <a:r>
              <a:rPr lang="en-US" sz="2000" dirty="0" smtClean="0"/>
              <a:t>).</a:t>
            </a:r>
          </a:p>
          <a:p>
            <a:pPr marL="461963">
              <a:buFont typeface="Wingdings" panose="05000000000000000000" pitchFamily="2" charset="2"/>
              <a:buChar char="§"/>
            </a:pPr>
            <a:r>
              <a:rPr lang="en-US" sz="2000" dirty="0" smtClean="0"/>
              <a:t>The </a:t>
            </a:r>
            <a:r>
              <a:rPr lang="en-US" sz="2000" dirty="0"/>
              <a:t>C# language is platform-neutral and works with a range of platform-specific </a:t>
            </a:r>
            <a:r>
              <a:rPr lang="en-US" sz="2000" dirty="0" smtClean="0"/>
              <a:t>compilers </a:t>
            </a:r>
            <a:r>
              <a:rPr lang="en-US" sz="2000" dirty="0"/>
              <a:t>and frameworks, most notably the Microsoft .NET Framework for Windows.</a:t>
            </a:r>
          </a:p>
          <a:p>
            <a:pPr>
              <a:buFont typeface="Wingdings" panose="05000000000000000000" pitchFamily="2" charset="2"/>
              <a:buChar char="v"/>
            </a:pPr>
            <a:endParaRPr lang="en-US" sz="2000" dirty="0" smtClean="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a:t>
            </a:fld>
            <a:endParaRPr lang="en-US" dirty="0"/>
          </a:p>
        </p:txBody>
      </p:sp>
    </p:spTree>
    <p:extLst>
      <p:ext uri="{BB962C8B-B14F-4D97-AF65-F5344CB8AC3E}">
        <p14:creationId xmlns:p14="http://schemas.microsoft.com/office/powerpoint/2010/main" val="27706493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What’s New in C# </a:t>
            </a:r>
            <a:r>
              <a:rPr lang="en-US" dirty="0"/>
              <a:t>3</a:t>
            </a:r>
            <a:r>
              <a:rPr lang="en-US" dirty="0" smtClean="0"/>
              <a:t>.0</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features added to C# 3.0 were mostly centered on Language Integrated Query </a:t>
            </a:r>
            <a:r>
              <a:rPr lang="en-US" sz="2000" dirty="0" smtClean="0"/>
              <a:t>capabilities (LINQ).</a:t>
            </a:r>
          </a:p>
          <a:p>
            <a:pPr marL="461963">
              <a:buFont typeface="Wingdings" panose="05000000000000000000" pitchFamily="2" charset="2"/>
              <a:buChar char="§"/>
            </a:pPr>
            <a:r>
              <a:rPr lang="en-US" sz="2000" dirty="0" smtClean="0"/>
              <a:t>LINQ </a:t>
            </a:r>
            <a:r>
              <a:rPr lang="en-US" sz="2000" dirty="0"/>
              <a:t>enables queries to be written directly within a C# program and checked statically for correctness, and query both local collections (such as lists or XML documents) or remote data sources (such as a database). </a:t>
            </a:r>
            <a:endParaRPr lang="en-US" sz="2000" dirty="0" smtClean="0"/>
          </a:p>
          <a:p>
            <a:pPr marL="461963">
              <a:buFont typeface="Wingdings" panose="05000000000000000000" pitchFamily="2" charset="2"/>
              <a:buChar char="§"/>
            </a:pPr>
            <a:r>
              <a:rPr lang="en-US" sz="2000" dirty="0" smtClean="0"/>
              <a:t>The </a:t>
            </a:r>
            <a:r>
              <a:rPr lang="en-US" sz="2000" dirty="0"/>
              <a:t>C# 3.0 features added to support LINQ </a:t>
            </a:r>
            <a:r>
              <a:rPr lang="en-US" sz="2000" dirty="0" smtClean="0"/>
              <a:t>comprised</a:t>
            </a:r>
          </a:p>
          <a:p>
            <a:pPr marL="687388" indent="-225425">
              <a:buFont typeface="Wingdings" panose="05000000000000000000" pitchFamily="2" charset="2"/>
              <a:buChar char="ü"/>
            </a:pPr>
            <a:r>
              <a:rPr lang="en-US" sz="2000" dirty="0" smtClean="0"/>
              <a:t>implicitly </a:t>
            </a:r>
            <a:r>
              <a:rPr lang="en-US" sz="2000" dirty="0"/>
              <a:t>typed local </a:t>
            </a:r>
            <a:r>
              <a:rPr lang="en-US" sz="2000" dirty="0" smtClean="0"/>
              <a:t>variables			anonymous types</a:t>
            </a:r>
          </a:p>
          <a:p>
            <a:pPr marL="687388" indent="-225425">
              <a:buFont typeface="Wingdings" panose="05000000000000000000" pitchFamily="2" charset="2"/>
              <a:buChar char="ü"/>
            </a:pPr>
            <a:r>
              <a:rPr lang="en-US" sz="2000" dirty="0" smtClean="0"/>
              <a:t>object initializers					lambda expressions</a:t>
            </a:r>
          </a:p>
          <a:p>
            <a:pPr marL="687388" indent="-225425">
              <a:buFont typeface="Wingdings" panose="05000000000000000000" pitchFamily="2" charset="2"/>
              <a:buChar char="ü"/>
            </a:pPr>
            <a:r>
              <a:rPr lang="en-US" sz="2000" dirty="0" smtClean="0"/>
              <a:t>extension methods					query expressions</a:t>
            </a:r>
          </a:p>
          <a:p>
            <a:pPr marL="687388" indent="-225425">
              <a:buFont typeface="Wingdings" panose="05000000000000000000" pitchFamily="2" charset="2"/>
              <a:buChar char="ü"/>
            </a:pPr>
            <a:r>
              <a:rPr lang="en-US" sz="2000" dirty="0" smtClean="0"/>
              <a:t>expression trees</a:t>
            </a:r>
          </a:p>
          <a:p>
            <a:pPr marL="461963">
              <a:buFont typeface="Wingdings" panose="05000000000000000000" pitchFamily="2" charset="2"/>
              <a:buChar char="§"/>
            </a:pPr>
            <a:r>
              <a:rPr lang="en-US" sz="2000" dirty="0"/>
              <a:t>C# 3.0 also </a:t>
            </a:r>
            <a:r>
              <a:rPr lang="en-US" sz="2000" dirty="0" smtClean="0"/>
              <a:t>added</a:t>
            </a:r>
          </a:p>
          <a:p>
            <a:pPr marL="687388" indent="-225425">
              <a:buFont typeface="Wingdings" panose="05000000000000000000" pitchFamily="2" charset="2"/>
              <a:buChar char="ü"/>
            </a:pPr>
            <a:r>
              <a:rPr lang="en-US" sz="2000" dirty="0" smtClean="0"/>
              <a:t>automatic properties</a:t>
            </a:r>
          </a:p>
          <a:p>
            <a:pPr marL="687388" indent="-225425">
              <a:buFont typeface="Wingdings" panose="05000000000000000000" pitchFamily="2" charset="2"/>
              <a:buChar char="ü"/>
            </a:pPr>
            <a:r>
              <a:rPr lang="en-US" sz="2000" dirty="0" smtClean="0"/>
              <a:t>partial methods</a:t>
            </a: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50</a:t>
            </a:fld>
            <a:endParaRPr lang="en-US" dirty="0"/>
          </a:p>
        </p:txBody>
      </p:sp>
    </p:spTree>
    <p:extLst>
      <p:ext uri="{BB962C8B-B14F-4D97-AF65-F5344CB8AC3E}">
        <p14:creationId xmlns:p14="http://schemas.microsoft.com/office/powerpoint/2010/main" val="106862659"/>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Selecting a Collection Class					</a:t>
            </a:r>
            <a:r>
              <a:rPr lang="en-US" dirty="0" smtClean="0">
                <a:solidFill>
                  <a:srgbClr val="C00000"/>
                </a:solidFill>
              </a:rPr>
              <a:t>||||</a:t>
            </a:r>
            <a:endParaRPr lang="en-US" dirty="0"/>
          </a:p>
        </p:txBody>
      </p:sp>
      <p:sp>
        <p:nvSpPr>
          <p:cNvPr id="4" name="Content Placeholder 3"/>
          <p:cNvSpPr>
            <a:spLocks noGrp="1"/>
          </p:cNvSpPr>
          <p:nvPr>
            <p:ph idx="1"/>
          </p:nvPr>
        </p:nvSpPr>
        <p:spPr/>
        <p:txBody>
          <a:bodyPr>
            <a:normAutofit/>
          </a:bodyPr>
          <a:lstStyle/>
          <a:p>
            <a:pPr marL="461963" lvl="0" indent="-234950">
              <a:spcBef>
                <a:spcPct val="30000"/>
              </a:spcBef>
              <a:buFont typeface="Wingdings" panose="05000000000000000000" pitchFamily="2" charset="2"/>
              <a:buChar char="§"/>
            </a:pPr>
            <a:r>
              <a:rPr lang="en-US" sz="2000" dirty="0" smtClean="0">
                <a:solidFill>
                  <a:prstClr val="black"/>
                </a:solidFill>
              </a:rPr>
              <a:t>Do </a:t>
            </a:r>
            <a:r>
              <a:rPr lang="en-US" sz="2000" dirty="0">
                <a:solidFill>
                  <a:prstClr val="black"/>
                </a:solidFill>
              </a:rPr>
              <a:t>you need fast searches and retrieval of information?</a:t>
            </a:r>
          </a:p>
          <a:p>
            <a:pPr marL="687388" lvl="0" indent="-225425">
              <a:spcBef>
                <a:spcPct val="30000"/>
              </a:spcBef>
              <a:buFont typeface="Wingdings" panose="05000000000000000000" pitchFamily="2" charset="2"/>
              <a:buChar char="ü"/>
            </a:pPr>
            <a:r>
              <a:rPr lang="en-US" sz="2000" dirty="0">
                <a:solidFill>
                  <a:prstClr val="black"/>
                </a:solidFill>
              </a:rPr>
              <a:t>ListDictionary is faster than Hashtable for small collections (10 items or fewer). The Dictionary&lt;TKey, TValue&gt; generic class provides faster lookup than the SortedDictionary&lt;TKey, TValue&gt; generic </a:t>
            </a:r>
            <a:r>
              <a:rPr lang="en-US" sz="2000" dirty="0" smtClean="0">
                <a:solidFill>
                  <a:prstClr val="black"/>
                </a:solidFill>
              </a:rPr>
              <a:t>class.</a:t>
            </a:r>
          </a:p>
          <a:p>
            <a:pPr marL="687388" lvl="0" indent="-225425">
              <a:spcBef>
                <a:spcPct val="30000"/>
              </a:spcBef>
              <a:buFont typeface="Wingdings" panose="05000000000000000000" pitchFamily="2" charset="2"/>
              <a:buChar char="ü"/>
            </a:pPr>
            <a:r>
              <a:rPr lang="en-US" sz="2000" dirty="0" smtClean="0">
                <a:solidFill>
                  <a:prstClr val="black"/>
                </a:solidFill>
              </a:rPr>
              <a:t>The </a:t>
            </a:r>
            <a:r>
              <a:rPr lang="en-US" sz="2000" dirty="0">
                <a:solidFill>
                  <a:prstClr val="black"/>
                </a:solidFill>
              </a:rPr>
              <a:t>multi-threaded implementation is ConcurrentDictionary&lt;TKey, TValue&gt;. ConcurrentBag&lt;T&gt; provides fast multi-threaded insertion for unordered </a:t>
            </a:r>
            <a:r>
              <a:rPr lang="en-US" sz="2000" dirty="0" smtClean="0">
                <a:solidFill>
                  <a:prstClr val="black"/>
                </a:solidFill>
              </a:rPr>
              <a:t>data.</a:t>
            </a:r>
          </a:p>
          <a:p>
            <a:pPr marL="687388" lvl="0" indent="-225425">
              <a:spcBef>
                <a:spcPct val="30000"/>
              </a:spcBef>
              <a:buFont typeface="Wingdings" panose="05000000000000000000" pitchFamily="2" charset="2"/>
              <a:buChar char="ü"/>
            </a:pPr>
            <a:r>
              <a:rPr lang="en-US" sz="2000" dirty="0" smtClean="0">
                <a:solidFill>
                  <a:prstClr val="black"/>
                </a:solidFill>
              </a:rPr>
              <a:t>For </a:t>
            </a:r>
            <a:r>
              <a:rPr lang="en-US" sz="2000" dirty="0">
                <a:solidFill>
                  <a:prstClr val="black"/>
                </a:solidFill>
              </a:rPr>
              <a:t>more information about both multi-threaded types, see When to Use a Thread-Safe Collection</a:t>
            </a:r>
            <a:r>
              <a:rPr lang="en-US" sz="2000" dirty="0" smtClean="0">
                <a:solidFill>
                  <a:prstClr val="black"/>
                </a:solidFill>
              </a:rPr>
              <a:t>.</a:t>
            </a:r>
          </a:p>
          <a:p>
            <a:pPr marL="461963" lvl="0" indent="-234950">
              <a:spcBef>
                <a:spcPct val="30000"/>
              </a:spcBef>
              <a:buFont typeface="Wingdings" panose="05000000000000000000" pitchFamily="2" charset="2"/>
              <a:buChar char="§"/>
            </a:pPr>
            <a:r>
              <a:rPr lang="en-US" dirty="0">
                <a:solidFill>
                  <a:prstClr val="black"/>
                </a:solidFill>
              </a:rPr>
              <a:t>Do you need collections that accept only strings?</a:t>
            </a:r>
          </a:p>
          <a:p>
            <a:pPr marL="687388" lvl="0" indent="-225425">
              <a:spcBef>
                <a:spcPct val="30000"/>
              </a:spcBef>
              <a:buFont typeface="Wingdings" panose="05000000000000000000" pitchFamily="2" charset="2"/>
              <a:buChar char="ü"/>
            </a:pPr>
            <a:r>
              <a:rPr lang="en-US" dirty="0">
                <a:solidFill>
                  <a:prstClr val="black"/>
                </a:solidFill>
              </a:rPr>
              <a:t>StringCollection (based on IList) and StringDictionary (based on IDictionary) are in the System.Collections.Specialized namespace.</a:t>
            </a:r>
          </a:p>
          <a:p>
            <a:pPr marL="687388" lvl="0" indent="-225425">
              <a:spcBef>
                <a:spcPct val="30000"/>
              </a:spcBef>
              <a:buFont typeface="Wingdings" panose="05000000000000000000" pitchFamily="2" charset="2"/>
              <a:buChar char="ü"/>
            </a:pPr>
            <a:r>
              <a:rPr lang="en-US" dirty="0">
                <a:solidFill>
                  <a:prstClr val="black"/>
                </a:solidFill>
              </a:rPr>
              <a:t>In addition, you can use any of the generic collection classes in the System.Collections.Generic namespace as strongly typed string collections by specifying the String class for their generic type arguments</a:t>
            </a:r>
            <a:r>
              <a:rPr lang="en-US" dirty="0" smtClean="0">
                <a:solidFill>
                  <a:prstClr val="black"/>
                </a:solidFill>
              </a:rPr>
              <a:t>.</a:t>
            </a:r>
            <a:endParaRPr lang="en-US" dirty="0">
              <a:solidFill>
                <a:prstClr val="black"/>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500</a:t>
            </a:fld>
            <a:endParaRPr lang="en-US" dirty="0"/>
          </a:p>
        </p:txBody>
      </p:sp>
    </p:spTree>
    <p:extLst>
      <p:ext uri="{BB962C8B-B14F-4D97-AF65-F5344CB8AC3E}">
        <p14:creationId xmlns:p14="http://schemas.microsoft.com/office/powerpoint/2010/main" val="6618744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Configuration</a:t>
            </a:r>
            <a:r>
              <a:rPr lang="en-US" dirty="0" smtClean="0">
                <a:solidFill>
                  <a:schemeClr val="bg1"/>
                </a:solidFill>
                <a:latin typeface="+mn-lt"/>
              </a:rPr>
              <a:t> Files</a:t>
            </a:r>
            <a:endParaRPr lang="en-US" dirty="0">
              <a:solidFill>
                <a:schemeClr val="bg1"/>
              </a:solidFill>
              <a:latin typeface="+mn-lt"/>
            </a:endParaRPr>
          </a:p>
        </p:txBody>
      </p:sp>
      <p:sp>
        <p:nvSpPr>
          <p:cNvPr id="4" name="Content Placeholder 3"/>
          <p:cNvSpPr>
            <a:spLocks noGrp="1"/>
          </p:cNvSpPr>
          <p:nvPr>
            <p:ph idx="1"/>
          </p:nvPr>
        </p:nvSpPr>
        <p:spPr/>
        <p:txBody>
          <a:bodyPr>
            <a:normAutofit/>
          </a:bodyPr>
          <a:lstStyle/>
          <a:p>
            <a:pPr lvl="0">
              <a:spcBef>
                <a:spcPct val="30000"/>
              </a:spcBef>
              <a:buFont typeface="Wingdings" panose="05000000000000000000" pitchFamily="2" charset="2"/>
              <a:buChar char="v"/>
            </a:pPr>
            <a:r>
              <a:rPr lang="en-US" sz="2000" dirty="0">
                <a:solidFill>
                  <a:prstClr val="black"/>
                </a:solidFill>
              </a:rPr>
              <a:t>The .NET Framework, through configuration files, gives developers and administrators control and flexibility over the way applications </a:t>
            </a:r>
            <a:r>
              <a:rPr lang="en-US" sz="2000" dirty="0" smtClean="0">
                <a:solidFill>
                  <a:prstClr val="black"/>
                </a:solidFill>
              </a:rPr>
              <a:t>run.</a:t>
            </a:r>
          </a:p>
          <a:p>
            <a:pPr marL="461963" lvl="0">
              <a:spcBef>
                <a:spcPct val="30000"/>
              </a:spcBef>
              <a:buFont typeface="Wingdings" panose="05000000000000000000" pitchFamily="2" charset="2"/>
              <a:buChar char="§"/>
            </a:pPr>
            <a:r>
              <a:rPr lang="en-US" sz="2000" dirty="0" smtClean="0">
                <a:solidFill>
                  <a:prstClr val="black"/>
                </a:solidFill>
              </a:rPr>
              <a:t>Configuration </a:t>
            </a:r>
            <a:r>
              <a:rPr lang="en-US" sz="2000" dirty="0">
                <a:solidFill>
                  <a:prstClr val="black"/>
                </a:solidFill>
              </a:rPr>
              <a:t>files are XML files that can be changed as needed. An administrator can control which protected resources an application can access, which versions of assemblies an application will use, and where remote applications and objects are </a:t>
            </a:r>
            <a:r>
              <a:rPr lang="en-US" sz="2000" dirty="0" smtClean="0">
                <a:solidFill>
                  <a:prstClr val="black"/>
                </a:solidFill>
              </a:rPr>
              <a:t>located.</a:t>
            </a:r>
          </a:p>
          <a:p>
            <a:pPr marL="461963" lvl="0">
              <a:spcBef>
                <a:spcPct val="30000"/>
              </a:spcBef>
              <a:buFont typeface="Wingdings" panose="05000000000000000000" pitchFamily="2" charset="2"/>
              <a:buChar char="§"/>
            </a:pPr>
            <a:r>
              <a:rPr lang="en-US" sz="2000" dirty="0" smtClean="0">
                <a:solidFill>
                  <a:prstClr val="black"/>
                </a:solidFill>
              </a:rPr>
              <a:t>Developers </a:t>
            </a:r>
            <a:r>
              <a:rPr lang="en-US" sz="2000" dirty="0">
                <a:solidFill>
                  <a:prstClr val="black"/>
                </a:solidFill>
              </a:rPr>
              <a:t>can put settings in configuration files, eliminating the need to recompile an application every time a setting </a:t>
            </a:r>
            <a:r>
              <a:rPr lang="en-US" sz="2000" dirty="0" smtClean="0">
                <a:solidFill>
                  <a:prstClr val="black"/>
                </a:solidFill>
              </a:rPr>
              <a:t>changes.</a:t>
            </a:r>
          </a:p>
          <a:p>
            <a:pPr marL="461963" lvl="0">
              <a:spcBef>
                <a:spcPct val="30000"/>
              </a:spcBef>
              <a:buFont typeface="Wingdings" panose="05000000000000000000" pitchFamily="2" charset="2"/>
              <a:buChar char="§"/>
            </a:pPr>
            <a:r>
              <a:rPr lang="en-US" sz="2000" dirty="0" smtClean="0">
                <a:solidFill>
                  <a:prstClr val="black"/>
                </a:solidFill>
              </a:rPr>
              <a:t>There are three types of configuration files:</a:t>
            </a:r>
          </a:p>
          <a:p>
            <a:pPr marL="687388" lvl="0">
              <a:spcBef>
                <a:spcPct val="30000"/>
              </a:spcBef>
              <a:buFont typeface="Wingdings" panose="05000000000000000000" pitchFamily="2" charset="2"/>
              <a:buChar char="ü"/>
            </a:pPr>
            <a:r>
              <a:rPr lang="en-US" sz="2000" dirty="0" smtClean="0">
                <a:solidFill>
                  <a:prstClr val="black"/>
                </a:solidFill>
              </a:rPr>
              <a:t>Machine</a:t>
            </a:r>
          </a:p>
          <a:p>
            <a:pPr marL="687388" lvl="0">
              <a:spcBef>
                <a:spcPct val="30000"/>
              </a:spcBef>
              <a:buFont typeface="Wingdings" panose="05000000000000000000" pitchFamily="2" charset="2"/>
              <a:buChar char="ü"/>
            </a:pPr>
            <a:r>
              <a:rPr lang="en-US" sz="2000" dirty="0" smtClean="0">
                <a:solidFill>
                  <a:prstClr val="black"/>
                </a:solidFill>
              </a:rPr>
              <a:t>Application</a:t>
            </a:r>
          </a:p>
          <a:p>
            <a:pPr marL="687388" lvl="0">
              <a:spcBef>
                <a:spcPct val="30000"/>
              </a:spcBef>
              <a:buFont typeface="Wingdings" panose="05000000000000000000" pitchFamily="2" charset="2"/>
              <a:buChar char="ü"/>
            </a:pPr>
            <a:r>
              <a:rPr lang="en-US" sz="2000" dirty="0" smtClean="0">
                <a:solidFill>
                  <a:prstClr val="black"/>
                </a:solidFill>
              </a:rPr>
              <a:t>Security</a:t>
            </a: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501</a:t>
            </a:fld>
            <a:endParaRPr lang="en-US" dirty="0"/>
          </a:p>
        </p:txBody>
      </p:sp>
    </p:spTree>
    <p:extLst>
      <p:ext uri="{BB962C8B-B14F-4D97-AF65-F5344CB8AC3E}">
        <p14:creationId xmlns:p14="http://schemas.microsoft.com/office/powerpoint/2010/main" val="357630287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t>Configuration File Format</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Configuration files contain elements, which are logical data structures that set configuration information. </a:t>
            </a:r>
            <a:endParaRPr lang="en-US" sz="2000" dirty="0" smtClean="0"/>
          </a:p>
          <a:p>
            <a:pPr marL="461963">
              <a:buFont typeface="Wingdings" panose="05000000000000000000" pitchFamily="2" charset="2"/>
              <a:buChar char="§"/>
            </a:pPr>
            <a:r>
              <a:rPr lang="en-US" sz="2000" dirty="0" smtClean="0"/>
              <a:t>Within </a:t>
            </a:r>
            <a:r>
              <a:rPr lang="en-US" sz="2000" dirty="0"/>
              <a:t>a configuration file, you use tags to mark the beginning and end of an element. </a:t>
            </a:r>
            <a:endParaRPr lang="en-US" sz="2000" dirty="0" smtClean="0"/>
          </a:p>
          <a:p>
            <a:pPr marL="461963">
              <a:buFont typeface="Wingdings" panose="05000000000000000000" pitchFamily="2" charset="2"/>
              <a:buChar char="§"/>
            </a:pPr>
            <a:r>
              <a:rPr lang="en-US" sz="2000" dirty="0" smtClean="0">
                <a:solidFill>
                  <a:srgbClr val="FF0000"/>
                </a:solidFill>
              </a:rPr>
              <a:t>Ex:</a:t>
            </a:r>
            <a:r>
              <a:rPr lang="en-US" sz="2000" dirty="0" smtClean="0"/>
              <a:t> The </a:t>
            </a:r>
            <a:r>
              <a:rPr lang="en-US" sz="2000" dirty="0"/>
              <a:t>&lt;runtime&gt; element consists of &lt;runtime&gt;child elements&lt;/runtime&gt;. </a:t>
            </a:r>
            <a:endParaRPr lang="en-US" sz="2000" dirty="0" smtClean="0"/>
          </a:p>
          <a:p>
            <a:pPr marL="461963">
              <a:buFont typeface="Wingdings" panose="05000000000000000000" pitchFamily="2" charset="2"/>
              <a:buChar char="§"/>
            </a:pPr>
            <a:r>
              <a:rPr lang="en-US" sz="2000" dirty="0" smtClean="0"/>
              <a:t>An </a:t>
            </a:r>
            <a:r>
              <a:rPr lang="en-US" sz="2000" dirty="0"/>
              <a:t>empty element would be written as &lt;runtime/&gt; or &lt;runtime</a:t>
            </a:r>
            <a:r>
              <a:rPr lang="en-US" sz="2000" dirty="0" smtClean="0"/>
              <a:t>&gt;``&lt;/</a:t>
            </a:r>
            <a:r>
              <a:rPr lang="en-US" sz="2000" dirty="0"/>
              <a:t>runtime&gt;.</a:t>
            </a:r>
          </a:p>
          <a:p>
            <a:pPr marL="461963">
              <a:buFont typeface="Wingdings" panose="05000000000000000000" pitchFamily="2" charset="2"/>
              <a:buChar char="§"/>
            </a:pPr>
            <a:r>
              <a:rPr lang="en-US" sz="2000" dirty="0"/>
              <a:t>As with all XML files, the syntax in configuration files is case-sensitive.</a:t>
            </a:r>
          </a:p>
          <a:p>
            <a:pPr marL="461963">
              <a:buFont typeface="Wingdings" panose="05000000000000000000" pitchFamily="2" charset="2"/>
              <a:buChar char="§"/>
            </a:pPr>
            <a:r>
              <a:rPr lang="en-US" sz="2000" dirty="0"/>
              <a:t>You specify configuration settings using predefined attributes, which are name/value pairs inside an element's start tag. </a:t>
            </a:r>
            <a:endParaRPr lang="en-US" sz="2000" dirty="0" smtClean="0"/>
          </a:p>
          <a:p>
            <a:pPr marL="461963">
              <a:buFont typeface="Wingdings" panose="05000000000000000000" pitchFamily="2" charset="2"/>
              <a:buChar char="§"/>
            </a:pPr>
            <a:r>
              <a:rPr lang="en-US" sz="2000" dirty="0" smtClean="0"/>
              <a:t>The </a:t>
            </a:r>
            <a:r>
              <a:rPr lang="en-US" sz="2000" dirty="0"/>
              <a:t>following example specifies two attributes (version and href) for the &lt;codeBase&gt; element, which specifies where the runtime can </a:t>
            </a:r>
            <a:r>
              <a:rPr lang="en-US" sz="2000" dirty="0" smtClean="0"/>
              <a:t>locate </a:t>
            </a:r>
            <a:r>
              <a:rPr lang="en-US" sz="2000" dirty="0"/>
              <a:t>an </a:t>
            </a:r>
            <a:r>
              <a:rPr lang="en-US" sz="2000" dirty="0" smtClean="0"/>
              <a:t>assembly.</a:t>
            </a:r>
          </a:p>
          <a:p>
            <a:pPr marL="0" indent="0">
              <a:buNone/>
            </a:pPr>
            <a:r>
              <a:rPr lang="en-US" sz="2000" dirty="0" smtClean="0"/>
              <a:t>	</a:t>
            </a:r>
            <a:r>
              <a:rPr lang="en-US" sz="2000" dirty="0"/>
              <a:t>&lt;codeBase version="2.0.0.0"    href="http://www.litwareinc.com/myAssembly.dll"/&gt;</a:t>
            </a: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502</a:t>
            </a:fld>
            <a:endParaRPr lang="en-US" dirty="0"/>
          </a:p>
        </p:txBody>
      </p:sp>
    </p:spTree>
    <p:extLst>
      <p:ext uri="{BB962C8B-B14F-4D97-AF65-F5344CB8AC3E}">
        <p14:creationId xmlns:p14="http://schemas.microsoft.com/office/powerpoint/2010/main" val="110352035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t>Machine Configuration Files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The </a:t>
            </a:r>
            <a:r>
              <a:rPr lang="en-US" sz="2000" dirty="0"/>
              <a:t>machine configuration file, </a:t>
            </a:r>
            <a:r>
              <a:rPr lang="en-US" sz="2000" dirty="0">
                <a:solidFill>
                  <a:srgbClr val="FF0000"/>
                </a:solidFill>
              </a:rPr>
              <a:t>Machine.config</a:t>
            </a:r>
            <a:r>
              <a:rPr lang="en-US" sz="2000" dirty="0"/>
              <a:t>, contains settings that apply to an </a:t>
            </a:r>
            <a:r>
              <a:rPr lang="en-US" sz="2000" dirty="0">
                <a:solidFill>
                  <a:srgbClr val="FF0000"/>
                </a:solidFill>
              </a:rPr>
              <a:t>entire computer</a:t>
            </a:r>
            <a:r>
              <a:rPr lang="en-US" sz="2000" dirty="0"/>
              <a:t>. This file is located in the %runtime install path%\Config directory. </a:t>
            </a:r>
            <a:endParaRPr lang="en-US" sz="2000" dirty="0" smtClean="0"/>
          </a:p>
          <a:p>
            <a:pPr marL="461963">
              <a:buFont typeface="Wingdings" panose="05000000000000000000" pitchFamily="2" charset="2"/>
              <a:buChar char="§"/>
            </a:pPr>
            <a:r>
              <a:rPr lang="en-US" sz="2000" dirty="0" smtClean="0"/>
              <a:t>Machine.config </a:t>
            </a:r>
            <a:r>
              <a:rPr lang="en-US" sz="2000" dirty="0"/>
              <a:t>contains configuration settings for machine-wide assembly binding, built-in remoting channels, and ASP.NET. </a:t>
            </a:r>
          </a:p>
          <a:p>
            <a:pPr marL="461963">
              <a:buFont typeface="Wingdings" panose="05000000000000000000" pitchFamily="2" charset="2"/>
              <a:buChar char="§"/>
            </a:pPr>
            <a:r>
              <a:rPr lang="en-US" sz="2000" dirty="0"/>
              <a:t>The configuration system first looks in the machine configuration file for the &lt;appSettings&gt; element and other configuration sections that a developer might </a:t>
            </a:r>
            <a:r>
              <a:rPr lang="en-US" sz="2000" dirty="0" smtClean="0"/>
              <a:t>define.</a:t>
            </a:r>
          </a:p>
          <a:p>
            <a:pPr marL="461963">
              <a:buFont typeface="Wingdings" panose="05000000000000000000" pitchFamily="2" charset="2"/>
              <a:buChar char="§"/>
            </a:pPr>
            <a:r>
              <a:rPr lang="en-US" sz="2000" dirty="0" smtClean="0"/>
              <a:t>It </a:t>
            </a:r>
            <a:r>
              <a:rPr lang="en-US" sz="2000" dirty="0"/>
              <a:t>then looks in the application configuration file. To keep the machine configuration file manageable, it is best to put these settings in the application configuration </a:t>
            </a:r>
            <a:r>
              <a:rPr lang="en-US" sz="2000" dirty="0" smtClean="0"/>
              <a:t>file.</a:t>
            </a:r>
          </a:p>
          <a:p>
            <a:pPr marL="461963">
              <a:buFont typeface="Wingdings" panose="05000000000000000000" pitchFamily="2" charset="2"/>
              <a:buChar char="§"/>
            </a:pPr>
            <a:r>
              <a:rPr lang="en-US" sz="2000" dirty="0" smtClean="0"/>
              <a:t>However</a:t>
            </a:r>
            <a:r>
              <a:rPr lang="en-US" sz="2000" dirty="0"/>
              <a:t>, putting the settings in the machine configuration file can make your system more maintainable. </a:t>
            </a:r>
            <a:endParaRPr lang="en-US" sz="2000" dirty="0" smtClean="0"/>
          </a:p>
          <a:p>
            <a:pPr marL="461963">
              <a:buFont typeface="Wingdings" panose="05000000000000000000" pitchFamily="2" charset="2"/>
              <a:buChar char="§"/>
            </a:pPr>
            <a:r>
              <a:rPr lang="en-US" sz="2000" dirty="0" smtClean="0">
                <a:solidFill>
                  <a:srgbClr val="FF0000"/>
                </a:solidFill>
              </a:rPr>
              <a:t>Ex:</a:t>
            </a:r>
            <a:r>
              <a:rPr lang="en-US" sz="2000" dirty="0" smtClean="0"/>
              <a:t> If </a:t>
            </a:r>
            <a:r>
              <a:rPr lang="en-US" sz="2000" dirty="0"/>
              <a:t>you have a third-party component that both your client and server application uses, it is easier to put the settings for that component in one place. In this case, the machine configuration file is the appropriate place for the settings, so you don't have the same settings in two different files.</a:t>
            </a:r>
            <a:endParaRPr lang="en-US" sz="2000" dirty="0">
              <a:solidFill>
                <a:srgbClr val="00B050"/>
              </a:solidFill>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503</a:t>
            </a:fld>
            <a:endParaRPr lang="en-US" dirty="0"/>
          </a:p>
        </p:txBody>
      </p:sp>
    </p:spTree>
    <p:extLst>
      <p:ext uri="{BB962C8B-B14F-4D97-AF65-F5344CB8AC3E}">
        <p14:creationId xmlns:p14="http://schemas.microsoft.com/office/powerpoint/2010/main" val="243020391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t>Application Configuration Files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An application configuration file contains settings that are specific to an app. </a:t>
            </a:r>
            <a:endParaRPr lang="en-US" sz="2000" dirty="0" smtClean="0"/>
          </a:p>
          <a:p>
            <a:pPr marL="461963">
              <a:buFont typeface="Wingdings" panose="05000000000000000000" pitchFamily="2" charset="2"/>
              <a:buChar char="§"/>
            </a:pPr>
            <a:r>
              <a:rPr lang="en-US" sz="2000" dirty="0" smtClean="0"/>
              <a:t>This </a:t>
            </a:r>
            <a:r>
              <a:rPr lang="en-US" sz="2000" dirty="0"/>
              <a:t>file includes configuration settings that the </a:t>
            </a:r>
            <a:r>
              <a:rPr lang="en-US" sz="2000" dirty="0" smtClean="0"/>
              <a:t>CLR reads </a:t>
            </a:r>
            <a:r>
              <a:rPr lang="en-US" sz="2000" dirty="0"/>
              <a:t>(such as assembly binding policy, remoting objects, and so on), and settings that the app can read.</a:t>
            </a:r>
          </a:p>
          <a:p>
            <a:pPr marL="461963">
              <a:buFont typeface="Wingdings" panose="05000000000000000000" pitchFamily="2" charset="2"/>
              <a:buChar char="§"/>
            </a:pPr>
            <a:r>
              <a:rPr lang="en-US" sz="2000" dirty="0"/>
              <a:t>The name and location of the application configuration file depend on the </a:t>
            </a:r>
            <a:r>
              <a:rPr lang="en-US" sz="2000" dirty="0">
                <a:solidFill>
                  <a:srgbClr val="FF0000"/>
                </a:solidFill>
              </a:rPr>
              <a:t>app's host</a:t>
            </a:r>
            <a:r>
              <a:rPr lang="en-US" sz="2000" dirty="0"/>
              <a:t>, which can be one of the following</a:t>
            </a:r>
            <a:r>
              <a:rPr lang="en-US" sz="2000" dirty="0" smtClean="0"/>
              <a:t>:</a:t>
            </a:r>
          </a:p>
          <a:p>
            <a:pPr marL="687388" indent="-225425">
              <a:buFont typeface="Wingdings" panose="05000000000000000000" pitchFamily="2" charset="2"/>
              <a:buChar char="ü"/>
            </a:pPr>
            <a:r>
              <a:rPr lang="en-US" sz="2000" dirty="0"/>
              <a:t>Executable–hosted app</a:t>
            </a:r>
          </a:p>
          <a:p>
            <a:pPr marL="687388" indent="-225425">
              <a:buFont typeface="Wingdings" panose="05000000000000000000" pitchFamily="2" charset="2"/>
              <a:buChar char="ü"/>
            </a:pPr>
            <a:r>
              <a:rPr lang="en-US" sz="2000" dirty="0"/>
              <a:t>ASP.NET-hosted app</a:t>
            </a:r>
          </a:p>
          <a:p>
            <a:pPr marL="687388" indent="-225425">
              <a:buFont typeface="Wingdings" panose="05000000000000000000" pitchFamily="2" charset="2"/>
              <a:buChar char="ü"/>
            </a:pPr>
            <a:r>
              <a:rPr lang="en-US" sz="2000" dirty="0"/>
              <a:t>Internet Explorer-hosted </a:t>
            </a:r>
            <a:r>
              <a:rPr lang="en-US" sz="2000" dirty="0" smtClean="0"/>
              <a:t>app</a:t>
            </a: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504</a:t>
            </a:fld>
            <a:endParaRPr lang="en-US" dirty="0"/>
          </a:p>
        </p:txBody>
      </p:sp>
    </p:spTree>
    <p:extLst>
      <p:ext uri="{BB962C8B-B14F-4D97-AF65-F5344CB8AC3E}">
        <p14:creationId xmlns:p14="http://schemas.microsoft.com/office/powerpoint/2010/main" val="347452183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a:t>Executable–hosted app</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Executable–hosted app:</a:t>
            </a:r>
          </a:p>
          <a:p>
            <a:pPr marL="461963">
              <a:buFont typeface="Wingdings" panose="05000000000000000000" pitchFamily="2" charset="2"/>
              <a:buChar char="§"/>
            </a:pPr>
            <a:r>
              <a:rPr lang="en-US" sz="2000" dirty="0"/>
              <a:t>These apps have two configuration files: a source configuration file, which is modified by the developer during development, and an output file that is distributed with the app.</a:t>
            </a:r>
          </a:p>
          <a:p>
            <a:pPr marL="461963">
              <a:buFont typeface="Wingdings" panose="05000000000000000000" pitchFamily="2" charset="2"/>
              <a:buChar char="§"/>
            </a:pPr>
            <a:r>
              <a:rPr lang="en-US" sz="2000" dirty="0"/>
              <a:t>When you develop in Visual Studio, place the source configuration file for your app in the project directory and set its Copy To Output Directory property to Copy always or Copy if newer.</a:t>
            </a:r>
          </a:p>
          <a:p>
            <a:pPr marL="461963">
              <a:buFont typeface="Wingdings" panose="05000000000000000000" pitchFamily="2" charset="2"/>
              <a:buChar char="§"/>
            </a:pPr>
            <a:r>
              <a:rPr lang="en-US" sz="2000" dirty="0"/>
              <a:t>The name of the configuration file is the name of the app with a .config extension. For example, an app called myApp.exe should have a source configuration file called myApp.exe.config</a:t>
            </a:r>
            <a:r>
              <a:rPr lang="en-US" sz="2000" dirty="0" smtClean="0"/>
              <a:t>.</a:t>
            </a:r>
            <a:endParaRPr lang="en-US" sz="2000"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505</a:t>
            </a:fld>
            <a:endParaRPr lang="en-US" dirty="0"/>
          </a:p>
        </p:txBody>
      </p:sp>
    </p:spTree>
    <p:extLst>
      <p:ext uri="{BB962C8B-B14F-4D97-AF65-F5344CB8AC3E}">
        <p14:creationId xmlns:p14="http://schemas.microsoft.com/office/powerpoint/2010/main" val="1792782433"/>
      </p:ext>
    </p:extLst>
  </p:cSld>
  <p:clrMapOvr>
    <a:masterClrMapping/>
  </p:clrMapOvr>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a:t>ASP.NET-hosted app</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ASP.NET-hosted app:</a:t>
            </a:r>
          </a:p>
          <a:p>
            <a:pPr marL="461963">
              <a:buFont typeface="Wingdings" panose="05000000000000000000" pitchFamily="2" charset="2"/>
              <a:buChar char="§"/>
            </a:pPr>
            <a:r>
              <a:rPr lang="en-US" sz="2000" dirty="0"/>
              <a:t>ASP.NET configuration files are XML files. The .NET Framework defines a set of elements that implement configuration settings, and the ASP.NET configuration schema contains elements that control how ASP.NET Web applications behave.</a:t>
            </a:r>
          </a:p>
          <a:p>
            <a:pPr marL="461963">
              <a:buFont typeface="Wingdings" panose="05000000000000000000" pitchFamily="2" charset="2"/>
              <a:buChar char="§"/>
            </a:pPr>
            <a:r>
              <a:rPr lang="en-US" sz="2000" dirty="0"/>
              <a:t>Default configuration settings are specified in the Machine.config file located in the %SystemRoot%\Microsoft.NET\Framework\versionNumber\CONFIG\ directory. </a:t>
            </a:r>
          </a:p>
          <a:p>
            <a:pPr marL="461963">
              <a:buFont typeface="Wingdings" panose="05000000000000000000" pitchFamily="2" charset="2"/>
              <a:buChar char="§"/>
            </a:pPr>
            <a:r>
              <a:rPr lang="en-US" sz="2000" dirty="0"/>
              <a:t>Values are inherited by child sites and applications. If there is a configuration file in a child site or application, the inherited values do not appear, but can be overridden and are available to the configuration API</a:t>
            </a:r>
            <a:r>
              <a:rPr lang="en-US" sz="2000" dirty="0" smtClean="0"/>
              <a:t>.</a:t>
            </a:r>
            <a:endParaRPr lang="en-US" sz="2000"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506</a:t>
            </a:fld>
            <a:endParaRPr lang="en-US" dirty="0"/>
          </a:p>
        </p:txBody>
      </p:sp>
    </p:spTree>
    <p:extLst>
      <p:ext uri="{BB962C8B-B14F-4D97-AF65-F5344CB8AC3E}">
        <p14:creationId xmlns:p14="http://schemas.microsoft.com/office/powerpoint/2010/main" val="2033898014"/>
      </p:ext>
    </p:extLst>
  </p:cSld>
  <p:clrMapOvr>
    <a:masterClrMapping/>
  </p:clrMapOvr>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a:t>Internet Explorer-hosted app</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Internet Explorer-hosted app:</a:t>
            </a:r>
          </a:p>
          <a:p>
            <a:pPr marL="461963">
              <a:buFont typeface="Wingdings" panose="05000000000000000000" pitchFamily="2" charset="2"/>
              <a:buChar char="§"/>
            </a:pPr>
            <a:r>
              <a:rPr lang="en-US" sz="2000" dirty="0"/>
              <a:t>If an app hosted in Internet Explorer has a configuration file, the location of this file is specified in a &lt;link&gt; tag with the following syntax:</a:t>
            </a:r>
          </a:p>
          <a:p>
            <a:pPr marL="233363" indent="0">
              <a:buNone/>
            </a:pPr>
            <a:r>
              <a:rPr lang="en-US" sz="2000" dirty="0"/>
              <a:t>	&lt;link rel="ConfigurationFileName" href="location"&gt;</a:t>
            </a:r>
          </a:p>
          <a:p>
            <a:pPr marL="461963">
              <a:buFont typeface="Wingdings" panose="05000000000000000000" pitchFamily="2" charset="2"/>
              <a:buChar char="§"/>
            </a:pPr>
            <a:r>
              <a:rPr lang="en-US" sz="2000" dirty="0"/>
              <a:t>In this tag, location is a URL to the configuration file. This sets the app base. </a:t>
            </a:r>
          </a:p>
          <a:p>
            <a:pPr marL="461963">
              <a:buFont typeface="Wingdings" panose="05000000000000000000" pitchFamily="2" charset="2"/>
              <a:buChar char="§"/>
            </a:pPr>
            <a:r>
              <a:rPr lang="en-US" sz="2000" dirty="0"/>
              <a:t>The configuration file must be located on the same website as the app</a:t>
            </a:r>
            <a:r>
              <a:rPr lang="en-US" sz="2000" dirty="0" smtClean="0"/>
              <a:t>.</a:t>
            </a:r>
            <a:endParaRPr lang="en-US" sz="2000"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507</a:t>
            </a:fld>
            <a:endParaRPr lang="en-US" dirty="0"/>
          </a:p>
        </p:txBody>
      </p:sp>
    </p:spTree>
    <p:extLst>
      <p:ext uri="{BB962C8B-B14F-4D97-AF65-F5344CB8AC3E}">
        <p14:creationId xmlns:p14="http://schemas.microsoft.com/office/powerpoint/2010/main" val="2286020541"/>
      </p:ext>
    </p:extLst>
  </p:cSld>
  <p:clrMapOvr>
    <a:masterClrMapping/>
  </p:clrMapOvr>
  <p:timing>
    <p:tnLst>
      <p:par>
        <p:cT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t>Security Configuration Files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Security configuration files contain information about the </a:t>
            </a:r>
            <a:r>
              <a:rPr lang="en-US" sz="2000" dirty="0">
                <a:solidFill>
                  <a:srgbClr val="FF0000"/>
                </a:solidFill>
              </a:rPr>
              <a:t>code group hierarchy</a:t>
            </a:r>
            <a:r>
              <a:rPr lang="en-US" sz="2000" dirty="0"/>
              <a:t> and </a:t>
            </a:r>
            <a:r>
              <a:rPr lang="en-US" sz="2000" dirty="0">
                <a:solidFill>
                  <a:srgbClr val="FF0000"/>
                </a:solidFill>
              </a:rPr>
              <a:t>permission sets </a:t>
            </a:r>
            <a:r>
              <a:rPr lang="en-US" sz="2000" dirty="0"/>
              <a:t>associated with a policy level. </a:t>
            </a:r>
            <a:endParaRPr lang="en-US" sz="2000" dirty="0" smtClean="0"/>
          </a:p>
          <a:p>
            <a:pPr>
              <a:buFont typeface="Wingdings" panose="05000000000000000000" pitchFamily="2" charset="2"/>
              <a:buChar char="v"/>
            </a:pPr>
            <a:r>
              <a:rPr lang="en-US" sz="2000" dirty="0" smtClean="0"/>
              <a:t>It is strongly recommended </a:t>
            </a:r>
            <a:r>
              <a:rPr lang="en-US" sz="2000" dirty="0"/>
              <a:t>that you use the Code Access Security Policy tool (Caspol.exe) to modify security policy to ensure that policy changes do not corrupt the security configuration files</a:t>
            </a:r>
            <a:r>
              <a:rPr lang="en-US" sz="2000" dirty="0" smtClean="0"/>
              <a:t>.</a:t>
            </a:r>
            <a:endParaRPr lang="en-US" sz="2000" dirty="0" smtClean="0">
              <a:solidFill>
                <a:srgbClr val="00B050"/>
              </a:solidFill>
            </a:endParaRPr>
          </a:p>
          <a:p>
            <a:pPr>
              <a:buFont typeface="Wingdings" panose="05000000000000000000" pitchFamily="2" charset="2"/>
              <a:buChar char="v"/>
            </a:pPr>
            <a:r>
              <a:rPr lang="en-US" sz="2000" dirty="0" smtClean="0"/>
              <a:t>The </a:t>
            </a:r>
            <a:r>
              <a:rPr lang="en-US" sz="2000" dirty="0"/>
              <a:t>security configuration files are in the following locations:</a:t>
            </a:r>
          </a:p>
          <a:p>
            <a:pPr marL="798513" indent="-336550">
              <a:buFont typeface="Wingdings" panose="05000000000000000000" pitchFamily="2" charset="2"/>
              <a:buChar char="ü"/>
            </a:pPr>
            <a:r>
              <a:rPr lang="en-US" sz="2000" dirty="0"/>
              <a:t>Enterprise policy configuration file: %runtime-install-path%\</a:t>
            </a:r>
            <a:r>
              <a:rPr lang="en-US" sz="2000" dirty="0" smtClean="0"/>
              <a:t>Config\Enterprisesec.config</a:t>
            </a:r>
            <a:endParaRPr lang="en-US" sz="2000" dirty="0"/>
          </a:p>
          <a:p>
            <a:pPr marL="798513" indent="-336550">
              <a:buFont typeface="Wingdings" panose="05000000000000000000" pitchFamily="2" charset="2"/>
              <a:buChar char="ü"/>
            </a:pPr>
            <a:r>
              <a:rPr lang="en-US" sz="2000" dirty="0"/>
              <a:t>Machine policy configuration file: %runtime-install-path%\</a:t>
            </a:r>
            <a:r>
              <a:rPr lang="en-US" sz="2000" dirty="0" smtClean="0"/>
              <a:t>Config\Security.config</a:t>
            </a:r>
            <a:endParaRPr lang="en-US" sz="2000" dirty="0"/>
          </a:p>
          <a:p>
            <a:pPr marL="798513" indent="-336550">
              <a:buFont typeface="Wingdings" panose="05000000000000000000" pitchFamily="2" charset="2"/>
              <a:buChar char="ü"/>
            </a:pPr>
            <a:r>
              <a:rPr lang="en-US" sz="2000" dirty="0"/>
              <a:t>User policy configuration file: %USERPROFILE%\Application data\Microsoft\CLR security config</a:t>
            </a:r>
            <a:r>
              <a:rPr lang="en-US" sz="2000" dirty="0" smtClean="0"/>
              <a:t>\ vxx.xx\ Security.config</a:t>
            </a: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508</a:t>
            </a:fld>
            <a:endParaRPr lang="en-US" dirty="0"/>
          </a:p>
        </p:txBody>
      </p:sp>
    </p:spTree>
    <p:extLst>
      <p:ext uri="{BB962C8B-B14F-4D97-AF65-F5344CB8AC3E}">
        <p14:creationId xmlns:p14="http://schemas.microsoft.com/office/powerpoint/2010/main" val="203457911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.NET Framework Key Features</a:t>
            </a: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152400" y="1268362"/>
            <a:ext cx="6757492" cy="5141147"/>
          </a:xfrm>
          <a:prstGeom prst="rect">
            <a:avLst/>
          </a:prstGeom>
          <a:ln>
            <a:solidFill>
              <a:schemeClr val="accent1"/>
            </a:solidFill>
          </a:ln>
        </p:spPr>
      </p:pic>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509</a:t>
            </a:fld>
            <a:endParaRPr lang="en-US" dirty="0"/>
          </a:p>
        </p:txBody>
      </p:sp>
    </p:spTree>
    <p:extLst>
      <p:ext uri="{BB962C8B-B14F-4D97-AF65-F5344CB8AC3E}">
        <p14:creationId xmlns:p14="http://schemas.microsoft.com/office/powerpoint/2010/main" val="14275994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Implicitly </a:t>
            </a:r>
            <a:r>
              <a:rPr lang="en-US" dirty="0"/>
              <a:t>typed local variables</a:t>
            </a:r>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Implicitly typed local variables (</a:t>
            </a:r>
            <a:r>
              <a:rPr lang="en-US" sz="2000" dirty="0">
                <a:solidFill>
                  <a:srgbClr val="FF0000"/>
                </a:solidFill>
              </a:rPr>
              <a:t>var</a:t>
            </a:r>
            <a:r>
              <a:rPr lang="en-US" sz="2000" dirty="0"/>
              <a:t> </a:t>
            </a:r>
            <a:r>
              <a:rPr lang="en-US" sz="2000" dirty="0" smtClean="0"/>
              <a:t>keyword</a:t>
            </a:r>
            <a:r>
              <a:rPr lang="en-US" sz="2000" dirty="0"/>
              <a:t>)</a:t>
            </a:r>
            <a:r>
              <a:rPr lang="en-US" sz="2000" dirty="0" smtClean="0"/>
              <a:t> </a:t>
            </a:r>
            <a:r>
              <a:rPr lang="en-US" sz="2000" dirty="0"/>
              <a:t>let you omit the variable type in a declaration statement, allowing the compiler to </a:t>
            </a:r>
            <a:r>
              <a:rPr lang="en-US" sz="2000" dirty="0">
                <a:solidFill>
                  <a:srgbClr val="FF0000"/>
                </a:solidFill>
              </a:rPr>
              <a:t>infer</a:t>
            </a:r>
            <a:r>
              <a:rPr lang="en-US" sz="2000" dirty="0"/>
              <a:t> </a:t>
            </a:r>
            <a:r>
              <a:rPr lang="en-US" sz="2000" dirty="0" smtClean="0"/>
              <a:t>it.</a:t>
            </a:r>
          </a:p>
          <a:p>
            <a:pPr marL="461963">
              <a:buFont typeface="Wingdings" panose="05000000000000000000" pitchFamily="2" charset="2"/>
              <a:buChar char="§"/>
            </a:pPr>
            <a:r>
              <a:rPr lang="en-US" sz="2000" dirty="0" smtClean="0"/>
              <a:t>This </a:t>
            </a:r>
            <a:r>
              <a:rPr lang="en-US" sz="2000" dirty="0"/>
              <a:t>reduces </a:t>
            </a:r>
            <a:r>
              <a:rPr lang="en-US" sz="2000" dirty="0" smtClean="0"/>
              <a:t>clutter </a:t>
            </a:r>
            <a:r>
              <a:rPr lang="en-US" sz="2000" dirty="0"/>
              <a:t>as well as allowing anonymous </a:t>
            </a:r>
            <a:r>
              <a:rPr lang="en-US" sz="2000" dirty="0" smtClean="0"/>
              <a:t>types.</a:t>
            </a:r>
          </a:p>
          <a:p>
            <a:pPr marL="461963">
              <a:buFont typeface="Wingdings" panose="05000000000000000000" pitchFamily="2" charset="2"/>
              <a:buChar char="§"/>
            </a:pPr>
            <a:r>
              <a:rPr lang="en-US" sz="2000" dirty="0" smtClean="0"/>
              <a:t>Arrays </a:t>
            </a:r>
            <a:r>
              <a:rPr lang="en-US" sz="2000" dirty="0"/>
              <a:t>can also be implicitly </a:t>
            </a:r>
            <a:r>
              <a:rPr lang="en-US" sz="2000" dirty="0" smtClean="0"/>
              <a:t>typed.</a:t>
            </a:r>
            <a:endParaRPr lang="en-US" sz="2000"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51</a:t>
            </a:fld>
            <a:endParaRPr lang="en-US" dirty="0"/>
          </a:p>
        </p:txBody>
      </p:sp>
    </p:spTree>
    <p:extLst>
      <p:ext uri="{BB962C8B-B14F-4D97-AF65-F5344CB8AC3E}">
        <p14:creationId xmlns:p14="http://schemas.microsoft.com/office/powerpoint/2010/main" val="3705918169"/>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.NET Framework Key Features</a:t>
            </a:r>
            <a:endParaRPr lang="en-US" dirty="0"/>
          </a:p>
        </p:txBody>
      </p:sp>
      <p:pic>
        <p:nvPicPr>
          <p:cNvPr id="4" name="Picture 3"/>
          <p:cNvPicPr>
            <a:picLocks noChangeAspect="1"/>
          </p:cNvPicPr>
          <p:nvPr/>
        </p:nvPicPr>
        <p:blipFill>
          <a:blip r:embed="rId2"/>
          <a:stretch>
            <a:fillRect/>
          </a:stretch>
        </p:blipFill>
        <p:spPr>
          <a:xfrm>
            <a:off x="152400" y="1268362"/>
            <a:ext cx="7027936" cy="5168864"/>
          </a:xfrm>
          <a:prstGeom prst="rect">
            <a:avLst/>
          </a:prstGeom>
          <a:ln>
            <a:solidFill>
              <a:schemeClr val="accent1"/>
            </a:solidFill>
          </a:ln>
        </p:spPr>
      </p:pic>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510</a:t>
            </a:fld>
            <a:endParaRPr lang="en-US" dirty="0"/>
          </a:p>
        </p:txBody>
      </p:sp>
    </p:spTree>
    <p:extLst>
      <p:ext uri="{BB962C8B-B14F-4D97-AF65-F5344CB8AC3E}">
        <p14:creationId xmlns:p14="http://schemas.microsoft.com/office/powerpoint/2010/main" val="54948541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.NET Framework Key Features</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1" y="1268363"/>
            <a:ext cx="5090160" cy="5152426"/>
          </a:xfrm>
          <a:prstGeom prst="rect">
            <a:avLst/>
          </a:prstGeom>
          <a:ln>
            <a:solidFill>
              <a:schemeClr val="accent1"/>
            </a:solidFill>
          </a:ln>
        </p:spPr>
      </p:pic>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511</a:t>
            </a:fld>
            <a:endParaRPr lang="en-US" dirty="0"/>
          </a:p>
        </p:txBody>
      </p:sp>
    </p:spTree>
    <p:extLst>
      <p:ext uri="{BB962C8B-B14F-4D97-AF65-F5344CB8AC3E}">
        <p14:creationId xmlns:p14="http://schemas.microsoft.com/office/powerpoint/2010/main" val="15212575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Anonymous </a:t>
            </a:r>
            <a:r>
              <a:rPr lang="en-US" dirty="0"/>
              <a:t>types</a:t>
            </a:r>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Anonymous types are </a:t>
            </a:r>
            <a:r>
              <a:rPr lang="en-US" sz="2000" dirty="0"/>
              <a:t>simple classes </a:t>
            </a:r>
            <a:r>
              <a:rPr lang="en-US" sz="2000" dirty="0">
                <a:solidFill>
                  <a:srgbClr val="0070C0"/>
                </a:solidFill>
              </a:rPr>
              <a:t>created on the fly</a:t>
            </a:r>
            <a:r>
              <a:rPr lang="en-US" sz="2000" dirty="0"/>
              <a:t> that are commonly used in the </a:t>
            </a:r>
            <a:r>
              <a:rPr lang="en-US" sz="2000" dirty="0">
                <a:solidFill>
                  <a:srgbClr val="FF0000"/>
                </a:solidFill>
              </a:rPr>
              <a:t>final output</a:t>
            </a:r>
            <a:r>
              <a:rPr lang="en-US" sz="2000" dirty="0"/>
              <a:t> of </a:t>
            </a:r>
            <a:r>
              <a:rPr lang="en-US" sz="2000" dirty="0">
                <a:solidFill>
                  <a:srgbClr val="FF0000"/>
                </a:solidFill>
              </a:rPr>
              <a:t>LINQ queries.</a:t>
            </a:r>
            <a:endParaRPr lang="en-US" sz="2000" dirty="0" smtClean="0">
              <a:solidFill>
                <a:srgbClr val="FF0000"/>
              </a:solidFill>
            </a:endParaRP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52</a:t>
            </a:fld>
            <a:endParaRPr lang="en-US" dirty="0"/>
          </a:p>
        </p:txBody>
      </p:sp>
    </p:spTree>
    <p:extLst>
      <p:ext uri="{BB962C8B-B14F-4D97-AF65-F5344CB8AC3E}">
        <p14:creationId xmlns:p14="http://schemas.microsoft.com/office/powerpoint/2010/main" val="38846825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Object initializers</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Object initializers </a:t>
            </a:r>
            <a:r>
              <a:rPr lang="en-US" sz="2000" dirty="0" smtClean="0"/>
              <a:t>simplify </a:t>
            </a:r>
            <a:r>
              <a:rPr lang="en-US" sz="2000" dirty="0">
                <a:solidFill>
                  <a:srgbClr val="FF0000"/>
                </a:solidFill>
              </a:rPr>
              <a:t>object construction</a:t>
            </a:r>
            <a:r>
              <a:rPr lang="en-US" sz="2000" dirty="0"/>
              <a:t> by allowing properties to be </a:t>
            </a:r>
            <a:r>
              <a:rPr lang="en-US" sz="2000" dirty="0">
                <a:solidFill>
                  <a:srgbClr val="FF0000"/>
                </a:solidFill>
              </a:rPr>
              <a:t>set inline</a:t>
            </a:r>
            <a:r>
              <a:rPr lang="en-US" sz="2000" dirty="0"/>
              <a:t> after the constructor call. </a:t>
            </a:r>
            <a:endParaRPr lang="en-US" sz="2000" dirty="0" smtClean="0"/>
          </a:p>
          <a:p>
            <a:pPr marL="461963">
              <a:buFont typeface="Wingdings" panose="05000000000000000000" pitchFamily="2" charset="2"/>
              <a:buChar char="§"/>
            </a:pPr>
            <a:r>
              <a:rPr lang="en-US" sz="2000" dirty="0" smtClean="0"/>
              <a:t>Object </a:t>
            </a:r>
            <a:r>
              <a:rPr lang="en-US" sz="2000" dirty="0"/>
              <a:t>initializers work with both named and anonymous types</a:t>
            </a:r>
            <a:r>
              <a:rPr lang="en-US" sz="2000" dirty="0" smtClean="0"/>
              <a:t>.</a:t>
            </a:r>
            <a:endParaRPr lang="en-US" sz="2000"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53</a:t>
            </a:fld>
            <a:endParaRPr lang="en-US" dirty="0"/>
          </a:p>
        </p:txBody>
      </p:sp>
    </p:spTree>
    <p:extLst>
      <p:ext uri="{BB962C8B-B14F-4D97-AF65-F5344CB8AC3E}">
        <p14:creationId xmlns:p14="http://schemas.microsoft.com/office/powerpoint/2010/main" val="17950384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Lambda expressions</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Lambda expressions </a:t>
            </a:r>
            <a:r>
              <a:rPr lang="en-US" sz="2000" dirty="0" smtClean="0"/>
              <a:t>are </a:t>
            </a:r>
            <a:r>
              <a:rPr lang="en-US" sz="2000" dirty="0">
                <a:solidFill>
                  <a:srgbClr val="FF0000"/>
                </a:solidFill>
              </a:rPr>
              <a:t>miniature functions</a:t>
            </a:r>
            <a:r>
              <a:rPr lang="en-US" sz="2000" dirty="0"/>
              <a:t> created by the compiler on the fly, and are particularly useful in “</a:t>
            </a:r>
            <a:r>
              <a:rPr lang="en-US" sz="2000" dirty="0">
                <a:solidFill>
                  <a:srgbClr val="FF0000"/>
                </a:solidFill>
              </a:rPr>
              <a:t>fluent</a:t>
            </a:r>
            <a:r>
              <a:rPr lang="en-US" sz="2000" dirty="0"/>
              <a:t>” </a:t>
            </a:r>
            <a:r>
              <a:rPr lang="en-US" sz="2000" dirty="0">
                <a:solidFill>
                  <a:srgbClr val="FF0000"/>
                </a:solidFill>
              </a:rPr>
              <a:t>LINQ </a:t>
            </a:r>
            <a:r>
              <a:rPr lang="en-US" sz="2000" dirty="0" smtClean="0">
                <a:solidFill>
                  <a:srgbClr val="FF0000"/>
                </a:solidFill>
              </a:rPr>
              <a:t>queries</a:t>
            </a:r>
            <a:endParaRPr lang="en-US" sz="2000" dirty="0">
              <a:solidFill>
                <a:srgbClr val="FF0000"/>
              </a:solidFill>
            </a:endParaRP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54</a:t>
            </a:fld>
            <a:endParaRPr lang="en-US" dirty="0"/>
          </a:p>
        </p:txBody>
      </p:sp>
    </p:spTree>
    <p:extLst>
      <p:ext uri="{BB962C8B-B14F-4D97-AF65-F5344CB8AC3E}">
        <p14:creationId xmlns:p14="http://schemas.microsoft.com/office/powerpoint/2010/main" val="421208590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Extension methods</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Extension methods </a:t>
            </a:r>
            <a:r>
              <a:rPr lang="en-US" sz="2000" dirty="0" smtClean="0"/>
              <a:t>extend </a:t>
            </a:r>
            <a:r>
              <a:rPr lang="en-US" sz="2000" dirty="0"/>
              <a:t>an existing type with new methods (without altering the type’s definition), making static methods feel like instance </a:t>
            </a:r>
            <a:r>
              <a:rPr lang="en-US" sz="2000" dirty="0" smtClean="0"/>
              <a:t>methods.</a:t>
            </a:r>
          </a:p>
          <a:p>
            <a:pPr marL="461963">
              <a:buFont typeface="Wingdings" panose="05000000000000000000" pitchFamily="2" charset="2"/>
              <a:buChar char="§"/>
            </a:pPr>
            <a:r>
              <a:rPr lang="en-US" sz="2000" dirty="0" smtClean="0"/>
              <a:t>LINQ’s </a:t>
            </a:r>
            <a:r>
              <a:rPr lang="en-US" sz="2000" dirty="0"/>
              <a:t>query operators are implemented as extension methods</a:t>
            </a:r>
            <a:r>
              <a:rPr lang="en-US" sz="2000" dirty="0" smtClean="0"/>
              <a:t>.</a:t>
            </a:r>
            <a:endParaRPr lang="en-US" sz="2000"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55</a:t>
            </a:fld>
            <a:endParaRPr lang="en-US" dirty="0"/>
          </a:p>
        </p:txBody>
      </p:sp>
    </p:spTree>
    <p:extLst>
      <p:ext uri="{BB962C8B-B14F-4D97-AF65-F5344CB8AC3E}">
        <p14:creationId xmlns:p14="http://schemas.microsoft.com/office/powerpoint/2010/main" val="33149337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Query expressions</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Query expressions </a:t>
            </a:r>
            <a:r>
              <a:rPr lang="en-US" sz="2000" dirty="0" smtClean="0"/>
              <a:t>provide </a:t>
            </a:r>
            <a:r>
              <a:rPr lang="en-US" sz="2000" dirty="0"/>
              <a:t>a higher-level syntax for writing LINQ </a:t>
            </a:r>
            <a:r>
              <a:rPr lang="en-US" sz="2000" dirty="0" smtClean="0"/>
              <a:t>queries </a:t>
            </a:r>
            <a:r>
              <a:rPr lang="en-US" sz="2000" dirty="0"/>
              <a:t>that can be substantially simpler when working with multiple sequences or range variables</a:t>
            </a:r>
            <a:r>
              <a:rPr lang="en-US" sz="2000" dirty="0" smtClean="0"/>
              <a:t>.</a:t>
            </a:r>
            <a:endParaRPr lang="en-US" sz="2000"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56</a:t>
            </a:fld>
            <a:endParaRPr lang="en-US" dirty="0"/>
          </a:p>
        </p:txBody>
      </p:sp>
    </p:spTree>
    <p:extLst>
      <p:ext uri="{BB962C8B-B14F-4D97-AF65-F5344CB8AC3E}">
        <p14:creationId xmlns:p14="http://schemas.microsoft.com/office/powerpoint/2010/main" val="17758491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Expression Trees</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Expression trees </a:t>
            </a:r>
            <a:r>
              <a:rPr lang="en-US" sz="2000" dirty="0" smtClean="0"/>
              <a:t>are </a:t>
            </a:r>
            <a:r>
              <a:rPr lang="en-US" sz="2000" dirty="0">
                <a:solidFill>
                  <a:srgbClr val="FF0000"/>
                </a:solidFill>
              </a:rPr>
              <a:t>miniature code DOMs</a:t>
            </a:r>
            <a:r>
              <a:rPr lang="en-US" sz="2000" dirty="0"/>
              <a:t> (Document Object Models) that describe lambda expressions assigned to the special type </a:t>
            </a:r>
            <a:r>
              <a:rPr lang="en-US" sz="2000" dirty="0" smtClean="0"/>
              <a:t>Expression&lt;TDelegate&gt;.</a:t>
            </a:r>
          </a:p>
          <a:p>
            <a:pPr marL="461963">
              <a:buFont typeface="Wingdings" panose="05000000000000000000" pitchFamily="2" charset="2"/>
              <a:buChar char="§"/>
            </a:pPr>
            <a:r>
              <a:rPr lang="en-US" sz="2000" dirty="0" smtClean="0"/>
              <a:t>Expression </a:t>
            </a:r>
            <a:r>
              <a:rPr lang="en-US" sz="2000" dirty="0"/>
              <a:t>trees make it possible for </a:t>
            </a:r>
            <a:r>
              <a:rPr lang="en-US" sz="2000" dirty="0">
                <a:solidFill>
                  <a:srgbClr val="FF0000"/>
                </a:solidFill>
              </a:rPr>
              <a:t>LINQ queries to execute remotely</a:t>
            </a:r>
            <a:r>
              <a:rPr lang="en-US" sz="2000" dirty="0"/>
              <a:t> (e.g., on a database server) because they can be introspected and translated at runtime (e.g., into a SQL statement</a:t>
            </a:r>
            <a:r>
              <a:rPr lang="en-US" sz="2000" dirty="0" smtClean="0"/>
              <a:t>).</a:t>
            </a:r>
            <a:endParaRPr lang="en-US" sz="2000"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57</a:t>
            </a:fld>
            <a:endParaRPr lang="en-US" dirty="0"/>
          </a:p>
        </p:txBody>
      </p:sp>
    </p:spTree>
    <p:extLst>
      <p:ext uri="{BB962C8B-B14F-4D97-AF65-F5344CB8AC3E}">
        <p14:creationId xmlns:p14="http://schemas.microsoft.com/office/powerpoint/2010/main" val="293670958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Automatic Properties</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Automatic properties </a:t>
            </a:r>
            <a:r>
              <a:rPr lang="en-US" sz="2000" dirty="0" smtClean="0"/>
              <a:t>cut </a:t>
            </a:r>
            <a:r>
              <a:rPr lang="en-US" sz="2000" dirty="0"/>
              <a:t>the work in writing properties that simply get/set a private backing field by having the compiler do that work automatically. </a:t>
            </a:r>
            <a:endParaRPr lang="en-US" sz="2000" dirty="0" smtClean="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58</a:t>
            </a:fld>
            <a:endParaRPr lang="en-US" dirty="0"/>
          </a:p>
        </p:txBody>
      </p:sp>
    </p:spTree>
    <p:extLst>
      <p:ext uri="{BB962C8B-B14F-4D97-AF65-F5344CB8AC3E}">
        <p14:creationId xmlns:p14="http://schemas.microsoft.com/office/powerpoint/2010/main" val="12330002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Partial Methods</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Partial methods </a:t>
            </a:r>
            <a:r>
              <a:rPr lang="en-US" sz="2000" dirty="0" smtClean="0"/>
              <a:t>let </a:t>
            </a:r>
            <a:r>
              <a:rPr lang="en-US" sz="2000" dirty="0"/>
              <a:t>an auto-generated partial class provide </a:t>
            </a:r>
            <a:r>
              <a:rPr lang="en-US" sz="2000" dirty="0">
                <a:solidFill>
                  <a:srgbClr val="FF0000"/>
                </a:solidFill>
              </a:rPr>
              <a:t>customizable hooks</a:t>
            </a:r>
            <a:r>
              <a:rPr lang="en-US" sz="2000" dirty="0"/>
              <a:t> for manual authoring that “</a:t>
            </a:r>
            <a:r>
              <a:rPr lang="en-US" sz="2000" dirty="0">
                <a:solidFill>
                  <a:srgbClr val="FF0000"/>
                </a:solidFill>
              </a:rPr>
              <a:t>melt away</a:t>
            </a:r>
            <a:r>
              <a:rPr lang="en-US" sz="2000" dirty="0"/>
              <a:t>” if unused</a:t>
            </a:r>
            <a:r>
              <a:rPr lang="en-US" sz="2000" dirty="0" smtClean="0"/>
              <a:t>.</a:t>
            </a:r>
            <a:endParaRPr lang="en-US" sz="2000"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59</a:t>
            </a:fld>
            <a:endParaRPr lang="en-US" dirty="0"/>
          </a:p>
        </p:txBody>
      </p:sp>
    </p:spTree>
    <p:extLst>
      <p:ext uri="{BB962C8B-B14F-4D97-AF65-F5344CB8AC3E}">
        <p14:creationId xmlns:p14="http://schemas.microsoft.com/office/powerpoint/2010/main" val="6021473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Object Orientation</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C# is a rich implementation of the object-orientation paradigm, which </a:t>
            </a:r>
            <a:r>
              <a:rPr lang="en-US" sz="2000" dirty="0" smtClean="0"/>
              <a:t>includes</a:t>
            </a:r>
          </a:p>
          <a:p>
            <a:pPr marL="687388" lvl="1" indent="-220663">
              <a:buFont typeface="Wingdings" panose="05000000000000000000" pitchFamily="2" charset="2"/>
              <a:buChar char="ü"/>
            </a:pPr>
            <a:r>
              <a:rPr lang="en-US" dirty="0" smtClean="0"/>
              <a:t>Encapsulation</a:t>
            </a:r>
          </a:p>
          <a:p>
            <a:pPr marL="687388" lvl="1" indent="-220663">
              <a:buFont typeface="Wingdings" panose="05000000000000000000" pitchFamily="2" charset="2"/>
              <a:buChar char="ü"/>
            </a:pPr>
            <a:r>
              <a:rPr lang="en-US" dirty="0" smtClean="0"/>
              <a:t>Inheritance</a:t>
            </a:r>
          </a:p>
          <a:p>
            <a:pPr marL="687388" lvl="1" indent="-220663">
              <a:buFont typeface="Wingdings" panose="05000000000000000000" pitchFamily="2" charset="2"/>
              <a:buChar char="ü"/>
            </a:pPr>
            <a:r>
              <a:rPr lang="en-US" dirty="0" smtClean="0"/>
              <a:t>Polymorphism</a:t>
            </a:r>
          </a:p>
          <a:p>
            <a:pPr marL="461963">
              <a:buFont typeface="Wingdings" panose="05000000000000000000" pitchFamily="2" charset="2"/>
              <a:buChar char="§"/>
            </a:pPr>
            <a:r>
              <a:rPr lang="en-US" sz="2000" dirty="0" smtClean="0"/>
              <a:t>Encapsulation </a:t>
            </a:r>
            <a:r>
              <a:rPr lang="en-US" sz="2000" dirty="0"/>
              <a:t>means creating a boundary around an object, to separate its external (</a:t>
            </a:r>
            <a:r>
              <a:rPr lang="en-US" sz="2000" dirty="0">
                <a:solidFill>
                  <a:srgbClr val="FF0000"/>
                </a:solidFill>
              </a:rPr>
              <a:t>public</a:t>
            </a:r>
            <a:r>
              <a:rPr lang="en-US" sz="2000" dirty="0"/>
              <a:t>) behavior from its </a:t>
            </a:r>
            <a:r>
              <a:rPr lang="en-US" sz="2000" dirty="0" smtClean="0"/>
              <a:t>internal </a:t>
            </a:r>
            <a:r>
              <a:rPr lang="en-US" sz="2000" dirty="0"/>
              <a:t>(</a:t>
            </a:r>
            <a:r>
              <a:rPr lang="en-US" sz="2000" dirty="0">
                <a:solidFill>
                  <a:srgbClr val="FF0000"/>
                </a:solidFill>
              </a:rPr>
              <a:t>private</a:t>
            </a:r>
            <a:r>
              <a:rPr lang="en-US" sz="2000" dirty="0"/>
              <a:t>) </a:t>
            </a:r>
            <a:r>
              <a:rPr lang="en-US" sz="2000" dirty="0">
                <a:solidFill>
                  <a:srgbClr val="FF0000"/>
                </a:solidFill>
              </a:rPr>
              <a:t>implementation</a:t>
            </a:r>
            <a:r>
              <a:rPr lang="en-US" sz="2000" dirty="0"/>
              <a:t> </a:t>
            </a:r>
            <a:r>
              <a:rPr lang="en-US" sz="2000" dirty="0" smtClean="0"/>
              <a:t>details.</a:t>
            </a: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a:t>
            </a:fld>
            <a:endParaRPr lang="en-US" dirty="0"/>
          </a:p>
        </p:txBody>
      </p:sp>
    </p:spTree>
    <p:extLst>
      <p:ext uri="{BB962C8B-B14F-4D97-AF65-F5344CB8AC3E}">
        <p14:creationId xmlns:p14="http://schemas.microsoft.com/office/powerpoint/2010/main" val="7648009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What’s New in C# 2.0</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big new features in C# 2 </a:t>
            </a:r>
            <a:r>
              <a:rPr lang="en-US" sz="2000" dirty="0" smtClean="0"/>
              <a:t>were</a:t>
            </a:r>
          </a:p>
          <a:p>
            <a:pPr marL="687388" indent="-225425">
              <a:buFont typeface="Wingdings" panose="05000000000000000000" pitchFamily="2" charset="2"/>
              <a:buChar char="ü"/>
            </a:pPr>
            <a:r>
              <a:rPr lang="en-US" sz="2000" dirty="0" smtClean="0">
                <a:solidFill>
                  <a:srgbClr val="FF0000"/>
                </a:solidFill>
              </a:rPr>
              <a:t>generics</a:t>
            </a:r>
            <a:r>
              <a:rPr lang="en-US" sz="2000" dirty="0" smtClean="0"/>
              <a:t> </a:t>
            </a:r>
            <a:r>
              <a:rPr lang="en-US" sz="2000" dirty="0"/>
              <a:t>(Chapter 3</a:t>
            </a:r>
            <a:r>
              <a:rPr lang="en-US" sz="2000" dirty="0" smtClean="0"/>
              <a:t>),</a:t>
            </a:r>
          </a:p>
          <a:p>
            <a:pPr marL="687388" indent="-225425">
              <a:buFont typeface="Wingdings" panose="05000000000000000000" pitchFamily="2" charset="2"/>
              <a:buChar char="ü"/>
            </a:pPr>
            <a:r>
              <a:rPr lang="en-US" sz="2000" dirty="0" smtClean="0">
                <a:solidFill>
                  <a:srgbClr val="FF0000"/>
                </a:solidFill>
              </a:rPr>
              <a:t>nullable types</a:t>
            </a:r>
            <a:r>
              <a:rPr lang="en-US" sz="2000" dirty="0" smtClean="0"/>
              <a:t> (Chapter 4),</a:t>
            </a:r>
          </a:p>
          <a:p>
            <a:pPr marL="687388" indent="-225425">
              <a:buFont typeface="Wingdings" panose="05000000000000000000" pitchFamily="2" charset="2"/>
              <a:buChar char="ü"/>
            </a:pPr>
            <a:r>
              <a:rPr lang="en-US" sz="2000" dirty="0" smtClean="0">
                <a:solidFill>
                  <a:srgbClr val="FF0000"/>
                </a:solidFill>
              </a:rPr>
              <a:t>iterators</a:t>
            </a:r>
            <a:r>
              <a:rPr lang="en-US" sz="2000" dirty="0" smtClean="0"/>
              <a:t> </a:t>
            </a:r>
            <a:r>
              <a:rPr lang="en-US" sz="2000" dirty="0"/>
              <a:t>(Chapter </a:t>
            </a:r>
            <a:r>
              <a:rPr lang="en-US" sz="2000" dirty="0" smtClean="0"/>
              <a:t>4)</a:t>
            </a:r>
          </a:p>
          <a:p>
            <a:pPr marL="687388" indent="-225425">
              <a:buFont typeface="Wingdings" panose="05000000000000000000" pitchFamily="2" charset="2"/>
              <a:buChar char="ü"/>
            </a:pPr>
            <a:r>
              <a:rPr lang="en-US" sz="2000" dirty="0" smtClean="0"/>
              <a:t>anonymous methods (the predecessor to lambda expressions)</a:t>
            </a:r>
          </a:p>
          <a:p>
            <a:pPr marL="461963">
              <a:buFont typeface="Wingdings" panose="05000000000000000000" pitchFamily="2" charset="2"/>
              <a:buChar char="§"/>
            </a:pPr>
            <a:r>
              <a:rPr lang="en-US" sz="2000" dirty="0" smtClean="0"/>
              <a:t>These </a:t>
            </a:r>
            <a:r>
              <a:rPr lang="en-US" sz="2000" dirty="0"/>
              <a:t>features paved the way for the introduction of LINQ in C# </a:t>
            </a:r>
            <a:r>
              <a:rPr lang="en-US" sz="2000" dirty="0" smtClean="0"/>
              <a:t>3.</a:t>
            </a:r>
          </a:p>
          <a:p>
            <a:pPr marL="461963">
              <a:buFont typeface="Wingdings" panose="05000000000000000000" pitchFamily="2" charset="2"/>
              <a:buChar char="§"/>
            </a:pPr>
            <a:r>
              <a:rPr lang="en-US" sz="2000" dirty="0" smtClean="0"/>
              <a:t>C</a:t>
            </a:r>
            <a:r>
              <a:rPr lang="en-US" sz="2000" dirty="0"/>
              <a:t># 2 also added support </a:t>
            </a:r>
            <a:r>
              <a:rPr lang="en-US" sz="2000" dirty="0" smtClean="0"/>
              <a:t>for</a:t>
            </a:r>
          </a:p>
          <a:p>
            <a:pPr marL="687388" indent="-225425">
              <a:buFont typeface="Wingdings" panose="05000000000000000000" pitchFamily="2" charset="2"/>
              <a:buChar char="ü"/>
            </a:pPr>
            <a:r>
              <a:rPr lang="en-US" sz="2000" dirty="0" smtClean="0"/>
              <a:t>partial classes</a:t>
            </a:r>
          </a:p>
          <a:p>
            <a:pPr marL="687388" indent="-225425">
              <a:buFont typeface="Wingdings" panose="05000000000000000000" pitchFamily="2" charset="2"/>
              <a:buChar char="ü"/>
            </a:pPr>
            <a:r>
              <a:rPr lang="en-US" sz="2000" dirty="0" smtClean="0"/>
              <a:t>static classes</a:t>
            </a:r>
          </a:p>
          <a:p>
            <a:pPr marL="687388" indent="-225425">
              <a:buFont typeface="Wingdings" panose="05000000000000000000" pitchFamily="2" charset="2"/>
              <a:buChar char="ü"/>
            </a:pPr>
            <a:r>
              <a:rPr lang="en-US" sz="2000" dirty="0" smtClean="0"/>
              <a:t>a </a:t>
            </a:r>
            <a:r>
              <a:rPr lang="en-US" sz="2000" dirty="0"/>
              <a:t>host of minor and miscellaneous features such as </a:t>
            </a:r>
            <a:r>
              <a:rPr lang="en-US" sz="2000" dirty="0" smtClean="0"/>
              <a:t>the</a:t>
            </a:r>
          </a:p>
          <a:p>
            <a:pPr marL="461963" indent="0">
              <a:buNone/>
            </a:pPr>
            <a:r>
              <a:rPr lang="en-US" sz="2000" dirty="0" smtClean="0"/>
              <a:t>	namespace </a:t>
            </a:r>
            <a:r>
              <a:rPr lang="en-US" sz="2000" dirty="0"/>
              <a:t>alias </a:t>
            </a:r>
            <a:r>
              <a:rPr lang="en-US" sz="2000" dirty="0" smtClean="0"/>
              <a:t>qualifier		friend assemblies			fixed-size buffers</a:t>
            </a:r>
          </a:p>
          <a:p>
            <a:pPr marL="461963">
              <a:buFont typeface="Wingdings" panose="05000000000000000000" pitchFamily="2" charset="2"/>
              <a:buChar char="§"/>
            </a:pPr>
            <a:r>
              <a:rPr lang="en-US" sz="2000" dirty="0" smtClean="0"/>
              <a:t>The </a:t>
            </a:r>
            <a:r>
              <a:rPr lang="en-US" sz="2000" dirty="0"/>
              <a:t>introduction of generics required a </a:t>
            </a:r>
            <a:r>
              <a:rPr lang="en-US" sz="2000" dirty="0">
                <a:solidFill>
                  <a:srgbClr val="FF0000"/>
                </a:solidFill>
              </a:rPr>
              <a:t>new CLR (CLR 2.0)</a:t>
            </a:r>
            <a:r>
              <a:rPr lang="en-US" sz="2000" dirty="0"/>
              <a:t>, because generics </a:t>
            </a:r>
            <a:r>
              <a:rPr lang="en-US" sz="2000" dirty="0" smtClean="0"/>
              <a:t>maintain </a:t>
            </a:r>
            <a:r>
              <a:rPr lang="en-US" sz="2000" dirty="0">
                <a:solidFill>
                  <a:srgbClr val="FF0000"/>
                </a:solidFill>
              </a:rPr>
              <a:t>full type </a:t>
            </a:r>
            <a:r>
              <a:rPr lang="en-US" sz="2000" dirty="0">
                <a:solidFill>
                  <a:srgbClr val="0070C0"/>
                </a:solidFill>
              </a:rPr>
              <a:t>fidelity</a:t>
            </a:r>
            <a:r>
              <a:rPr lang="en-US" sz="2000" dirty="0"/>
              <a:t> </a:t>
            </a:r>
            <a:r>
              <a:rPr lang="en-US" sz="2000" dirty="0">
                <a:solidFill>
                  <a:srgbClr val="0070C0"/>
                </a:solidFill>
              </a:rPr>
              <a:t>at </a:t>
            </a:r>
            <a:r>
              <a:rPr lang="en-US" sz="2000" dirty="0">
                <a:solidFill>
                  <a:srgbClr val="FF0000"/>
                </a:solidFill>
              </a:rPr>
              <a:t>runtime</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60</a:t>
            </a:fld>
            <a:endParaRPr lang="en-US" dirty="0"/>
          </a:p>
        </p:txBody>
      </p:sp>
    </p:spTree>
    <p:extLst>
      <p:ext uri="{BB962C8B-B14F-4D97-AF65-F5344CB8AC3E}">
        <p14:creationId xmlns:p14="http://schemas.microsoft.com/office/powerpoint/2010/main" val="10347874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smtClean="0"/>
              <a:t>C# Language Basics</a:t>
            </a:r>
            <a:endParaRPr lang="en-US" dirty="0"/>
          </a:p>
        </p:txBody>
      </p:sp>
      <p:sp>
        <p:nvSpPr>
          <p:cNvPr id="6" name="Date Placeholder 5"/>
          <p:cNvSpPr>
            <a:spLocks noGrp="1"/>
          </p:cNvSpPr>
          <p:nvPr>
            <p:ph type="dt" sz="half" idx="2"/>
          </p:nvPr>
        </p:nvSpPr>
        <p:spPr/>
        <p:txBody>
          <a:bodyPr/>
          <a:lstStyle/>
          <a:p>
            <a:r>
              <a:rPr lang="en-US" smtClean="0"/>
              <a:t>02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61</a:t>
            </a:fld>
            <a:endParaRPr lang="en-US" dirty="0"/>
          </a:p>
        </p:txBody>
      </p:sp>
      <p:sp>
        <p:nvSpPr>
          <p:cNvPr id="9" name="Text Placeholder 8"/>
          <p:cNvSpPr>
            <a:spLocks noGrp="1"/>
          </p:cNvSpPr>
          <p:nvPr>
            <p:ph type="body" sz="quarter" idx="16"/>
          </p:nvPr>
        </p:nvSpPr>
        <p:spPr/>
        <p:txBody>
          <a:bodyPr/>
          <a:lstStyle/>
          <a:p>
            <a:r>
              <a:rPr lang="en-US" dirty="0" smtClean="0"/>
              <a:t>2</a:t>
            </a:r>
            <a:endParaRPr lang="en-US" dirty="0"/>
          </a:p>
        </p:txBody>
      </p:sp>
      <p:pic>
        <p:nvPicPr>
          <p:cNvPr id="5" name="Picture 4"/>
          <p:cNvPicPr>
            <a:picLocks noChangeAspect="1"/>
          </p:cNvPicPr>
          <p:nvPr/>
        </p:nvPicPr>
        <p:blipFill>
          <a:blip r:embed="rId2"/>
          <a:stretch>
            <a:fillRect/>
          </a:stretch>
        </p:blipFill>
        <p:spPr>
          <a:xfrm>
            <a:off x="7686675" y="3755021"/>
            <a:ext cx="4171950" cy="2752725"/>
          </a:xfrm>
          <a:prstGeom prst="rect">
            <a:avLst/>
          </a:prstGeom>
          <a:ln>
            <a:solidFill>
              <a:schemeClr val="accent1"/>
            </a:solidFill>
          </a:ln>
        </p:spPr>
      </p:pic>
    </p:spTree>
    <p:extLst>
      <p:ext uri="{BB962C8B-B14F-4D97-AF65-F5344CB8AC3E}">
        <p14:creationId xmlns:p14="http://schemas.microsoft.com/office/powerpoint/2010/main" val="156007949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a:t>
            </a:r>
            <a:endParaRPr lang="en-US" dirty="0"/>
          </a:p>
        </p:txBody>
      </p:sp>
      <p:sp>
        <p:nvSpPr>
          <p:cNvPr id="3" name="Content Placeholder 2"/>
          <p:cNvSpPr>
            <a:spLocks noGrp="1"/>
          </p:cNvSpPr>
          <p:nvPr>
            <p:ph idx="1"/>
          </p:nvPr>
        </p:nvSpPr>
        <p:spPr/>
        <p:txBody>
          <a:bodyPr/>
          <a:lstStyle/>
          <a:p>
            <a:r>
              <a:rPr lang="en-US" dirty="0"/>
              <a:t>In this chapter, we introduce the basics of the C# language.</a:t>
            </a:r>
          </a:p>
          <a:p>
            <a:pPr marL="461963">
              <a:buFont typeface="Wingdings" panose="05000000000000000000" pitchFamily="2" charset="2"/>
              <a:buChar char="§"/>
            </a:pPr>
            <a:r>
              <a:rPr lang="en-US" dirty="0"/>
              <a:t>All programs and code snippets in this and the following two chapters are available as </a:t>
            </a:r>
            <a:r>
              <a:rPr lang="en-US" dirty="0">
                <a:solidFill>
                  <a:srgbClr val="FF0000"/>
                </a:solidFill>
              </a:rPr>
              <a:t>interactive samples</a:t>
            </a:r>
            <a:r>
              <a:rPr lang="en-US" dirty="0"/>
              <a:t> in </a:t>
            </a:r>
            <a:r>
              <a:rPr lang="en-US" dirty="0">
                <a:solidFill>
                  <a:srgbClr val="FF0000"/>
                </a:solidFill>
              </a:rPr>
              <a:t>LINQPad</a:t>
            </a:r>
            <a:r>
              <a:rPr lang="en-US" dirty="0"/>
              <a:t>.</a:t>
            </a:r>
          </a:p>
          <a:p>
            <a:pPr marL="461963">
              <a:buFont typeface="Wingdings" panose="05000000000000000000" pitchFamily="2" charset="2"/>
              <a:buChar char="§"/>
            </a:pPr>
            <a:r>
              <a:rPr lang="en-US" dirty="0"/>
              <a:t>Working through these samples in conjunction with the book accelerates learning in that you can edit the samples and instantly see the results without needing to set up projects and solutions in Visual Studio.</a:t>
            </a:r>
          </a:p>
          <a:p>
            <a:pPr marL="461963">
              <a:buFont typeface="Wingdings" panose="05000000000000000000" pitchFamily="2" charset="2"/>
              <a:buChar char="§"/>
            </a:pPr>
            <a:r>
              <a:rPr lang="en-US" dirty="0"/>
              <a:t>To download the samples, click the Samples tab in LINQPad, and then click “Download more samples.” LINQPad is free— go to http://www.linqpad.net</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62</a:t>
            </a:fld>
            <a:endParaRPr lang="en-US" dirty="0"/>
          </a:p>
        </p:txBody>
      </p:sp>
    </p:spTree>
    <p:extLst>
      <p:ext uri="{BB962C8B-B14F-4D97-AF65-F5344CB8AC3E}">
        <p14:creationId xmlns:p14="http://schemas.microsoft.com/office/powerpoint/2010/main" val="8767236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endParaRPr lang="en-US" sz="2000" dirty="0">
              <a:latin typeface="+mj-lt"/>
            </a:endParaRPr>
          </a:p>
        </p:txBody>
      </p:sp>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63</a:t>
            </a:fld>
            <a:endParaRPr lang="en-US" dirty="0"/>
          </a:p>
        </p:txBody>
      </p:sp>
    </p:spTree>
    <p:extLst>
      <p:ext uri="{BB962C8B-B14F-4D97-AF65-F5344CB8AC3E}">
        <p14:creationId xmlns:p14="http://schemas.microsoft.com/office/powerpoint/2010/main" val="80502782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first C# Program</a:t>
            </a:r>
          </a:p>
        </p:txBody>
      </p:sp>
      <p:sp>
        <p:nvSpPr>
          <p:cNvPr id="3" name="Content Placeholder 2"/>
          <p:cNvSpPr>
            <a:spLocks noGrp="1"/>
          </p:cNvSpPr>
          <p:nvPr>
            <p:ph idx="1"/>
          </p:nvPr>
        </p:nvSpPr>
        <p:spPr/>
        <p:txBody>
          <a:bodyPr/>
          <a:lstStyle/>
          <a:p>
            <a:r>
              <a:rPr lang="en-US" dirty="0"/>
              <a:t>The </a:t>
            </a:r>
            <a:r>
              <a:rPr lang="en-US" dirty="0">
                <a:solidFill>
                  <a:srgbClr val="FF0000"/>
                </a:solidFill>
              </a:rPr>
              <a:t>Listing 2-1</a:t>
            </a:r>
            <a:r>
              <a:rPr lang="en-US" dirty="0"/>
              <a:t> shows a program that multiplies 12 by 30 and prints the result, 360, to the screen.</a:t>
            </a:r>
          </a:p>
          <a:p>
            <a:pPr marL="461963">
              <a:buFont typeface="Wingdings" panose="05000000000000000000" pitchFamily="2" charset="2"/>
              <a:buChar char="§"/>
            </a:pPr>
            <a:r>
              <a:rPr lang="en-US" dirty="0"/>
              <a:t>The </a:t>
            </a:r>
            <a:r>
              <a:rPr lang="en-US" dirty="0">
                <a:solidFill>
                  <a:srgbClr val="FF0000"/>
                </a:solidFill>
              </a:rPr>
              <a:t>double forward slash</a:t>
            </a:r>
            <a:r>
              <a:rPr lang="en-US" dirty="0"/>
              <a:t> indicates that the remainder of a line is a </a:t>
            </a:r>
            <a:r>
              <a:rPr lang="en-US" dirty="0">
                <a:solidFill>
                  <a:srgbClr val="FF0000"/>
                </a:solidFill>
              </a:rPr>
              <a:t>comment</a:t>
            </a:r>
            <a:r>
              <a:rPr lang="en-US" dirty="0"/>
              <a:t>.</a:t>
            </a:r>
          </a:p>
          <a:p>
            <a:pPr marL="461963">
              <a:buFont typeface="Wingdings" panose="05000000000000000000" pitchFamily="2" charset="2"/>
              <a:buChar char="§"/>
            </a:pPr>
            <a:r>
              <a:rPr lang="en-US" dirty="0"/>
              <a:t>At the heart of this program lie two statements:</a:t>
            </a:r>
          </a:p>
          <a:p>
            <a:pPr marL="233363" indent="0">
              <a:buNone/>
            </a:pPr>
            <a:endParaRPr lang="en-US" dirty="0"/>
          </a:p>
          <a:p>
            <a:pPr marL="233363" indent="0">
              <a:buNone/>
            </a:pPr>
            <a:endParaRPr lang="en-US" dirty="0"/>
          </a:p>
          <a:p>
            <a:pPr marL="461963">
              <a:buFont typeface="Wingdings" panose="05000000000000000000" pitchFamily="2" charset="2"/>
              <a:buChar char="§"/>
            </a:pPr>
            <a:r>
              <a:rPr lang="en-US" dirty="0">
                <a:solidFill>
                  <a:srgbClr val="FF0000"/>
                </a:solidFill>
              </a:rPr>
              <a:t>Statements</a:t>
            </a:r>
            <a:r>
              <a:rPr lang="en-US" dirty="0"/>
              <a:t> in C# execute sequentially and are terminated by a semicolon (or a code block, as we’ll see later). </a:t>
            </a:r>
          </a:p>
          <a:p>
            <a:pPr marL="687388" indent="-225425">
              <a:buFont typeface="Wingdings" panose="05000000000000000000" pitchFamily="2" charset="2"/>
              <a:buChar char="ü"/>
            </a:pPr>
            <a:r>
              <a:rPr lang="en-US" dirty="0"/>
              <a:t>The first statement computes the expression 12 * 30 and stores the result in a local variable, named x, which is an integer type.</a:t>
            </a:r>
          </a:p>
          <a:p>
            <a:pPr marL="687388" indent="-225425">
              <a:buFont typeface="Wingdings" panose="05000000000000000000" pitchFamily="2" charset="2"/>
              <a:buChar char="ü"/>
            </a:pPr>
            <a:r>
              <a:rPr lang="en-US" dirty="0"/>
              <a:t>The second statement calls the Console class’s WriteLine method, to print the variable x to a text window on the screen.</a:t>
            </a:r>
          </a:p>
          <a:p>
            <a:pPr marL="461963">
              <a:buFont typeface="Wingdings" panose="05000000000000000000" pitchFamily="2" charset="2"/>
              <a:buChar char="§"/>
            </a:pPr>
            <a:r>
              <a:rPr lang="en-US" dirty="0"/>
              <a:t>A </a:t>
            </a:r>
            <a:r>
              <a:rPr lang="en-US" dirty="0">
                <a:solidFill>
                  <a:srgbClr val="FF0000"/>
                </a:solidFill>
              </a:rPr>
              <a:t>method</a:t>
            </a:r>
            <a:r>
              <a:rPr lang="en-US" dirty="0"/>
              <a:t> performs an action in a series of statements, called a statement block—a pair of braces containing zero or more statements. We defined a single method named </a:t>
            </a:r>
            <a:r>
              <a:rPr lang="en-US" dirty="0">
                <a:solidFill>
                  <a:srgbClr val="FF0000"/>
                </a:solidFill>
              </a:rPr>
              <a:t>Main</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64</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2291" y="2600355"/>
            <a:ext cx="2567250" cy="574145"/>
          </a:xfrm>
          <a:prstGeom prst="rect">
            <a:avLst/>
          </a:prstGeom>
          <a:ln>
            <a:solidFill>
              <a:schemeClr val="accent1"/>
            </a:solidFill>
          </a:ln>
        </p:spPr>
      </p:pic>
    </p:spTree>
    <p:extLst>
      <p:ext uri="{BB962C8B-B14F-4D97-AF65-F5344CB8AC3E}">
        <p14:creationId xmlns:p14="http://schemas.microsoft.com/office/powerpoint/2010/main" val="7420634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first C# </a:t>
            </a:r>
            <a:r>
              <a:rPr lang="en-US" dirty="0" smtClean="0"/>
              <a:t>Program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marL="461963">
              <a:buFont typeface="Wingdings" panose="05000000000000000000" pitchFamily="2" charset="2"/>
              <a:buChar char="§"/>
            </a:pPr>
            <a:r>
              <a:rPr lang="en-US" dirty="0" smtClean="0"/>
              <a:t>Writing </a:t>
            </a:r>
            <a:r>
              <a:rPr lang="en-US" dirty="0">
                <a:solidFill>
                  <a:srgbClr val="FF0000"/>
                </a:solidFill>
              </a:rPr>
              <a:t>higher-level</a:t>
            </a:r>
            <a:r>
              <a:rPr lang="en-US" dirty="0"/>
              <a:t> </a:t>
            </a:r>
            <a:r>
              <a:rPr lang="en-US" dirty="0">
                <a:solidFill>
                  <a:srgbClr val="FF0000"/>
                </a:solidFill>
              </a:rPr>
              <a:t>functions</a:t>
            </a:r>
            <a:r>
              <a:rPr lang="en-US" dirty="0"/>
              <a:t> that call upon </a:t>
            </a:r>
            <a:r>
              <a:rPr lang="en-US" dirty="0">
                <a:solidFill>
                  <a:srgbClr val="FF0000"/>
                </a:solidFill>
              </a:rPr>
              <a:t>lower-level functions</a:t>
            </a:r>
            <a:r>
              <a:rPr lang="en-US" dirty="0"/>
              <a:t> simplifies a program.</a:t>
            </a:r>
          </a:p>
          <a:p>
            <a:pPr marL="461963">
              <a:buFont typeface="Wingdings" panose="05000000000000000000" pitchFamily="2" charset="2"/>
              <a:buChar char="§"/>
            </a:pPr>
            <a:r>
              <a:rPr lang="en-US" dirty="0"/>
              <a:t>We can refactor our program with a reusable method that multiplies an integer by 12 as shown in </a:t>
            </a:r>
            <a:r>
              <a:rPr lang="en-US" dirty="0">
                <a:solidFill>
                  <a:srgbClr val="FF0000"/>
                </a:solidFill>
              </a:rPr>
              <a:t>Listing 2-2</a:t>
            </a:r>
            <a:r>
              <a:rPr lang="en-US" dirty="0" smtClean="0"/>
              <a:t>.</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65</a:t>
            </a:fld>
            <a:endParaRPr lang="en-US" dirty="0"/>
          </a:p>
        </p:txBody>
      </p:sp>
    </p:spTree>
    <p:extLst>
      <p:ext uri="{BB962C8B-B14F-4D97-AF65-F5344CB8AC3E}">
        <p14:creationId xmlns:p14="http://schemas.microsoft.com/office/powerpoint/2010/main" val="1059238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2-1 || 2-2</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6000" y="1268362"/>
            <a:ext cx="5662509" cy="3876586"/>
          </a:xfrm>
          <a:prstGeom prst="rect">
            <a:avLst/>
          </a:prstGeom>
          <a:ln>
            <a:solidFill>
              <a:srgbClr val="5B9BD5"/>
            </a:solidFill>
          </a:ln>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 y="1268362"/>
            <a:ext cx="5493780" cy="2738438"/>
          </a:xfrm>
          <a:prstGeom prst="rect">
            <a:avLst/>
          </a:prstGeom>
          <a:ln>
            <a:solidFill>
              <a:srgbClr val="5B9BD5"/>
            </a:solidFill>
          </a:ln>
        </p:spPr>
      </p:pic>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66</a:t>
            </a:fld>
            <a:endParaRPr lang="en-US" dirty="0"/>
          </a:p>
        </p:txBody>
      </p:sp>
    </p:spTree>
    <p:extLst>
      <p:ext uri="{BB962C8B-B14F-4D97-AF65-F5344CB8AC3E}">
        <p14:creationId xmlns:p14="http://schemas.microsoft.com/office/powerpoint/2010/main" val="224665823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Methods</a:t>
            </a:r>
          </a:p>
        </p:txBody>
      </p:sp>
      <p:sp>
        <p:nvSpPr>
          <p:cNvPr id="3" name="Content Placeholder 2"/>
          <p:cNvSpPr>
            <a:spLocks noGrp="1"/>
          </p:cNvSpPr>
          <p:nvPr>
            <p:ph idx="1"/>
          </p:nvPr>
        </p:nvSpPr>
        <p:spPr/>
        <p:txBody>
          <a:bodyPr/>
          <a:lstStyle/>
          <a:p>
            <a:r>
              <a:rPr lang="en-US" dirty="0"/>
              <a:t>A method can receive input data from the caller by specifying </a:t>
            </a:r>
            <a:r>
              <a:rPr lang="en-US" dirty="0">
                <a:solidFill>
                  <a:srgbClr val="FF0000"/>
                </a:solidFill>
              </a:rPr>
              <a:t>parameters</a:t>
            </a:r>
            <a:r>
              <a:rPr lang="en-US" dirty="0"/>
              <a:t> and </a:t>
            </a:r>
            <a:r>
              <a:rPr lang="en-US" dirty="0">
                <a:solidFill>
                  <a:srgbClr val="FF0000"/>
                </a:solidFill>
              </a:rPr>
              <a:t>output data</a:t>
            </a:r>
            <a:r>
              <a:rPr lang="en-US" dirty="0"/>
              <a:t> back to the caller by specifying a return type.</a:t>
            </a:r>
          </a:p>
          <a:p>
            <a:pPr marL="461963">
              <a:buFont typeface="Wingdings" panose="05000000000000000000" pitchFamily="2" charset="2"/>
              <a:buChar char="§"/>
            </a:pPr>
            <a:r>
              <a:rPr lang="en-US" dirty="0"/>
              <a:t>We defined a method called </a:t>
            </a:r>
            <a:r>
              <a:rPr lang="en-US" dirty="0">
                <a:solidFill>
                  <a:srgbClr val="FF0000"/>
                </a:solidFill>
              </a:rPr>
              <a:t>FeetToInches</a:t>
            </a:r>
            <a:r>
              <a:rPr lang="en-US" dirty="0"/>
              <a:t> that has a parameter for inputting feet, and a return type for outputting inches:</a:t>
            </a:r>
          </a:p>
          <a:p>
            <a:pPr marL="461963">
              <a:buFont typeface="Wingdings" panose="05000000000000000000" pitchFamily="2" charset="2"/>
              <a:buChar char="§"/>
            </a:pPr>
            <a:endParaRPr lang="en-US" dirty="0"/>
          </a:p>
          <a:p>
            <a:pPr marL="461963">
              <a:buFont typeface="Wingdings" panose="05000000000000000000" pitchFamily="2" charset="2"/>
              <a:buChar char="§"/>
            </a:pPr>
            <a:endParaRPr lang="en-US" dirty="0"/>
          </a:p>
          <a:p>
            <a:pPr marL="461963">
              <a:buFont typeface="Wingdings" panose="05000000000000000000" pitchFamily="2" charset="2"/>
              <a:buChar char="§"/>
            </a:pPr>
            <a:r>
              <a:rPr lang="en-US" dirty="0"/>
              <a:t>The literals 30 and 100 are the </a:t>
            </a:r>
            <a:r>
              <a:rPr lang="en-US" dirty="0">
                <a:solidFill>
                  <a:srgbClr val="FF0000"/>
                </a:solidFill>
              </a:rPr>
              <a:t>arguments</a:t>
            </a:r>
            <a:r>
              <a:rPr lang="en-US" dirty="0"/>
              <a:t> passed to the FeetToInches method.</a:t>
            </a:r>
          </a:p>
          <a:p>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67</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58929" y="2820406"/>
            <a:ext cx="4614032" cy="354320"/>
          </a:xfrm>
          <a:prstGeom prst="rect">
            <a:avLst/>
          </a:prstGeom>
          <a:ln>
            <a:solidFill>
              <a:srgbClr val="5B9BD5"/>
            </a:solidFill>
          </a:ln>
        </p:spPr>
      </p:pic>
    </p:spTree>
    <p:extLst>
      <p:ext uri="{BB962C8B-B14F-4D97-AF65-F5344CB8AC3E}">
        <p14:creationId xmlns:p14="http://schemas.microsoft.com/office/powerpoint/2010/main" val="20445287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Main Method</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The </a:t>
            </a:r>
            <a:r>
              <a:rPr lang="en-US" sz="2000" dirty="0"/>
              <a:t>Main method in our example has </a:t>
            </a:r>
            <a:r>
              <a:rPr lang="en-US" sz="2000" dirty="0">
                <a:solidFill>
                  <a:srgbClr val="FF0000"/>
                </a:solidFill>
              </a:rPr>
              <a:t>empty parentheses</a:t>
            </a:r>
            <a:r>
              <a:rPr lang="en-US" sz="2000" dirty="0"/>
              <a:t> because it has </a:t>
            </a:r>
            <a:r>
              <a:rPr lang="en-US" sz="2000" dirty="0">
                <a:solidFill>
                  <a:srgbClr val="FF0000"/>
                </a:solidFill>
              </a:rPr>
              <a:t>no parameters</a:t>
            </a:r>
            <a:r>
              <a:rPr lang="en-US" sz="2000" dirty="0"/>
              <a:t>, and is </a:t>
            </a:r>
            <a:r>
              <a:rPr lang="en-US" sz="2000" dirty="0">
                <a:solidFill>
                  <a:srgbClr val="FF0000"/>
                </a:solidFill>
              </a:rPr>
              <a:t>void</a:t>
            </a:r>
            <a:r>
              <a:rPr lang="en-US" sz="2000" dirty="0"/>
              <a:t> because it doesn’t return any value to its caller:</a:t>
            </a:r>
          </a:p>
          <a:p>
            <a:pPr marL="461963">
              <a:buFont typeface="Wingdings" panose="05000000000000000000" pitchFamily="2" charset="2"/>
              <a:buChar char="§"/>
            </a:pPr>
            <a:endParaRPr lang="en-US" dirty="0"/>
          </a:p>
          <a:p>
            <a:pPr marL="461963">
              <a:buFont typeface="Wingdings" panose="05000000000000000000" pitchFamily="2" charset="2"/>
              <a:buChar char="§"/>
            </a:pPr>
            <a:endParaRPr lang="en-US" dirty="0"/>
          </a:p>
          <a:p>
            <a:pPr marL="461963">
              <a:buFont typeface="Wingdings" panose="05000000000000000000" pitchFamily="2" charset="2"/>
              <a:buChar char="§"/>
            </a:pPr>
            <a:r>
              <a:rPr lang="en-US" dirty="0"/>
              <a:t>C# recognizes a method called Main as signaling the default entry point of execution.</a:t>
            </a:r>
          </a:p>
          <a:p>
            <a:pPr marL="461963">
              <a:buFont typeface="Wingdings" panose="05000000000000000000" pitchFamily="2" charset="2"/>
              <a:buChar char="§"/>
            </a:pPr>
            <a:r>
              <a:rPr lang="en-US" dirty="0"/>
              <a:t>The Main method may optionally return an integer (rather than void) in order to return a value to the execution environment (where a nonzero value typically indicates an error).</a:t>
            </a:r>
          </a:p>
          <a:p>
            <a:pPr marL="461963">
              <a:buFont typeface="Wingdings" panose="05000000000000000000" pitchFamily="2" charset="2"/>
              <a:buChar char="§"/>
            </a:pPr>
            <a:r>
              <a:rPr lang="en-US" dirty="0"/>
              <a:t>The Main method can also optionally accept an array of strings as a parameter (that will be populated with any arguments passed to the executable).</a:t>
            </a:r>
          </a:p>
          <a:p>
            <a:pPr marL="461963">
              <a:buFont typeface="Wingdings" panose="05000000000000000000" pitchFamily="2" charset="2"/>
              <a:buChar char="§"/>
            </a:pPr>
            <a:r>
              <a:rPr lang="en-US" dirty="0"/>
              <a:t>For example:</a:t>
            </a: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68</a:t>
            </a:fld>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8537" y="2090565"/>
            <a:ext cx="2298671" cy="373430"/>
          </a:xfrm>
          <a:prstGeom prst="rect">
            <a:avLst/>
          </a:prstGeom>
          <a:ln>
            <a:solidFill>
              <a:srgbClr val="5B9BD5"/>
            </a:solidFill>
          </a:ln>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7908" y="5015618"/>
            <a:ext cx="4496586" cy="406471"/>
          </a:xfrm>
          <a:prstGeom prst="rect">
            <a:avLst/>
          </a:prstGeom>
          <a:ln>
            <a:solidFill>
              <a:srgbClr val="5B9BD5"/>
            </a:solidFill>
          </a:ln>
        </p:spPr>
      </p:pic>
    </p:spTree>
    <p:extLst>
      <p:ext uri="{BB962C8B-B14F-4D97-AF65-F5344CB8AC3E}">
        <p14:creationId xmlns:p14="http://schemas.microsoft.com/office/powerpoint/2010/main" val="26115564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Functions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Methods are one of several kinds of </a:t>
            </a:r>
            <a:r>
              <a:rPr lang="en-US" sz="2000" dirty="0">
                <a:solidFill>
                  <a:srgbClr val="FF0000"/>
                </a:solidFill>
              </a:rPr>
              <a:t>functions</a:t>
            </a:r>
            <a:r>
              <a:rPr lang="en-US" sz="2000" dirty="0"/>
              <a:t> in C</a:t>
            </a:r>
            <a:r>
              <a:rPr lang="en-US" sz="2000" dirty="0" smtClean="0"/>
              <a:t>#.</a:t>
            </a:r>
          </a:p>
          <a:p>
            <a:pPr marL="461963">
              <a:buFont typeface="Wingdings" panose="05000000000000000000" pitchFamily="2" charset="2"/>
              <a:buChar char="§"/>
            </a:pPr>
            <a:r>
              <a:rPr lang="en-US" sz="2000" dirty="0" smtClean="0"/>
              <a:t>Another </a:t>
            </a:r>
            <a:r>
              <a:rPr lang="en-US" sz="2000" dirty="0"/>
              <a:t>kind of function we used in our example program was the * operator, which performs multiplication. </a:t>
            </a:r>
            <a:endParaRPr lang="en-US" sz="2000" dirty="0" smtClean="0"/>
          </a:p>
          <a:p>
            <a:pPr marL="461963">
              <a:buFont typeface="Wingdings" panose="05000000000000000000" pitchFamily="2" charset="2"/>
              <a:buChar char="§"/>
            </a:pPr>
            <a:r>
              <a:rPr lang="en-US" sz="2000" dirty="0" smtClean="0"/>
              <a:t>There </a:t>
            </a:r>
            <a:r>
              <a:rPr lang="en-US" sz="2000" dirty="0"/>
              <a:t>are also constructors, properties, events, indexers, and </a:t>
            </a:r>
            <a:r>
              <a:rPr lang="en-US" sz="2000" dirty="0" smtClean="0"/>
              <a:t>finalizers.</a:t>
            </a:r>
          </a:p>
          <a:p>
            <a:pPr marL="461963">
              <a:buFont typeface="Wingdings" panose="05000000000000000000" pitchFamily="2" charset="2"/>
              <a:buChar char="§"/>
            </a:pPr>
            <a:r>
              <a:rPr lang="en-US" sz="2000" dirty="0" smtClean="0"/>
              <a:t>In </a:t>
            </a:r>
            <a:r>
              <a:rPr lang="en-US" sz="2000" dirty="0"/>
              <a:t>our example, the two methods are grouped into a </a:t>
            </a:r>
            <a:r>
              <a:rPr lang="en-US" sz="2000" dirty="0" smtClean="0"/>
              <a:t>class.</a:t>
            </a: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69</a:t>
            </a:fld>
            <a:endParaRPr lang="en-US" dirty="0"/>
          </a:p>
        </p:txBody>
      </p:sp>
    </p:spTree>
    <p:extLst>
      <p:ext uri="{BB962C8B-B14F-4D97-AF65-F5344CB8AC3E}">
        <p14:creationId xmlns:p14="http://schemas.microsoft.com/office/powerpoint/2010/main" val="13438787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Distinctive features of C#</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distinctive features of C# from an object-oriented perspective </a:t>
            </a:r>
            <a:r>
              <a:rPr lang="en-US" sz="2000" dirty="0" smtClean="0"/>
              <a:t>are:</a:t>
            </a:r>
          </a:p>
          <a:p>
            <a:pPr marL="461963">
              <a:buFont typeface="Wingdings" panose="05000000000000000000" pitchFamily="2" charset="2"/>
              <a:buChar char="§"/>
            </a:pPr>
            <a:r>
              <a:rPr lang="en-US" sz="2000" dirty="0" smtClean="0">
                <a:solidFill>
                  <a:srgbClr val="0070C0"/>
                </a:solidFill>
              </a:rPr>
              <a:t>Unified </a:t>
            </a:r>
            <a:r>
              <a:rPr lang="en-US" sz="2000" dirty="0">
                <a:solidFill>
                  <a:srgbClr val="0070C0"/>
                </a:solidFill>
              </a:rPr>
              <a:t>type system</a:t>
            </a:r>
            <a:r>
              <a:rPr lang="en-US" sz="2000" dirty="0"/>
              <a:t> The fundamental building block in C# is an </a:t>
            </a:r>
            <a:r>
              <a:rPr lang="en-US" sz="2000" dirty="0">
                <a:solidFill>
                  <a:srgbClr val="0070C0"/>
                </a:solidFill>
              </a:rPr>
              <a:t>encapsulated unit of data and functions</a:t>
            </a:r>
            <a:r>
              <a:rPr lang="en-US" sz="2000" dirty="0"/>
              <a:t> called a </a:t>
            </a:r>
            <a:r>
              <a:rPr lang="en-US" sz="2000" dirty="0" smtClean="0">
                <a:solidFill>
                  <a:srgbClr val="FF0000"/>
                </a:solidFill>
              </a:rPr>
              <a:t>type</a:t>
            </a:r>
            <a:r>
              <a:rPr lang="en-US" sz="2000" dirty="0" smtClean="0"/>
              <a:t>. C</a:t>
            </a:r>
            <a:r>
              <a:rPr lang="en-US" sz="2000" dirty="0"/>
              <a:t># has a unified type system, where all types ultimately share a </a:t>
            </a:r>
            <a:r>
              <a:rPr lang="en-US" sz="2000" dirty="0">
                <a:solidFill>
                  <a:srgbClr val="0070C0"/>
                </a:solidFill>
              </a:rPr>
              <a:t>common base type</a:t>
            </a:r>
            <a:r>
              <a:rPr lang="en-US" sz="2000" dirty="0" smtClean="0"/>
              <a:t>. </a:t>
            </a:r>
          </a:p>
          <a:p>
            <a:pPr marL="461963">
              <a:buFont typeface="Wingdings" panose="05000000000000000000" pitchFamily="2" charset="2"/>
              <a:buChar char="§"/>
            </a:pPr>
            <a:r>
              <a:rPr lang="en-US" sz="2000" dirty="0" smtClean="0">
                <a:solidFill>
                  <a:srgbClr val="0070C0"/>
                </a:solidFill>
              </a:rPr>
              <a:t>Classes </a:t>
            </a:r>
            <a:r>
              <a:rPr lang="en-US" sz="2000" dirty="0">
                <a:solidFill>
                  <a:srgbClr val="0070C0"/>
                </a:solidFill>
              </a:rPr>
              <a:t>and interfaces</a:t>
            </a:r>
            <a:r>
              <a:rPr lang="en-US" sz="2000" dirty="0"/>
              <a:t> In a traditional object-oriented paradigm, the only kind of type is a </a:t>
            </a:r>
            <a:r>
              <a:rPr lang="en-US" sz="2000" dirty="0" smtClean="0"/>
              <a:t>class.</a:t>
            </a:r>
          </a:p>
          <a:p>
            <a:pPr marL="461963" indent="0">
              <a:buNone/>
            </a:pPr>
            <a:r>
              <a:rPr lang="en-US" sz="2000" dirty="0" smtClean="0"/>
              <a:t>In </a:t>
            </a:r>
            <a:r>
              <a:rPr lang="en-US" sz="2000" dirty="0"/>
              <a:t>C#, there are several other kinds of types, one of which is an </a:t>
            </a:r>
            <a:r>
              <a:rPr lang="en-US" sz="2000" dirty="0" smtClean="0">
                <a:solidFill>
                  <a:srgbClr val="FF0000"/>
                </a:solidFill>
              </a:rPr>
              <a:t>interface</a:t>
            </a:r>
            <a:r>
              <a:rPr lang="en-US" sz="2000" dirty="0" smtClean="0"/>
              <a:t>.</a:t>
            </a:r>
          </a:p>
          <a:p>
            <a:pPr marL="461963" indent="0">
              <a:buNone/>
            </a:pPr>
            <a:r>
              <a:rPr lang="en-US" sz="2000" dirty="0" smtClean="0"/>
              <a:t>An </a:t>
            </a:r>
            <a:r>
              <a:rPr lang="en-US" sz="2000" dirty="0"/>
              <a:t>interface is like a class, except that it only describes members. The </a:t>
            </a:r>
            <a:r>
              <a:rPr lang="en-US" sz="2000" dirty="0" smtClean="0"/>
              <a:t>implementation </a:t>
            </a:r>
            <a:r>
              <a:rPr lang="en-US" sz="2000" dirty="0"/>
              <a:t>for those members comes from types that implement the </a:t>
            </a:r>
            <a:r>
              <a:rPr lang="en-US" sz="2000" dirty="0" smtClean="0"/>
              <a:t>interface.</a:t>
            </a:r>
          </a:p>
          <a:p>
            <a:pPr marL="461963" indent="0">
              <a:buNone/>
            </a:pPr>
            <a:r>
              <a:rPr lang="en-US" sz="2000" dirty="0" smtClean="0"/>
              <a:t>Interfaces </a:t>
            </a:r>
            <a:r>
              <a:rPr lang="en-US" sz="2000" dirty="0"/>
              <a:t>are particularly useful in scenarios where </a:t>
            </a:r>
            <a:r>
              <a:rPr lang="en-US" sz="2000" dirty="0">
                <a:solidFill>
                  <a:srgbClr val="FF0000"/>
                </a:solidFill>
              </a:rPr>
              <a:t>multiple inheritance</a:t>
            </a:r>
            <a:r>
              <a:rPr lang="en-US" sz="2000" dirty="0"/>
              <a:t> is </a:t>
            </a:r>
            <a:r>
              <a:rPr lang="en-US" sz="2000" dirty="0" smtClean="0"/>
              <a:t>required</a:t>
            </a:r>
          </a:p>
          <a:p>
            <a:pPr marL="461963">
              <a:buFont typeface="Wingdings" panose="05000000000000000000" pitchFamily="2" charset="2"/>
              <a:buChar char="§"/>
            </a:pPr>
            <a:r>
              <a:rPr lang="en-US" sz="2000" dirty="0" smtClean="0">
                <a:solidFill>
                  <a:srgbClr val="0070C0"/>
                </a:solidFill>
              </a:rPr>
              <a:t>Properties</a:t>
            </a:r>
            <a:r>
              <a:rPr lang="en-US" sz="2000" dirty="0">
                <a:solidFill>
                  <a:srgbClr val="0070C0"/>
                </a:solidFill>
              </a:rPr>
              <a:t>, methods, and events</a:t>
            </a:r>
            <a:r>
              <a:rPr lang="en-US" sz="2000" dirty="0"/>
              <a:t> In the pure object-oriented paradigm, all functions are methods (this is the case in Smalltalk</a:t>
            </a:r>
            <a:r>
              <a:rPr lang="en-US" sz="2000" dirty="0" smtClean="0"/>
              <a:t>).</a:t>
            </a:r>
          </a:p>
          <a:p>
            <a:pPr marL="461963" indent="0">
              <a:buNone/>
            </a:pPr>
            <a:r>
              <a:rPr lang="en-US" sz="2000" dirty="0" smtClean="0"/>
              <a:t>In </a:t>
            </a:r>
            <a:r>
              <a:rPr lang="en-US" sz="2000" dirty="0"/>
              <a:t>C#, </a:t>
            </a:r>
            <a:r>
              <a:rPr lang="en-US" sz="2000" dirty="0">
                <a:solidFill>
                  <a:srgbClr val="FF0000"/>
                </a:solidFill>
              </a:rPr>
              <a:t>methods</a:t>
            </a:r>
            <a:r>
              <a:rPr lang="en-US" sz="2000" dirty="0"/>
              <a:t> are only one kind of </a:t>
            </a:r>
            <a:r>
              <a:rPr lang="en-US" sz="2000" dirty="0">
                <a:solidFill>
                  <a:srgbClr val="FF0000"/>
                </a:solidFill>
              </a:rPr>
              <a:t>function member</a:t>
            </a:r>
            <a:r>
              <a:rPr lang="en-US" sz="2000" dirty="0"/>
              <a:t>, which also includes properties and events (there are others, too</a:t>
            </a:r>
            <a:r>
              <a:rPr lang="en-US" sz="2000" dirty="0" smtClean="0"/>
              <a:t>).</a:t>
            </a:r>
          </a:p>
          <a:p>
            <a:pPr marL="461963" indent="0">
              <a:buNone/>
            </a:pPr>
            <a:r>
              <a:rPr lang="en-US" sz="2000" dirty="0" smtClean="0"/>
              <a:t>Properties are function members that encapsulate a piece of an object’s state, such as a button’s color or a label’s text. Events are function members that simplify acting on object state changes.</a:t>
            </a: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a:t>
            </a:fld>
            <a:endParaRPr lang="en-US" dirty="0"/>
          </a:p>
        </p:txBody>
      </p:sp>
    </p:spTree>
    <p:extLst>
      <p:ext uri="{BB962C8B-B14F-4D97-AF65-F5344CB8AC3E}">
        <p14:creationId xmlns:p14="http://schemas.microsoft.com/office/powerpoint/2010/main" val="2355538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Class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A </a:t>
            </a:r>
            <a:r>
              <a:rPr lang="en-US" sz="2000" dirty="0"/>
              <a:t>class groups function members and data members to form an object-oriented building </a:t>
            </a:r>
            <a:r>
              <a:rPr lang="en-US" sz="2000" dirty="0" smtClean="0"/>
              <a:t>block.</a:t>
            </a:r>
          </a:p>
          <a:p>
            <a:pPr marL="461963">
              <a:buFont typeface="Wingdings" panose="05000000000000000000" pitchFamily="2" charset="2"/>
              <a:buChar char="§"/>
            </a:pPr>
            <a:r>
              <a:rPr lang="en-US" sz="2000" dirty="0" smtClean="0"/>
              <a:t>The Console </a:t>
            </a:r>
            <a:r>
              <a:rPr lang="en-US" sz="2000" dirty="0"/>
              <a:t>class groups members that handle command-line input/output functionality, such as the WriteLine </a:t>
            </a:r>
            <a:r>
              <a:rPr lang="en-US" sz="2000" dirty="0" smtClean="0"/>
              <a:t>method.</a:t>
            </a:r>
          </a:p>
          <a:p>
            <a:pPr marL="461963">
              <a:buFont typeface="Wingdings" panose="05000000000000000000" pitchFamily="2" charset="2"/>
              <a:buChar char="§"/>
            </a:pPr>
            <a:r>
              <a:rPr lang="en-US" sz="2000" dirty="0" smtClean="0"/>
              <a:t>Our </a:t>
            </a:r>
            <a:r>
              <a:rPr lang="en-US" sz="2000" dirty="0"/>
              <a:t>Test class groups two methods—the Main method and the FeetToInches </a:t>
            </a:r>
            <a:r>
              <a:rPr lang="en-US" sz="2000" dirty="0" smtClean="0"/>
              <a:t>method. At </a:t>
            </a:r>
            <a:r>
              <a:rPr lang="en-US" sz="2000" dirty="0"/>
              <a:t>the outermost level of a program, types are organized into </a:t>
            </a:r>
            <a:r>
              <a:rPr lang="en-US" sz="2000" dirty="0" smtClean="0"/>
              <a:t>namespaces.</a:t>
            </a:r>
          </a:p>
          <a:p>
            <a:pPr marL="461963">
              <a:buFont typeface="Wingdings" panose="05000000000000000000" pitchFamily="2" charset="2"/>
              <a:buChar char="§"/>
            </a:pPr>
            <a:r>
              <a:rPr lang="en-US" sz="2000" dirty="0" smtClean="0"/>
              <a:t>The </a:t>
            </a:r>
            <a:r>
              <a:rPr lang="en-US" sz="2000" dirty="0"/>
              <a:t>using directive was used to make the System namespace available to our </a:t>
            </a:r>
            <a:r>
              <a:rPr lang="en-US" sz="2000" dirty="0" smtClean="0"/>
              <a:t>application</a:t>
            </a:r>
            <a:r>
              <a:rPr lang="en-US" sz="2000" dirty="0"/>
              <a:t>, to use the Console </a:t>
            </a:r>
            <a:r>
              <a:rPr lang="en-US" sz="2000" dirty="0" smtClean="0"/>
              <a:t>class. We </a:t>
            </a:r>
            <a:r>
              <a:rPr lang="en-US" sz="2000" dirty="0"/>
              <a:t>could define all our classes within the </a:t>
            </a:r>
            <a:r>
              <a:rPr lang="en-US" sz="2000" dirty="0" smtClean="0"/>
              <a:t>TestPrograms </a:t>
            </a:r>
            <a:r>
              <a:rPr lang="en-US" sz="2000" dirty="0"/>
              <a:t>namespace, as </a:t>
            </a:r>
            <a:r>
              <a:rPr lang="en-US" sz="2000" dirty="0" smtClean="0"/>
              <a:t>shown in </a:t>
            </a:r>
            <a:r>
              <a:rPr lang="en-US" sz="2000" dirty="0" smtClean="0">
                <a:solidFill>
                  <a:srgbClr val="FF0000"/>
                </a:solidFill>
              </a:rPr>
              <a:t>Listing 2-3</a:t>
            </a:r>
            <a:r>
              <a:rPr lang="en-US" sz="2000" dirty="0" smtClean="0"/>
              <a:t>.</a:t>
            </a:r>
          </a:p>
          <a:p>
            <a:pPr marL="461963">
              <a:buFont typeface="Wingdings" panose="05000000000000000000" pitchFamily="2" charset="2"/>
              <a:buChar char="§"/>
            </a:pPr>
            <a:r>
              <a:rPr lang="en-US" sz="2000" dirty="0"/>
              <a:t>The .NET Framework is organized into nested </a:t>
            </a:r>
            <a:r>
              <a:rPr lang="en-US" sz="2000" dirty="0" smtClean="0"/>
              <a:t>namespaces.</a:t>
            </a:r>
          </a:p>
          <a:p>
            <a:pPr marL="461963">
              <a:buFont typeface="Wingdings" panose="05000000000000000000" pitchFamily="2" charset="2"/>
              <a:buChar char="§"/>
            </a:pPr>
            <a:r>
              <a:rPr lang="en-US" sz="2000" dirty="0" smtClean="0"/>
              <a:t>For </a:t>
            </a:r>
            <a:r>
              <a:rPr lang="en-US" sz="2000" dirty="0"/>
              <a:t>example, this is the namespace that contains types for handling text</a:t>
            </a:r>
            <a:r>
              <a:rPr lang="en-US" sz="2000" dirty="0" smtClean="0"/>
              <a:t>:</a:t>
            </a:r>
          </a:p>
          <a:p>
            <a:pPr marL="233363" indent="0">
              <a:buNone/>
            </a:pPr>
            <a:endParaRPr lang="en-US" sz="2000" dirty="0" smtClean="0"/>
          </a:p>
          <a:p>
            <a:pPr marL="233363" indent="0">
              <a:buNone/>
            </a:pPr>
            <a:endParaRPr lang="en-US" sz="2000" dirty="0"/>
          </a:p>
          <a:p>
            <a:pPr marL="461963">
              <a:buFont typeface="Wingdings" panose="05000000000000000000" pitchFamily="2" charset="2"/>
              <a:buChar char="§"/>
            </a:pPr>
            <a:r>
              <a:rPr lang="en-US" sz="2000" dirty="0"/>
              <a:t>The using directive is there for convenience; you can also refer to a type by its fully qualified name, which is the type name prefixed with its namespace, such as </a:t>
            </a:r>
            <a:r>
              <a:rPr lang="en-US" sz="2000" dirty="0" smtClean="0">
                <a:solidFill>
                  <a:srgbClr val="FF0000"/>
                </a:solidFill>
              </a:rPr>
              <a:t>System.Text.StringBuilder</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70</a:t>
            </a:fld>
            <a:endParaRPr lang="en-US" dirty="0"/>
          </a:p>
        </p:txBody>
      </p:sp>
      <p:pic>
        <p:nvPicPr>
          <p:cNvPr id="5" name="Picture 4"/>
          <p:cNvPicPr>
            <a:picLocks noChangeAspect="1"/>
          </p:cNvPicPr>
          <p:nvPr/>
        </p:nvPicPr>
        <p:blipFill>
          <a:blip r:embed="rId2"/>
          <a:stretch>
            <a:fillRect/>
          </a:stretch>
        </p:blipFill>
        <p:spPr>
          <a:xfrm>
            <a:off x="1343025" y="4668946"/>
            <a:ext cx="2695575" cy="333375"/>
          </a:xfrm>
          <a:prstGeom prst="rect">
            <a:avLst/>
          </a:prstGeom>
          <a:ln>
            <a:solidFill>
              <a:srgbClr val="5B9BD5"/>
            </a:solidFill>
          </a:ln>
        </p:spPr>
      </p:pic>
    </p:spTree>
    <p:extLst>
      <p:ext uri="{BB962C8B-B14F-4D97-AF65-F5344CB8AC3E}">
        <p14:creationId xmlns:p14="http://schemas.microsoft.com/office/powerpoint/2010/main" val="366660003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2-3</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71</a:t>
            </a:fld>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2497881" cy="1854017"/>
          </a:xfrm>
          <a:prstGeom prst="rect">
            <a:avLst/>
          </a:prstGeom>
          <a:ln>
            <a:solidFill>
              <a:srgbClr val="5B9BD5"/>
            </a:solidFill>
          </a:ln>
        </p:spPr>
      </p:pic>
    </p:spTree>
    <p:extLst>
      <p:ext uri="{BB962C8B-B14F-4D97-AF65-F5344CB8AC3E}">
        <p14:creationId xmlns:p14="http://schemas.microsoft.com/office/powerpoint/2010/main" val="38844825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Compilation</a:t>
            </a:r>
          </a:p>
        </p:txBody>
      </p:sp>
      <p:sp>
        <p:nvSpPr>
          <p:cNvPr id="3" name="Content Placeholder 2"/>
          <p:cNvSpPr>
            <a:spLocks noGrp="1"/>
          </p:cNvSpPr>
          <p:nvPr>
            <p:ph idx="1"/>
          </p:nvPr>
        </p:nvSpPr>
        <p:spPr/>
        <p:txBody>
          <a:bodyPr/>
          <a:lstStyle/>
          <a:p>
            <a:r>
              <a:rPr lang="en-US" dirty="0"/>
              <a:t>The C# compiler </a:t>
            </a:r>
            <a:r>
              <a:rPr lang="en-US" dirty="0">
                <a:solidFill>
                  <a:srgbClr val="0070C0"/>
                </a:solidFill>
              </a:rPr>
              <a:t>compiles source code</a:t>
            </a:r>
            <a:r>
              <a:rPr lang="en-US" dirty="0"/>
              <a:t>, specified as a set of files with the </a:t>
            </a:r>
            <a:r>
              <a:rPr lang="en-US" dirty="0">
                <a:solidFill>
                  <a:srgbClr val="FF0000"/>
                </a:solidFill>
              </a:rPr>
              <a:t>.cs extension</a:t>
            </a:r>
            <a:r>
              <a:rPr lang="en-US" dirty="0"/>
              <a:t>, into an </a:t>
            </a:r>
            <a:r>
              <a:rPr lang="en-US" dirty="0">
                <a:solidFill>
                  <a:srgbClr val="FF0000"/>
                </a:solidFill>
              </a:rPr>
              <a:t>assembly</a:t>
            </a:r>
            <a:r>
              <a:rPr lang="en-US" dirty="0"/>
              <a:t>.</a:t>
            </a:r>
          </a:p>
          <a:p>
            <a:pPr marL="461963">
              <a:buFont typeface="Wingdings" panose="05000000000000000000" pitchFamily="2" charset="2"/>
              <a:buChar char="§"/>
            </a:pPr>
            <a:r>
              <a:rPr lang="en-US" dirty="0"/>
              <a:t>An assembly is the unit of packaging and deployment in .NET.</a:t>
            </a:r>
          </a:p>
          <a:p>
            <a:pPr marL="461963">
              <a:buFont typeface="Wingdings" panose="05000000000000000000" pitchFamily="2" charset="2"/>
              <a:buChar char="§"/>
            </a:pPr>
            <a:r>
              <a:rPr lang="en-US" dirty="0"/>
              <a:t>An assembly can be either an application or a library.</a:t>
            </a:r>
          </a:p>
          <a:p>
            <a:pPr marL="684213" indent="-222250">
              <a:buFont typeface="Wingdings" panose="05000000000000000000" pitchFamily="2" charset="2"/>
              <a:buChar char="ü"/>
            </a:pPr>
            <a:r>
              <a:rPr lang="en-US" dirty="0"/>
              <a:t>A normal console or Windows application has a Main method and is an </a:t>
            </a:r>
            <a:r>
              <a:rPr lang="en-US" dirty="0">
                <a:solidFill>
                  <a:srgbClr val="FF0000"/>
                </a:solidFill>
              </a:rPr>
              <a:t>.exe</a:t>
            </a:r>
            <a:r>
              <a:rPr lang="en-US" dirty="0"/>
              <a:t> file.</a:t>
            </a:r>
          </a:p>
          <a:p>
            <a:pPr marL="684213" indent="-222250">
              <a:buFont typeface="Wingdings" panose="05000000000000000000" pitchFamily="2" charset="2"/>
              <a:buChar char="ü"/>
            </a:pPr>
            <a:r>
              <a:rPr lang="en-US" dirty="0"/>
              <a:t>A library is a </a:t>
            </a:r>
            <a:r>
              <a:rPr lang="en-US" dirty="0">
                <a:solidFill>
                  <a:srgbClr val="FF0000"/>
                </a:solidFill>
              </a:rPr>
              <a:t>.dll</a:t>
            </a:r>
            <a:r>
              <a:rPr lang="en-US" dirty="0"/>
              <a:t> and is equivalent to an .exe without an entry point. Its purpose is to be called upon (referenced) by an application or by other libraries.</a:t>
            </a:r>
          </a:p>
          <a:p>
            <a:pPr marL="684213" indent="-222250">
              <a:buFont typeface="Wingdings" panose="05000000000000000000" pitchFamily="2" charset="2"/>
              <a:buChar char="ü"/>
            </a:pPr>
            <a:r>
              <a:rPr lang="en-US" dirty="0"/>
              <a:t>The .NET Framework is a set of libraries.</a:t>
            </a:r>
          </a:p>
          <a:p>
            <a:pPr marL="461963">
              <a:buFont typeface="Wingdings" panose="05000000000000000000" pitchFamily="2" charset="2"/>
              <a:buChar char="§"/>
            </a:pPr>
            <a:r>
              <a:rPr lang="en-US" dirty="0"/>
              <a:t>The name of the C# compiler is </a:t>
            </a:r>
            <a:r>
              <a:rPr lang="en-US" dirty="0">
                <a:solidFill>
                  <a:srgbClr val="FF0000"/>
                </a:solidFill>
              </a:rPr>
              <a:t>csc.exe</a:t>
            </a:r>
            <a:r>
              <a:rPr lang="en-US" dirty="0"/>
              <a:t>. You can either use an IDE such as Visual Studio to compile, or call csc manually from the command line.</a:t>
            </a:r>
          </a:p>
          <a:p>
            <a:pPr marL="461963">
              <a:buFont typeface="Wingdings" panose="05000000000000000000" pitchFamily="2" charset="2"/>
              <a:buChar char="§"/>
            </a:pPr>
            <a:r>
              <a:rPr lang="en-US" dirty="0"/>
              <a:t>Peculiarly, .NET Framework 4.6 and 4.7 still ship with the C# 5 compiler.</a:t>
            </a:r>
          </a:p>
          <a:p>
            <a:pPr marL="461963">
              <a:buFont typeface="Wingdings" panose="05000000000000000000" pitchFamily="2" charset="2"/>
              <a:buChar char="§"/>
            </a:pPr>
            <a:r>
              <a:rPr lang="en-US" dirty="0"/>
              <a:t>To obtain the C# 7 command-line compiler, you must install Visual Studio 2017 or MSBuild 15.</a:t>
            </a:r>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72</a:t>
            </a:fld>
            <a:endParaRPr lang="en-US" dirty="0"/>
          </a:p>
        </p:txBody>
      </p:sp>
    </p:spTree>
    <p:extLst>
      <p:ext uri="{BB962C8B-B14F-4D97-AF65-F5344CB8AC3E}">
        <p14:creationId xmlns:p14="http://schemas.microsoft.com/office/powerpoint/2010/main" val="32379915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Syntax</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latin typeface="+mj-lt"/>
              </a:rPr>
              <a:t>C# syntax is inspired by C and C++ </a:t>
            </a:r>
            <a:r>
              <a:rPr lang="en-US" sz="2000" dirty="0" smtClean="0">
                <a:latin typeface="+mj-lt"/>
              </a:rPr>
              <a:t>syntax.</a:t>
            </a:r>
          </a:p>
          <a:p>
            <a:pPr marL="461963">
              <a:buFont typeface="Wingdings" panose="05000000000000000000" pitchFamily="2" charset="2"/>
              <a:buChar char="§"/>
            </a:pPr>
            <a:r>
              <a:rPr lang="en-US" sz="2000" dirty="0" smtClean="0">
                <a:latin typeface="+mj-lt"/>
              </a:rPr>
              <a:t>Consider the below program to understand the C</a:t>
            </a:r>
            <a:r>
              <a:rPr lang="en-US" sz="2000" dirty="0">
                <a:latin typeface="+mj-lt"/>
              </a:rPr>
              <a:t>#’s elements of </a:t>
            </a:r>
            <a:r>
              <a:rPr lang="en-US" sz="2000" dirty="0" smtClean="0">
                <a:latin typeface="+mj-lt"/>
              </a:rPr>
              <a:t>syntax:</a:t>
            </a:r>
            <a:endParaRPr lang="en-US" sz="2000" dirty="0">
              <a:latin typeface="+mj-lt"/>
            </a:endParaRPr>
          </a:p>
          <a:p>
            <a:pPr>
              <a:buFont typeface="Wingdings" panose="05000000000000000000" pitchFamily="2" charset="2"/>
              <a:buChar char="v"/>
            </a:pPr>
            <a:endParaRPr lang="en-US" sz="2000" dirty="0">
              <a:latin typeface="+mj-lt"/>
            </a:endParaRPr>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73</a:t>
            </a:fld>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3021" y="2213361"/>
            <a:ext cx="3513042" cy="2833910"/>
          </a:xfrm>
          <a:prstGeom prst="rect">
            <a:avLst/>
          </a:prstGeom>
          <a:ln>
            <a:solidFill>
              <a:schemeClr val="accent1"/>
            </a:solidFill>
          </a:ln>
        </p:spPr>
      </p:pic>
    </p:spTree>
    <p:extLst>
      <p:ext uri="{BB962C8B-B14F-4D97-AF65-F5344CB8AC3E}">
        <p14:creationId xmlns:p14="http://schemas.microsoft.com/office/powerpoint/2010/main" val="1115434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Identifiers and Keywords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Identifiers are names that programmers choose for their classes, methods, variables, and so </a:t>
            </a:r>
            <a:r>
              <a:rPr lang="en-US" sz="2000" dirty="0" smtClean="0"/>
              <a:t>on.</a:t>
            </a:r>
          </a:p>
          <a:p>
            <a:pPr marL="461963">
              <a:buFont typeface="Wingdings" panose="05000000000000000000" pitchFamily="2" charset="2"/>
              <a:buChar char="§"/>
            </a:pPr>
            <a:r>
              <a:rPr lang="en-US" sz="2000" dirty="0" smtClean="0"/>
              <a:t>These </a:t>
            </a:r>
            <a:r>
              <a:rPr lang="en-US" sz="2000" dirty="0"/>
              <a:t>are the identifiers in our example program, in the order they appear: </a:t>
            </a:r>
            <a:endParaRPr lang="en-US" sz="2000" dirty="0" smtClean="0"/>
          </a:p>
          <a:p>
            <a:pPr marL="233363" indent="0">
              <a:buNone/>
            </a:pPr>
            <a:endParaRPr lang="en-US" sz="2000" dirty="0" smtClean="0"/>
          </a:p>
          <a:p>
            <a:pPr marL="461963">
              <a:buFont typeface="Wingdings" panose="05000000000000000000" pitchFamily="2" charset="2"/>
              <a:buChar char="§"/>
            </a:pPr>
            <a:r>
              <a:rPr lang="en-US" sz="2000" dirty="0" smtClean="0"/>
              <a:t>An </a:t>
            </a:r>
            <a:r>
              <a:rPr lang="en-US" sz="2000" dirty="0"/>
              <a:t>identifier must be a whole word, essentially made up of Unicode characters starting with a letter or </a:t>
            </a:r>
            <a:r>
              <a:rPr lang="en-US" sz="2000" dirty="0" smtClean="0"/>
              <a:t>underscore.</a:t>
            </a:r>
          </a:p>
          <a:p>
            <a:pPr marL="684213" indent="-222250">
              <a:buFont typeface="Wingdings" panose="05000000000000000000" pitchFamily="2" charset="2"/>
              <a:buChar char="ü"/>
            </a:pPr>
            <a:r>
              <a:rPr lang="en-US" sz="2000" dirty="0" smtClean="0"/>
              <a:t>C</a:t>
            </a:r>
            <a:r>
              <a:rPr lang="en-US" sz="2000" dirty="0"/>
              <a:t># identifiers are </a:t>
            </a:r>
            <a:r>
              <a:rPr lang="en-US" sz="2000" dirty="0" smtClean="0"/>
              <a:t>case-sensitive.</a:t>
            </a:r>
          </a:p>
          <a:p>
            <a:pPr marL="684213" indent="-222250">
              <a:buFont typeface="Wingdings" panose="05000000000000000000" pitchFamily="2" charset="2"/>
              <a:buChar char="ü"/>
            </a:pPr>
            <a:r>
              <a:rPr lang="en-US" sz="2000" dirty="0" smtClean="0"/>
              <a:t>By </a:t>
            </a:r>
            <a:r>
              <a:rPr lang="en-US" sz="2000" dirty="0"/>
              <a:t>convention, parameters, local variables, and private fields should be in camel case (e.g., </a:t>
            </a:r>
            <a:r>
              <a:rPr lang="en-US" sz="2000" dirty="0" smtClean="0"/>
              <a:t>myVariable</a:t>
            </a:r>
            <a:r>
              <a:rPr lang="en-US" sz="2000" dirty="0"/>
              <a:t>), and </a:t>
            </a:r>
            <a:endParaRPr lang="en-US" sz="2000" dirty="0" smtClean="0"/>
          </a:p>
          <a:p>
            <a:pPr marL="684213" indent="-222250">
              <a:buFont typeface="Wingdings" panose="05000000000000000000" pitchFamily="2" charset="2"/>
              <a:buChar char="ü"/>
            </a:pPr>
            <a:r>
              <a:rPr lang="en-US" sz="2000" dirty="0" smtClean="0"/>
              <a:t>all </a:t>
            </a:r>
            <a:r>
              <a:rPr lang="en-US" sz="2000" dirty="0"/>
              <a:t>other identifiers should be in Pascal case (e.g., MyMethod</a:t>
            </a:r>
            <a:r>
              <a:rPr lang="en-US" sz="2000" dirty="0" smtClean="0"/>
              <a:t>).</a:t>
            </a:r>
          </a:p>
          <a:p>
            <a:pPr marL="461963">
              <a:buFont typeface="Wingdings" panose="05000000000000000000" pitchFamily="2" charset="2"/>
              <a:buChar char="§"/>
            </a:pPr>
            <a:r>
              <a:rPr lang="en-US" sz="2000" dirty="0" smtClean="0">
                <a:solidFill>
                  <a:srgbClr val="FF0000"/>
                </a:solidFill>
              </a:rPr>
              <a:t>Keywords</a:t>
            </a:r>
            <a:r>
              <a:rPr lang="en-US" sz="2000" dirty="0" smtClean="0"/>
              <a:t> </a:t>
            </a:r>
            <a:r>
              <a:rPr lang="en-US" sz="2000" dirty="0"/>
              <a:t>are names that mean something special to the </a:t>
            </a:r>
            <a:r>
              <a:rPr lang="en-US" sz="2000" dirty="0" smtClean="0"/>
              <a:t>compiler. These </a:t>
            </a:r>
            <a:r>
              <a:rPr lang="en-US" sz="2000" dirty="0"/>
              <a:t>are the keywords in our example program</a:t>
            </a:r>
            <a:r>
              <a:rPr lang="en-US" sz="2000" dirty="0" smtClean="0"/>
              <a:t>:</a:t>
            </a:r>
            <a:endParaRPr lang="en-US" sz="2000" dirty="0"/>
          </a:p>
          <a:p>
            <a:pPr marL="233363" indent="0">
              <a:buNone/>
            </a:pPr>
            <a:endParaRPr lang="en-US" sz="2000" dirty="0" smtClean="0"/>
          </a:p>
          <a:p>
            <a:pPr marL="461963">
              <a:buFont typeface="Wingdings" panose="05000000000000000000" pitchFamily="2" charset="2"/>
              <a:buChar char="§"/>
            </a:pPr>
            <a:r>
              <a:rPr lang="en-US" sz="2000" dirty="0"/>
              <a:t>Most keywords are reserved, which means that you can’t use them as </a:t>
            </a:r>
            <a:r>
              <a:rPr lang="en-US" sz="2000" dirty="0" smtClean="0"/>
              <a:t>identifiers.</a:t>
            </a:r>
          </a:p>
          <a:p>
            <a:pPr marL="461963">
              <a:buFont typeface="Wingdings" panose="05000000000000000000" pitchFamily="2" charset="2"/>
              <a:buChar char="§"/>
            </a:pPr>
            <a:r>
              <a:rPr lang="en-US" sz="2000" dirty="0" smtClean="0">
                <a:solidFill>
                  <a:srgbClr val="FF0000"/>
                </a:solidFill>
              </a:rPr>
              <a:t>Listing 2-4</a:t>
            </a:r>
            <a:r>
              <a:rPr lang="en-US" sz="2000" dirty="0" smtClean="0"/>
              <a:t> shows the full list of C# reserved keywords:</a:t>
            </a: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74</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4309" y="2066747"/>
            <a:ext cx="5866510" cy="373323"/>
          </a:xfrm>
          <a:prstGeom prst="rect">
            <a:avLst/>
          </a:prstGeom>
          <a:ln>
            <a:solidFill>
              <a:schemeClr val="accent1"/>
            </a:solidFill>
          </a:ln>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33532" y="5059442"/>
            <a:ext cx="4295375" cy="365022"/>
          </a:xfrm>
          <a:prstGeom prst="rect">
            <a:avLst/>
          </a:prstGeom>
          <a:ln>
            <a:solidFill>
              <a:schemeClr val="accent1"/>
            </a:solidFill>
          </a:ln>
        </p:spPr>
      </p:pic>
    </p:spTree>
    <p:extLst>
      <p:ext uri="{BB962C8B-B14F-4D97-AF65-F5344CB8AC3E}">
        <p14:creationId xmlns:p14="http://schemas.microsoft.com/office/powerpoint/2010/main" val="414223949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2-4</a:t>
            </a:r>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75</a:t>
            </a:fld>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50589"/>
            <a:ext cx="6074229" cy="4875263"/>
          </a:xfrm>
          <a:prstGeom prst="rect">
            <a:avLst/>
          </a:prstGeom>
          <a:ln>
            <a:solidFill>
              <a:schemeClr val="accent1"/>
            </a:solidFill>
          </a:ln>
        </p:spPr>
      </p:pic>
    </p:spTree>
    <p:extLst>
      <p:ext uri="{BB962C8B-B14F-4D97-AF65-F5344CB8AC3E}">
        <p14:creationId xmlns:p14="http://schemas.microsoft.com/office/powerpoint/2010/main" val="189089694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Avoiding Conflict</a:t>
            </a: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If you really want to use an identifier that clashes with a reserved keyword, you can do so by qualifying it with the </a:t>
            </a:r>
            <a:r>
              <a:rPr lang="en-US" sz="2000" dirty="0">
                <a:solidFill>
                  <a:srgbClr val="FF0000"/>
                </a:solidFill>
              </a:rPr>
              <a:t>@ </a:t>
            </a:r>
            <a:r>
              <a:rPr lang="en-US" sz="2000" dirty="0" smtClean="0">
                <a:solidFill>
                  <a:srgbClr val="FF0000"/>
                </a:solidFill>
              </a:rPr>
              <a:t>prefix</a:t>
            </a:r>
            <a:r>
              <a:rPr lang="en-US" sz="2000" dirty="0" smtClean="0"/>
              <a:t>.</a:t>
            </a:r>
          </a:p>
          <a:p>
            <a:pPr marL="461963">
              <a:buFont typeface="Wingdings" panose="05000000000000000000" pitchFamily="2" charset="2"/>
              <a:buChar char="§"/>
            </a:pPr>
            <a:r>
              <a:rPr lang="en-US" sz="2000" dirty="0" smtClean="0"/>
              <a:t>For </a:t>
            </a:r>
            <a:r>
              <a:rPr lang="en-US" sz="2000" dirty="0"/>
              <a:t>instance</a:t>
            </a:r>
            <a:r>
              <a:rPr lang="en-US" sz="2000" dirty="0" smtClean="0"/>
              <a:t>:</a:t>
            </a:r>
          </a:p>
          <a:p>
            <a:pPr marL="461963">
              <a:buFont typeface="Wingdings" panose="05000000000000000000" pitchFamily="2" charset="2"/>
              <a:buChar char="§"/>
            </a:pPr>
            <a:endParaRPr lang="en-US" sz="2000" dirty="0"/>
          </a:p>
          <a:p>
            <a:pPr marL="461963">
              <a:buFont typeface="Wingdings" panose="05000000000000000000" pitchFamily="2" charset="2"/>
              <a:buChar char="§"/>
            </a:pPr>
            <a:endParaRPr lang="en-US" sz="2000" dirty="0" smtClean="0"/>
          </a:p>
          <a:p>
            <a:pPr marL="461963">
              <a:buFont typeface="Wingdings" panose="05000000000000000000" pitchFamily="2" charset="2"/>
              <a:buChar char="§"/>
            </a:pPr>
            <a:r>
              <a:rPr lang="en-US" sz="2000" dirty="0"/>
              <a:t>The @ symbol doesn’t form part of the identifier </a:t>
            </a:r>
            <a:r>
              <a:rPr lang="en-US" sz="2000" dirty="0" smtClean="0"/>
              <a:t>itself.</a:t>
            </a:r>
          </a:p>
          <a:p>
            <a:pPr marL="461963">
              <a:buFont typeface="Wingdings" panose="05000000000000000000" pitchFamily="2" charset="2"/>
              <a:buChar char="§"/>
            </a:pPr>
            <a:r>
              <a:rPr lang="en-US" sz="2000" dirty="0" smtClean="0"/>
              <a:t>So </a:t>
            </a:r>
            <a:r>
              <a:rPr lang="en-US" sz="2000" dirty="0">
                <a:solidFill>
                  <a:srgbClr val="FF0000"/>
                </a:solidFill>
              </a:rPr>
              <a:t>@myVariable</a:t>
            </a:r>
            <a:r>
              <a:rPr lang="en-US" sz="2000" dirty="0"/>
              <a:t> is the same as </a:t>
            </a:r>
            <a:r>
              <a:rPr lang="en-US" sz="2000" dirty="0">
                <a:solidFill>
                  <a:srgbClr val="FF0000"/>
                </a:solidFill>
              </a:rPr>
              <a:t>myVariable</a:t>
            </a:r>
            <a:r>
              <a:rPr lang="en-US" sz="2000" dirty="0" smtClean="0"/>
              <a:t>.</a:t>
            </a:r>
          </a:p>
          <a:p>
            <a:pPr marL="461963">
              <a:buFont typeface="Wingdings" panose="05000000000000000000" pitchFamily="2" charset="2"/>
              <a:buChar char="§"/>
            </a:pPr>
            <a:r>
              <a:rPr lang="en-US" sz="2000" dirty="0"/>
              <a:t>The @ prefix can be useful when </a:t>
            </a:r>
            <a:r>
              <a:rPr lang="en-US" sz="2000" dirty="0">
                <a:solidFill>
                  <a:srgbClr val="FF0000"/>
                </a:solidFill>
              </a:rPr>
              <a:t>consuming</a:t>
            </a:r>
            <a:r>
              <a:rPr lang="en-US" sz="2000" dirty="0"/>
              <a:t> </a:t>
            </a:r>
            <a:r>
              <a:rPr lang="en-US" sz="2000" dirty="0">
                <a:solidFill>
                  <a:srgbClr val="FF0000"/>
                </a:solidFill>
              </a:rPr>
              <a:t>libraries</a:t>
            </a:r>
            <a:r>
              <a:rPr lang="en-US" sz="2000" dirty="0"/>
              <a:t> written in other .NET languages that have different keywords</a:t>
            </a:r>
            <a:r>
              <a:rPr lang="en-US" sz="2000" dirty="0" smtClean="0"/>
              <a:t>.</a:t>
            </a:r>
            <a:endParaRPr lang="en-US" sz="2000" dirty="0"/>
          </a:p>
        </p:txBody>
      </p:sp>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76</a:t>
            </a:fld>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52631" y="2371635"/>
            <a:ext cx="4236483" cy="646391"/>
          </a:xfrm>
          <a:prstGeom prst="rect">
            <a:avLst/>
          </a:prstGeom>
          <a:ln>
            <a:solidFill>
              <a:srgbClr val="5B9BD5"/>
            </a:solidFill>
          </a:ln>
        </p:spPr>
      </p:pic>
    </p:spTree>
    <p:extLst>
      <p:ext uri="{BB962C8B-B14F-4D97-AF65-F5344CB8AC3E}">
        <p14:creationId xmlns:p14="http://schemas.microsoft.com/office/powerpoint/2010/main" val="173775992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Contextual Keywords</a:t>
            </a: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Some keywords are contextual, meaning they can also be used as identifiers— </a:t>
            </a:r>
            <a:r>
              <a:rPr lang="en-US" sz="2000" dirty="0">
                <a:solidFill>
                  <a:srgbClr val="FF0000"/>
                </a:solidFill>
              </a:rPr>
              <a:t>without an @ </a:t>
            </a:r>
            <a:r>
              <a:rPr lang="en-US" sz="2000" dirty="0" smtClean="0">
                <a:solidFill>
                  <a:srgbClr val="FF0000"/>
                </a:solidFill>
              </a:rPr>
              <a:t>symbol</a:t>
            </a:r>
            <a:r>
              <a:rPr lang="en-US" sz="2000" dirty="0" smtClean="0"/>
              <a:t>.</a:t>
            </a:r>
          </a:p>
          <a:p>
            <a:pPr marL="461963" indent="-234950">
              <a:buFont typeface="Wingdings" panose="05000000000000000000" pitchFamily="2" charset="2"/>
              <a:buChar char="§"/>
            </a:pPr>
            <a:r>
              <a:rPr lang="en-US" sz="2000" dirty="0" smtClean="0"/>
              <a:t>These </a:t>
            </a:r>
            <a:r>
              <a:rPr lang="en-US" sz="2000" dirty="0"/>
              <a:t>are</a:t>
            </a:r>
            <a:r>
              <a:rPr lang="en-US" sz="2000" dirty="0" smtClean="0"/>
              <a:t>:</a:t>
            </a:r>
          </a:p>
          <a:p>
            <a:pPr marL="227013" indent="0">
              <a:buNone/>
            </a:pPr>
            <a:endParaRPr lang="en-US" sz="2000" dirty="0"/>
          </a:p>
          <a:p>
            <a:pPr marL="227013" indent="0">
              <a:buNone/>
            </a:pPr>
            <a:endParaRPr lang="en-US" sz="2000" dirty="0" smtClean="0"/>
          </a:p>
          <a:p>
            <a:pPr marL="227013" indent="0">
              <a:buNone/>
            </a:pPr>
            <a:endParaRPr lang="en-US" sz="2000" dirty="0"/>
          </a:p>
          <a:p>
            <a:pPr marL="227013" indent="0">
              <a:buNone/>
            </a:pPr>
            <a:endParaRPr lang="en-US" sz="2000" dirty="0" smtClean="0"/>
          </a:p>
          <a:p>
            <a:pPr marL="227013" indent="0">
              <a:buNone/>
            </a:pPr>
            <a:endParaRPr lang="en-US" sz="2000" dirty="0" smtClean="0"/>
          </a:p>
          <a:p>
            <a:pPr marL="227013" indent="0">
              <a:buNone/>
            </a:pPr>
            <a:endParaRPr lang="en-US" sz="2000" dirty="0" smtClean="0"/>
          </a:p>
          <a:p>
            <a:pPr marL="461963" indent="-234950">
              <a:buFont typeface="Wingdings" panose="05000000000000000000" pitchFamily="2" charset="2"/>
              <a:buChar char="§"/>
            </a:pPr>
            <a:r>
              <a:rPr lang="en-US" sz="2000" dirty="0"/>
              <a:t>With contextual keywords, ambiguity cannot arise within the context in which they are used</a:t>
            </a:r>
            <a:r>
              <a:rPr lang="en-US" sz="2000" dirty="0" smtClean="0"/>
              <a:t>.</a:t>
            </a:r>
            <a:endParaRPr lang="en-US" sz="2000" dirty="0"/>
          </a:p>
        </p:txBody>
      </p:sp>
      <p:sp>
        <p:nvSpPr>
          <p:cNvPr id="5" name="Date Placeholder 4"/>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77</a:t>
            </a:fld>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6030" y="2194750"/>
            <a:ext cx="5657497" cy="2063741"/>
          </a:xfrm>
          <a:prstGeom prst="rect">
            <a:avLst/>
          </a:prstGeom>
          <a:ln>
            <a:solidFill>
              <a:srgbClr val="5B9BD5"/>
            </a:solidFill>
          </a:ln>
        </p:spPr>
      </p:pic>
    </p:spTree>
    <p:extLst>
      <p:ext uri="{BB962C8B-B14F-4D97-AF65-F5344CB8AC3E}">
        <p14:creationId xmlns:p14="http://schemas.microsoft.com/office/powerpoint/2010/main" val="405894581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Literals, Punctuators, </a:t>
            </a:r>
            <a:r>
              <a:rPr lang="en-US"/>
              <a:t>and </a:t>
            </a:r>
            <a:r>
              <a:rPr lang="en-US" smtClean="0"/>
              <a:t>Operators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Literals are </a:t>
            </a:r>
            <a:r>
              <a:rPr lang="en-US" sz="2000" dirty="0">
                <a:solidFill>
                  <a:srgbClr val="FF0000"/>
                </a:solidFill>
              </a:rPr>
              <a:t>primitive pieces of data</a:t>
            </a:r>
            <a:r>
              <a:rPr lang="en-US" sz="2000" dirty="0"/>
              <a:t> lexically embedded into the </a:t>
            </a:r>
            <a:r>
              <a:rPr lang="en-US" sz="2000" dirty="0" smtClean="0"/>
              <a:t>program.</a:t>
            </a:r>
          </a:p>
          <a:p>
            <a:pPr marL="461963">
              <a:buFont typeface="Wingdings" panose="05000000000000000000" pitchFamily="2" charset="2"/>
              <a:buChar char="§"/>
            </a:pPr>
            <a:r>
              <a:rPr lang="en-US" sz="2000" dirty="0" smtClean="0"/>
              <a:t>The literals </a:t>
            </a:r>
            <a:r>
              <a:rPr lang="en-US" sz="2000" dirty="0"/>
              <a:t>we used in our example program are 12 and </a:t>
            </a:r>
            <a:r>
              <a:rPr lang="en-US" sz="2000" dirty="0" smtClean="0"/>
              <a:t>30.</a:t>
            </a:r>
          </a:p>
          <a:p>
            <a:pPr marL="461963">
              <a:buFont typeface="Wingdings" panose="05000000000000000000" pitchFamily="2" charset="2"/>
              <a:buChar char="§"/>
            </a:pPr>
            <a:r>
              <a:rPr lang="en-US" sz="2000" dirty="0" smtClean="0">
                <a:solidFill>
                  <a:srgbClr val="FF0000"/>
                </a:solidFill>
              </a:rPr>
              <a:t>Punctuators</a:t>
            </a:r>
            <a:r>
              <a:rPr lang="en-US" sz="2000" dirty="0" smtClean="0"/>
              <a:t> </a:t>
            </a:r>
            <a:r>
              <a:rPr lang="en-US" sz="2000" dirty="0"/>
              <a:t>help </a:t>
            </a:r>
            <a:r>
              <a:rPr lang="en-US" sz="2000" dirty="0">
                <a:solidFill>
                  <a:srgbClr val="FF0000"/>
                </a:solidFill>
              </a:rPr>
              <a:t>demarcate</a:t>
            </a:r>
            <a:r>
              <a:rPr lang="en-US" sz="2000" dirty="0"/>
              <a:t> the structure of the </a:t>
            </a:r>
            <a:r>
              <a:rPr lang="en-US" sz="2000" dirty="0" smtClean="0"/>
              <a:t>program.</a:t>
            </a:r>
          </a:p>
          <a:p>
            <a:pPr marL="687388" indent="-225425">
              <a:buFont typeface="Wingdings" panose="05000000000000000000" pitchFamily="2" charset="2"/>
              <a:buChar char="ü"/>
            </a:pPr>
            <a:r>
              <a:rPr lang="en-US" sz="2000" dirty="0" smtClean="0"/>
              <a:t>These </a:t>
            </a:r>
            <a:r>
              <a:rPr lang="en-US" sz="2000" dirty="0"/>
              <a:t>are the punctuators we used in our example program: </a:t>
            </a:r>
          </a:p>
          <a:p>
            <a:pPr marL="233363" indent="0">
              <a:buNone/>
            </a:pPr>
            <a:endParaRPr lang="en-US" sz="2000" dirty="0" smtClean="0"/>
          </a:p>
          <a:p>
            <a:pPr marL="233363" indent="0">
              <a:buNone/>
            </a:pPr>
            <a:endParaRPr lang="en-US" sz="2000" dirty="0" smtClean="0"/>
          </a:p>
          <a:p>
            <a:pPr marL="687388" indent="-225425">
              <a:buFont typeface="Wingdings" panose="05000000000000000000" pitchFamily="2" charset="2"/>
              <a:buChar char="ü"/>
            </a:pPr>
            <a:r>
              <a:rPr lang="en-US" sz="2000" dirty="0" smtClean="0"/>
              <a:t>The </a:t>
            </a:r>
            <a:r>
              <a:rPr lang="en-US" sz="2000" dirty="0"/>
              <a:t>braces group multiple statements into a statement </a:t>
            </a:r>
            <a:r>
              <a:rPr lang="en-US" sz="2000" dirty="0" smtClean="0"/>
              <a:t>block.</a:t>
            </a:r>
          </a:p>
          <a:p>
            <a:pPr marL="687388" indent="-225425">
              <a:buFont typeface="Wingdings" panose="05000000000000000000" pitchFamily="2" charset="2"/>
              <a:buChar char="ü"/>
            </a:pPr>
            <a:r>
              <a:rPr lang="en-US" sz="2000" dirty="0" smtClean="0"/>
              <a:t>The </a:t>
            </a:r>
            <a:r>
              <a:rPr lang="en-US" sz="2000" dirty="0"/>
              <a:t>semicolon terminates a statement. (Statement blocks, however, do not require a semicolon</a:t>
            </a:r>
            <a:r>
              <a:rPr lang="en-US" sz="2000" dirty="0" smtClean="0"/>
              <a:t>.)</a:t>
            </a:r>
          </a:p>
          <a:p>
            <a:pPr marL="687388" indent="-225425">
              <a:buFont typeface="Wingdings" panose="05000000000000000000" pitchFamily="2" charset="2"/>
              <a:buChar char="ü"/>
            </a:pPr>
            <a:r>
              <a:rPr lang="en-US" sz="2000" dirty="0" smtClean="0"/>
              <a:t>Statements </a:t>
            </a:r>
            <a:r>
              <a:rPr lang="en-US" sz="2000" dirty="0"/>
              <a:t>can wrap multiple lines</a:t>
            </a:r>
            <a:r>
              <a:rPr lang="en-US" sz="2000" dirty="0" smtClean="0"/>
              <a:t>:</a:t>
            </a:r>
          </a:p>
        </p:txBody>
      </p:sp>
      <p:sp>
        <p:nvSpPr>
          <p:cNvPr id="6" name="Date Placeholder 5"/>
          <p:cNvSpPr>
            <a:spLocks noGrp="1"/>
          </p:cNvSpPr>
          <p:nvPr>
            <p:ph type="dt" sz="half" idx="2"/>
          </p:nvPr>
        </p:nvSpPr>
        <p:spPr/>
        <p:txBody>
          <a:bodyPr/>
          <a:lstStyle/>
          <a:p>
            <a:r>
              <a:rPr lang="en-US" smtClean="0"/>
              <a:t>02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78</a:t>
            </a:fld>
            <a:endParaRPr lang="en-US" dirty="0"/>
          </a:p>
        </p:txBody>
      </p:sp>
      <p:pic>
        <p:nvPicPr>
          <p:cNvPr id="3" name="Picture 2"/>
          <p:cNvPicPr>
            <a:picLocks noChangeAspect="1"/>
          </p:cNvPicPr>
          <p:nvPr/>
        </p:nvPicPr>
        <p:blipFill>
          <a:blip r:embed="rId2"/>
          <a:stretch>
            <a:fillRect/>
          </a:stretch>
        </p:blipFill>
        <p:spPr>
          <a:xfrm>
            <a:off x="1911292" y="2941695"/>
            <a:ext cx="1524000" cy="504825"/>
          </a:xfrm>
          <a:prstGeom prst="rect">
            <a:avLst/>
          </a:prstGeom>
          <a:ln>
            <a:solidFill>
              <a:srgbClr val="5B9BD5"/>
            </a:solidFill>
          </a:ln>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11292" y="5114892"/>
            <a:ext cx="5429075" cy="672088"/>
          </a:xfrm>
          <a:prstGeom prst="rect">
            <a:avLst/>
          </a:prstGeom>
          <a:ln>
            <a:solidFill>
              <a:srgbClr val="5B9BD5"/>
            </a:solidFill>
          </a:ln>
        </p:spPr>
      </p:pic>
    </p:spTree>
    <p:extLst>
      <p:ext uri="{BB962C8B-B14F-4D97-AF65-F5344CB8AC3E}">
        <p14:creationId xmlns:p14="http://schemas.microsoft.com/office/powerpoint/2010/main" val="147921942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Operators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An </a:t>
            </a:r>
            <a:r>
              <a:rPr lang="en-US" sz="2000" dirty="0"/>
              <a:t>operator transforms and combines </a:t>
            </a:r>
            <a:r>
              <a:rPr lang="en-US" sz="2000" dirty="0" smtClean="0">
                <a:solidFill>
                  <a:srgbClr val="FF0000"/>
                </a:solidFill>
              </a:rPr>
              <a:t>expressions</a:t>
            </a:r>
            <a:r>
              <a:rPr lang="en-US" sz="2000" dirty="0" smtClean="0"/>
              <a:t>.</a:t>
            </a:r>
            <a:endParaRPr lang="en-US" sz="2000" dirty="0"/>
          </a:p>
          <a:p>
            <a:pPr marL="461963">
              <a:buFont typeface="Wingdings" panose="05000000000000000000" pitchFamily="2" charset="2"/>
              <a:buChar char="§"/>
            </a:pPr>
            <a:r>
              <a:rPr lang="en-US" sz="2000" dirty="0"/>
              <a:t>Most operators in C# are denoted with a symbol, such as the multiplication operator, *.</a:t>
            </a:r>
            <a:endParaRPr lang="en-US" sz="2000" dirty="0" smtClean="0"/>
          </a:p>
          <a:p>
            <a:pPr marL="461963">
              <a:buFont typeface="Wingdings" panose="05000000000000000000" pitchFamily="2" charset="2"/>
              <a:buChar char="§"/>
            </a:pPr>
            <a:r>
              <a:rPr lang="en-US" sz="2000" dirty="0" smtClean="0"/>
              <a:t>We </a:t>
            </a:r>
            <a:r>
              <a:rPr lang="en-US" sz="2000" dirty="0"/>
              <a:t>will discuss operators in more detail later in this chapter. These are the operators we used in our example program</a:t>
            </a:r>
            <a:r>
              <a:rPr lang="en-US" sz="2000" dirty="0" smtClean="0"/>
              <a:t>:</a:t>
            </a:r>
          </a:p>
          <a:p>
            <a:pPr marL="461963">
              <a:buFont typeface="Wingdings" panose="05000000000000000000" pitchFamily="2" charset="2"/>
              <a:buChar char="§"/>
            </a:pPr>
            <a:endParaRPr lang="en-US" sz="2000" dirty="0"/>
          </a:p>
          <a:p>
            <a:pPr marL="461963">
              <a:buFont typeface="Wingdings" panose="05000000000000000000" pitchFamily="2" charset="2"/>
              <a:buChar char="§"/>
            </a:pPr>
            <a:endParaRPr lang="en-US" sz="2000" dirty="0" smtClean="0"/>
          </a:p>
          <a:p>
            <a:pPr marL="461963">
              <a:buFont typeface="Wingdings" panose="05000000000000000000" pitchFamily="2" charset="2"/>
              <a:buChar char="§"/>
            </a:pPr>
            <a:r>
              <a:rPr lang="en-US" sz="2000" dirty="0"/>
              <a:t>A period denotes a member of something (or a decimal point with numeric literals</a:t>
            </a:r>
            <a:r>
              <a:rPr lang="en-US" sz="2000" dirty="0" smtClean="0"/>
              <a:t>).</a:t>
            </a:r>
          </a:p>
          <a:p>
            <a:pPr marL="461963">
              <a:buFont typeface="Wingdings" panose="05000000000000000000" pitchFamily="2" charset="2"/>
              <a:buChar char="§"/>
            </a:pPr>
            <a:r>
              <a:rPr lang="en-US" sz="2000" dirty="0" smtClean="0"/>
              <a:t>Parentheses </a:t>
            </a:r>
            <a:r>
              <a:rPr lang="en-US" sz="2000" dirty="0"/>
              <a:t>are used when declaring or calling a method; empty parentheses are used when the method accepts no arguments. (Parentheses also have other </a:t>
            </a:r>
            <a:r>
              <a:rPr lang="en-US" sz="2000" dirty="0" smtClean="0"/>
              <a:t>purposes </a:t>
            </a:r>
            <a:r>
              <a:rPr lang="en-US" sz="2000" dirty="0"/>
              <a:t>that we’ll see later in this chapter</a:t>
            </a:r>
            <a:r>
              <a:rPr lang="en-US" sz="2000" dirty="0" smtClean="0"/>
              <a:t>.)</a:t>
            </a:r>
          </a:p>
          <a:p>
            <a:pPr marL="461963">
              <a:buFont typeface="Wingdings" panose="05000000000000000000" pitchFamily="2" charset="2"/>
              <a:buChar char="§"/>
            </a:pPr>
            <a:r>
              <a:rPr lang="en-US" sz="2000" dirty="0" smtClean="0"/>
              <a:t>An </a:t>
            </a:r>
            <a:r>
              <a:rPr lang="en-US" sz="2000" dirty="0"/>
              <a:t>equals sign performs assignment</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79</a:t>
            </a:fld>
            <a:endParaRPr lang="en-US" dirty="0"/>
          </a:p>
        </p:txBody>
      </p:sp>
      <p:pic>
        <p:nvPicPr>
          <p:cNvPr id="5" name="Picture 4"/>
          <p:cNvPicPr>
            <a:picLocks noChangeAspect="1"/>
          </p:cNvPicPr>
          <p:nvPr/>
        </p:nvPicPr>
        <p:blipFill>
          <a:blip r:embed="rId2"/>
          <a:stretch>
            <a:fillRect/>
          </a:stretch>
        </p:blipFill>
        <p:spPr>
          <a:xfrm>
            <a:off x="1623270" y="2941477"/>
            <a:ext cx="2133600" cy="438150"/>
          </a:xfrm>
          <a:prstGeom prst="rect">
            <a:avLst/>
          </a:prstGeom>
          <a:ln>
            <a:solidFill>
              <a:srgbClr val="5B9BD5"/>
            </a:solidFill>
          </a:ln>
        </p:spPr>
      </p:pic>
    </p:spTree>
    <p:extLst>
      <p:ext uri="{BB962C8B-B14F-4D97-AF65-F5344CB8AC3E}">
        <p14:creationId xmlns:p14="http://schemas.microsoft.com/office/powerpoint/2010/main" val="12275742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Functional Programming Paradigm</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While C# is primarily an object-oriented language, it also borrows from the </a:t>
            </a:r>
            <a:r>
              <a:rPr lang="en-US" sz="2000" dirty="0" smtClean="0">
                <a:solidFill>
                  <a:srgbClr val="FF0000"/>
                </a:solidFill>
              </a:rPr>
              <a:t>functional </a:t>
            </a:r>
            <a:r>
              <a:rPr lang="en-US" sz="2000" dirty="0">
                <a:solidFill>
                  <a:srgbClr val="FF0000"/>
                </a:solidFill>
              </a:rPr>
              <a:t>programming </a:t>
            </a:r>
            <a:r>
              <a:rPr lang="en-US" sz="2000" dirty="0" smtClean="0">
                <a:solidFill>
                  <a:srgbClr val="FF0000"/>
                </a:solidFill>
              </a:rPr>
              <a:t>paradigm</a:t>
            </a:r>
            <a:r>
              <a:rPr lang="en-US" sz="2000" dirty="0" smtClean="0"/>
              <a:t>. Specifically</a:t>
            </a:r>
            <a:r>
              <a:rPr lang="en-US" sz="2000" dirty="0"/>
              <a:t>:</a:t>
            </a:r>
            <a:endParaRPr lang="en-US" sz="2000" dirty="0" smtClean="0"/>
          </a:p>
          <a:p>
            <a:pPr marL="461963">
              <a:buFont typeface="Wingdings" panose="05000000000000000000" pitchFamily="2" charset="2"/>
              <a:buChar char="§"/>
            </a:pPr>
            <a:r>
              <a:rPr lang="en-US" sz="2000" dirty="0" smtClean="0">
                <a:solidFill>
                  <a:srgbClr val="0070C0"/>
                </a:solidFill>
              </a:rPr>
              <a:t>Functions </a:t>
            </a:r>
            <a:r>
              <a:rPr lang="en-US" sz="2000" dirty="0">
                <a:solidFill>
                  <a:srgbClr val="0070C0"/>
                </a:solidFill>
              </a:rPr>
              <a:t>can be treated as values</a:t>
            </a:r>
            <a:r>
              <a:rPr lang="en-US" sz="2000" dirty="0"/>
              <a:t> Through the use of </a:t>
            </a:r>
            <a:r>
              <a:rPr lang="en-US" sz="2000" dirty="0">
                <a:solidFill>
                  <a:srgbClr val="FF0000"/>
                </a:solidFill>
              </a:rPr>
              <a:t>delegates</a:t>
            </a:r>
            <a:r>
              <a:rPr lang="en-US" sz="2000" dirty="0"/>
              <a:t>, C# allows functions to be passed as values to and from other </a:t>
            </a:r>
            <a:r>
              <a:rPr lang="en-US" sz="2000" dirty="0" smtClean="0"/>
              <a:t>functions.</a:t>
            </a:r>
          </a:p>
          <a:p>
            <a:pPr marL="461963">
              <a:buFont typeface="Wingdings" panose="05000000000000000000" pitchFamily="2" charset="2"/>
              <a:buChar char="§"/>
            </a:pPr>
            <a:r>
              <a:rPr lang="en-US" sz="2000" dirty="0" smtClean="0">
                <a:solidFill>
                  <a:srgbClr val="0070C0"/>
                </a:solidFill>
              </a:rPr>
              <a:t>C</a:t>
            </a:r>
            <a:r>
              <a:rPr lang="en-US" sz="2000" dirty="0">
                <a:solidFill>
                  <a:srgbClr val="0070C0"/>
                </a:solidFill>
              </a:rPr>
              <a:t># supports patterns for purity </a:t>
            </a:r>
            <a:r>
              <a:rPr lang="en-US" sz="2000" dirty="0"/>
              <a:t>Core to functional programming is avoiding the use of variables whose values change, in favor of declarative </a:t>
            </a:r>
            <a:r>
              <a:rPr lang="en-US" sz="2000" dirty="0" smtClean="0"/>
              <a:t>patterns.</a:t>
            </a:r>
          </a:p>
          <a:p>
            <a:pPr marL="461963" indent="0">
              <a:buNone/>
            </a:pPr>
            <a:r>
              <a:rPr lang="en-US" sz="2000" dirty="0" smtClean="0"/>
              <a:t>C</a:t>
            </a:r>
            <a:r>
              <a:rPr lang="en-US" sz="2000" dirty="0"/>
              <a:t># has key features to help with those patterns, including the ability to write </a:t>
            </a:r>
            <a:r>
              <a:rPr lang="en-US" sz="2000" dirty="0">
                <a:solidFill>
                  <a:srgbClr val="FF0000"/>
                </a:solidFill>
              </a:rPr>
              <a:t>unnamed functions</a:t>
            </a:r>
            <a:r>
              <a:rPr lang="en-US" sz="2000" dirty="0"/>
              <a:t> on the fly that “</a:t>
            </a:r>
            <a:r>
              <a:rPr lang="en-US" sz="2000" dirty="0" smtClean="0"/>
              <a:t>capture</a:t>
            </a:r>
            <a:r>
              <a:rPr lang="en-US" sz="2000" dirty="0"/>
              <a:t>” variables (</a:t>
            </a:r>
            <a:r>
              <a:rPr lang="en-US" sz="2000" dirty="0">
                <a:solidFill>
                  <a:srgbClr val="FF0000"/>
                </a:solidFill>
              </a:rPr>
              <a:t>lambda expressions</a:t>
            </a:r>
            <a:r>
              <a:rPr lang="en-US" sz="2000" dirty="0"/>
              <a:t>), and the ability to perform list or </a:t>
            </a:r>
            <a:r>
              <a:rPr lang="en-US" sz="2000" dirty="0">
                <a:solidFill>
                  <a:srgbClr val="FF0000"/>
                </a:solidFill>
              </a:rPr>
              <a:t>reactive programming</a:t>
            </a:r>
            <a:r>
              <a:rPr lang="en-US" sz="2000" dirty="0"/>
              <a:t> via </a:t>
            </a:r>
            <a:r>
              <a:rPr lang="en-US" sz="2000" dirty="0">
                <a:solidFill>
                  <a:srgbClr val="FF0000"/>
                </a:solidFill>
              </a:rPr>
              <a:t>query </a:t>
            </a:r>
            <a:r>
              <a:rPr lang="en-US" sz="2000" dirty="0" smtClean="0">
                <a:solidFill>
                  <a:srgbClr val="FF0000"/>
                </a:solidFill>
              </a:rPr>
              <a:t>expressions</a:t>
            </a:r>
            <a:r>
              <a:rPr lang="en-US" sz="2000" dirty="0" smtClean="0"/>
              <a:t>.</a:t>
            </a:r>
          </a:p>
          <a:p>
            <a:pPr marL="461963" indent="0">
              <a:buNone/>
            </a:pPr>
            <a:r>
              <a:rPr lang="en-US" sz="2000" dirty="0" smtClean="0"/>
              <a:t>C</a:t>
            </a:r>
            <a:r>
              <a:rPr lang="en-US" sz="2000" dirty="0"/>
              <a:t># also makes it easy to define read-only fields and properties for writing immutable (read-only) types.</a:t>
            </a:r>
          </a:p>
          <a:p>
            <a:pPr>
              <a:buFont typeface="Wingdings" panose="05000000000000000000" pitchFamily="2" charset="2"/>
              <a:buChar char="v"/>
            </a:pPr>
            <a:endParaRPr lang="en-US" sz="2000" dirty="0" smtClean="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a:t>
            </a:fld>
            <a:endParaRPr lang="en-US" dirty="0"/>
          </a:p>
        </p:txBody>
      </p:sp>
    </p:spTree>
    <p:extLst>
      <p:ext uri="{BB962C8B-B14F-4D97-AF65-F5344CB8AC3E}">
        <p14:creationId xmlns:p14="http://schemas.microsoft.com/office/powerpoint/2010/main" val="26548886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Comments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C# offers two different styles of </a:t>
            </a:r>
            <a:r>
              <a:rPr lang="en-US" sz="2000" dirty="0">
                <a:solidFill>
                  <a:srgbClr val="FF0000"/>
                </a:solidFill>
              </a:rPr>
              <a:t>source-code </a:t>
            </a:r>
            <a:r>
              <a:rPr lang="en-US" sz="2000" dirty="0" smtClean="0">
                <a:solidFill>
                  <a:srgbClr val="FF0000"/>
                </a:solidFill>
              </a:rPr>
              <a:t>documentation</a:t>
            </a:r>
            <a:r>
              <a:rPr lang="en-US" sz="2000" dirty="0" smtClean="0"/>
              <a:t>:</a:t>
            </a:r>
          </a:p>
          <a:p>
            <a:pPr marL="687388">
              <a:buFont typeface="Wingdings" panose="05000000000000000000" pitchFamily="2" charset="2"/>
              <a:buChar char="ü"/>
            </a:pPr>
            <a:r>
              <a:rPr lang="en-US" sz="2000" dirty="0" smtClean="0"/>
              <a:t>single-line </a:t>
            </a:r>
            <a:r>
              <a:rPr lang="en-US" sz="2000" dirty="0"/>
              <a:t>comments </a:t>
            </a:r>
            <a:r>
              <a:rPr lang="en-US" sz="2000" dirty="0" smtClean="0"/>
              <a:t>and</a:t>
            </a:r>
          </a:p>
          <a:p>
            <a:pPr marL="687388">
              <a:buFont typeface="Wingdings" panose="05000000000000000000" pitchFamily="2" charset="2"/>
              <a:buChar char="ü"/>
            </a:pPr>
            <a:r>
              <a:rPr lang="en-US" sz="2000" dirty="0" smtClean="0"/>
              <a:t>multiline comments</a:t>
            </a:r>
          </a:p>
          <a:p>
            <a:pPr marL="461963" indent="-234950">
              <a:buFont typeface="Wingdings" panose="05000000000000000000" pitchFamily="2" charset="2"/>
              <a:buChar char="§"/>
            </a:pPr>
            <a:r>
              <a:rPr lang="en-US" sz="2000" dirty="0" smtClean="0"/>
              <a:t>A </a:t>
            </a:r>
            <a:r>
              <a:rPr lang="en-US" sz="2000" dirty="0"/>
              <a:t>single-line comment begins with a double forward slash and continues until the end of the line. For example</a:t>
            </a:r>
            <a:r>
              <a:rPr lang="en-US" sz="2000" dirty="0" smtClean="0"/>
              <a:t>:</a:t>
            </a:r>
          </a:p>
          <a:p>
            <a:pPr marL="227013" indent="0">
              <a:buNone/>
            </a:pPr>
            <a:endParaRPr lang="en-US" sz="2000" dirty="0"/>
          </a:p>
          <a:p>
            <a:pPr marL="227013" indent="0">
              <a:buNone/>
            </a:pPr>
            <a:endParaRPr lang="en-US" sz="2000" dirty="0"/>
          </a:p>
          <a:p>
            <a:pPr marL="461963" indent="-234950">
              <a:buFont typeface="Wingdings" panose="05000000000000000000" pitchFamily="2" charset="2"/>
              <a:buChar char="§"/>
            </a:pPr>
            <a:r>
              <a:rPr lang="en-US" sz="2000" dirty="0"/>
              <a:t>A multiline comment begins with /* and ends with */. For example:</a:t>
            </a:r>
          </a:p>
          <a:p>
            <a:pPr marL="227013" indent="0">
              <a:buNone/>
            </a:pPr>
            <a:endParaRPr lang="en-US" sz="2000" dirty="0" smtClean="0"/>
          </a:p>
          <a:p>
            <a:pPr marL="227013" indent="0">
              <a:buNone/>
            </a:pPr>
            <a:endParaRPr lang="en-US" sz="2000" dirty="0" smtClean="0"/>
          </a:p>
          <a:p>
            <a:pPr marL="227013" indent="0">
              <a:buNone/>
            </a:pPr>
            <a:endParaRPr lang="en-US" sz="2000" dirty="0"/>
          </a:p>
          <a:p>
            <a:pPr marL="461963" indent="-234950">
              <a:buFont typeface="Wingdings" panose="05000000000000000000" pitchFamily="2" charset="2"/>
              <a:buChar char="§"/>
            </a:pPr>
            <a:r>
              <a:rPr lang="en-US" sz="2000" dirty="0" smtClean="0"/>
              <a:t>Comments </a:t>
            </a:r>
            <a:r>
              <a:rPr lang="en-US" sz="2000" dirty="0"/>
              <a:t>may embed </a:t>
            </a:r>
            <a:r>
              <a:rPr lang="en-US" sz="2000" dirty="0">
                <a:solidFill>
                  <a:srgbClr val="FF0000"/>
                </a:solidFill>
              </a:rPr>
              <a:t>XML documentation tags</a:t>
            </a:r>
            <a:r>
              <a:rPr lang="en-US" sz="2000" dirty="0"/>
              <a:t>, explained in “XML </a:t>
            </a:r>
            <a:r>
              <a:rPr lang="en-US" sz="2000" dirty="0" smtClean="0"/>
              <a:t>Documentation</a:t>
            </a:r>
            <a:r>
              <a:rPr lang="en-US" sz="2000" dirty="0"/>
              <a:t>” </a:t>
            </a:r>
            <a:r>
              <a:rPr lang="en-US" sz="2000" dirty="0" smtClean="0"/>
              <a:t>in </a:t>
            </a:r>
            <a:r>
              <a:rPr lang="en-US" sz="2000" dirty="0"/>
              <a:t>Chapter </a:t>
            </a:r>
            <a:r>
              <a:rPr lang="en-US" sz="2000" dirty="0" smtClean="0"/>
              <a:t>4.</a:t>
            </a:r>
            <a:endParaRPr lang="en-US" sz="2000" dirty="0"/>
          </a:p>
        </p:txBody>
      </p:sp>
      <p:sp>
        <p:nvSpPr>
          <p:cNvPr id="6" name="Date Placeholder 5"/>
          <p:cNvSpPr>
            <a:spLocks noGrp="1"/>
          </p:cNvSpPr>
          <p:nvPr>
            <p:ph type="dt" sz="half" idx="2"/>
          </p:nvPr>
        </p:nvSpPr>
        <p:spPr/>
        <p:txBody>
          <a:bodyPr/>
          <a:lstStyle/>
          <a:p>
            <a:r>
              <a:rPr lang="en-US" smtClean="0"/>
              <a:t>02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80</a:t>
            </a:fld>
            <a:endParaRPr lang="en-US" dirty="0"/>
          </a:p>
        </p:txBody>
      </p:sp>
      <p:pic>
        <p:nvPicPr>
          <p:cNvPr id="3" name="Picture 2"/>
          <p:cNvPicPr>
            <a:picLocks noChangeAspect="1"/>
          </p:cNvPicPr>
          <p:nvPr/>
        </p:nvPicPr>
        <p:blipFill>
          <a:blip r:embed="rId2"/>
          <a:stretch>
            <a:fillRect/>
          </a:stretch>
        </p:blipFill>
        <p:spPr>
          <a:xfrm>
            <a:off x="1300337" y="3247107"/>
            <a:ext cx="6353175" cy="447675"/>
          </a:xfrm>
          <a:prstGeom prst="rect">
            <a:avLst/>
          </a:prstGeom>
          <a:ln>
            <a:solidFill>
              <a:srgbClr val="5B9BD5"/>
            </a:solidFill>
          </a:ln>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00337" y="4433428"/>
            <a:ext cx="5024962" cy="764668"/>
          </a:xfrm>
          <a:prstGeom prst="rect">
            <a:avLst/>
          </a:prstGeom>
          <a:ln>
            <a:solidFill>
              <a:srgbClr val="5B9BD5"/>
            </a:solidFill>
          </a:ln>
        </p:spPr>
      </p:pic>
    </p:spTree>
    <p:extLst>
      <p:ext uri="{BB962C8B-B14F-4D97-AF65-F5344CB8AC3E}">
        <p14:creationId xmlns:p14="http://schemas.microsoft.com/office/powerpoint/2010/main" val="138787385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Type Basics</a:t>
            </a:r>
            <a:endParaRPr lang="en-US" dirty="0">
              <a:solidFill>
                <a:schemeClr val="bg1"/>
              </a:solidFill>
            </a:endParaRPr>
          </a:p>
        </p:txBody>
      </p:sp>
      <p:sp>
        <p:nvSpPr>
          <p:cNvPr id="6" name="Content Placeholder 5"/>
          <p:cNvSpPr>
            <a:spLocks noGrp="1"/>
          </p:cNvSpPr>
          <p:nvPr>
            <p:ph idx="1"/>
          </p:nvPr>
        </p:nvSpPr>
        <p:spPr/>
        <p:txBody>
          <a:bodyPr/>
          <a:lstStyle/>
          <a:p>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81</a:t>
            </a:fld>
            <a:endParaRPr lang="en-US" dirty="0"/>
          </a:p>
        </p:txBody>
      </p:sp>
    </p:spTree>
    <p:extLst>
      <p:ext uri="{BB962C8B-B14F-4D97-AF65-F5344CB8AC3E}">
        <p14:creationId xmlns:p14="http://schemas.microsoft.com/office/powerpoint/2010/main" val="126224091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Numeric types</a:t>
            </a:r>
            <a:endParaRPr lang="en-US" dirty="0">
              <a:solidFill>
                <a:schemeClr val="bg1"/>
              </a:solidFill>
            </a:endParaRPr>
          </a:p>
        </p:txBody>
      </p:sp>
      <p:sp>
        <p:nvSpPr>
          <p:cNvPr id="6" name="Content Placeholder 5"/>
          <p:cNvSpPr>
            <a:spLocks noGrp="1"/>
          </p:cNvSpPr>
          <p:nvPr>
            <p:ph idx="1"/>
          </p:nvPr>
        </p:nvSpPr>
        <p:spPr/>
        <p:txBody>
          <a:bodyPr/>
          <a:lstStyle/>
          <a:p>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82</a:t>
            </a:fld>
            <a:endParaRPr lang="en-US" dirty="0"/>
          </a:p>
        </p:txBody>
      </p:sp>
    </p:spTree>
    <p:extLst>
      <p:ext uri="{BB962C8B-B14F-4D97-AF65-F5344CB8AC3E}">
        <p14:creationId xmlns:p14="http://schemas.microsoft.com/office/powerpoint/2010/main" val="242255135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Boolean type and Operators</a:t>
            </a:r>
            <a:endParaRPr lang="en-US" dirty="0">
              <a:solidFill>
                <a:schemeClr val="bg1"/>
              </a:solidFill>
            </a:endParaRPr>
          </a:p>
        </p:txBody>
      </p:sp>
      <p:sp>
        <p:nvSpPr>
          <p:cNvPr id="6" name="Content Placeholder 5"/>
          <p:cNvSpPr>
            <a:spLocks noGrp="1"/>
          </p:cNvSpPr>
          <p:nvPr>
            <p:ph idx="1"/>
          </p:nvPr>
        </p:nvSpPr>
        <p:spPr/>
        <p:txBody>
          <a:bodyPr/>
          <a:lstStyle/>
          <a:p>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83</a:t>
            </a:fld>
            <a:endParaRPr lang="en-US" dirty="0"/>
          </a:p>
        </p:txBody>
      </p:sp>
    </p:spTree>
    <p:extLst>
      <p:ext uri="{BB962C8B-B14F-4D97-AF65-F5344CB8AC3E}">
        <p14:creationId xmlns:p14="http://schemas.microsoft.com/office/powerpoint/2010/main" val="215220150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Strings and characters</a:t>
            </a:r>
            <a:endParaRPr lang="en-US" dirty="0">
              <a:solidFill>
                <a:schemeClr val="bg1"/>
              </a:solidFill>
            </a:endParaRPr>
          </a:p>
        </p:txBody>
      </p:sp>
      <p:sp>
        <p:nvSpPr>
          <p:cNvPr id="6" name="Content Placeholder 5"/>
          <p:cNvSpPr>
            <a:spLocks noGrp="1"/>
          </p:cNvSpPr>
          <p:nvPr>
            <p:ph idx="1"/>
          </p:nvPr>
        </p:nvSpPr>
        <p:spPr/>
        <p:txBody>
          <a:bodyPr/>
          <a:lstStyle/>
          <a:p>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84</a:t>
            </a:fld>
            <a:endParaRPr lang="en-US" dirty="0"/>
          </a:p>
        </p:txBody>
      </p:sp>
    </p:spTree>
    <p:extLst>
      <p:ext uri="{BB962C8B-B14F-4D97-AF65-F5344CB8AC3E}">
        <p14:creationId xmlns:p14="http://schemas.microsoft.com/office/powerpoint/2010/main" val="90253383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Arrays</a:t>
            </a:r>
            <a:endParaRPr lang="en-US" dirty="0">
              <a:solidFill>
                <a:schemeClr val="bg1"/>
              </a:solidFill>
            </a:endParaRPr>
          </a:p>
        </p:txBody>
      </p:sp>
      <p:sp>
        <p:nvSpPr>
          <p:cNvPr id="6" name="Content Placeholder 5"/>
          <p:cNvSpPr>
            <a:spLocks noGrp="1"/>
          </p:cNvSpPr>
          <p:nvPr>
            <p:ph idx="1"/>
          </p:nvPr>
        </p:nvSpPr>
        <p:spPr/>
        <p:txBody>
          <a:bodyPr/>
          <a:lstStyle/>
          <a:p>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85</a:t>
            </a:fld>
            <a:endParaRPr lang="en-US" dirty="0"/>
          </a:p>
        </p:txBody>
      </p:sp>
    </p:spTree>
    <p:extLst>
      <p:ext uri="{BB962C8B-B14F-4D97-AF65-F5344CB8AC3E}">
        <p14:creationId xmlns:p14="http://schemas.microsoft.com/office/powerpoint/2010/main" val="229794702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Variables and Parameters</a:t>
            </a:r>
            <a:endParaRPr lang="en-US" dirty="0">
              <a:solidFill>
                <a:schemeClr val="bg1"/>
              </a:solidFill>
            </a:endParaRPr>
          </a:p>
        </p:txBody>
      </p:sp>
      <p:sp>
        <p:nvSpPr>
          <p:cNvPr id="6" name="Content Placeholder 5"/>
          <p:cNvSpPr>
            <a:spLocks noGrp="1"/>
          </p:cNvSpPr>
          <p:nvPr>
            <p:ph idx="1"/>
          </p:nvPr>
        </p:nvSpPr>
        <p:spPr/>
        <p:txBody>
          <a:bodyPr/>
          <a:lstStyle/>
          <a:p>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86</a:t>
            </a:fld>
            <a:endParaRPr lang="en-US" dirty="0"/>
          </a:p>
        </p:txBody>
      </p:sp>
    </p:spTree>
    <p:extLst>
      <p:ext uri="{BB962C8B-B14F-4D97-AF65-F5344CB8AC3E}">
        <p14:creationId xmlns:p14="http://schemas.microsoft.com/office/powerpoint/2010/main" val="50546814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Expressions and Operators</a:t>
            </a:r>
            <a:endParaRPr lang="en-US" dirty="0">
              <a:solidFill>
                <a:schemeClr val="bg1"/>
              </a:solidFill>
            </a:endParaRPr>
          </a:p>
        </p:txBody>
      </p:sp>
      <p:sp>
        <p:nvSpPr>
          <p:cNvPr id="6" name="Content Placeholder 5"/>
          <p:cNvSpPr>
            <a:spLocks noGrp="1"/>
          </p:cNvSpPr>
          <p:nvPr>
            <p:ph idx="1"/>
          </p:nvPr>
        </p:nvSpPr>
        <p:spPr/>
        <p:txBody>
          <a:bodyPr/>
          <a:lstStyle/>
          <a:p>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87</a:t>
            </a:fld>
            <a:endParaRPr lang="en-US" dirty="0"/>
          </a:p>
        </p:txBody>
      </p:sp>
    </p:spTree>
    <p:extLst>
      <p:ext uri="{BB962C8B-B14F-4D97-AF65-F5344CB8AC3E}">
        <p14:creationId xmlns:p14="http://schemas.microsoft.com/office/powerpoint/2010/main" val="237527980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Null Operators</a:t>
            </a:r>
            <a:endParaRPr lang="en-US" dirty="0">
              <a:solidFill>
                <a:schemeClr val="bg1"/>
              </a:solidFill>
            </a:endParaRPr>
          </a:p>
        </p:txBody>
      </p:sp>
      <p:sp>
        <p:nvSpPr>
          <p:cNvPr id="6" name="Content Placeholder 5"/>
          <p:cNvSpPr>
            <a:spLocks noGrp="1"/>
          </p:cNvSpPr>
          <p:nvPr>
            <p:ph idx="1"/>
          </p:nvPr>
        </p:nvSpPr>
        <p:spPr/>
        <p:txBody>
          <a:bodyPr/>
          <a:lstStyle/>
          <a:p>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88</a:t>
            </a:fld>
            <a:endParaRPr lang="en-US" dirty="0"/>
          </a:p>
        </p:txBody>
      </p:sp>
    </p:spTree>
    <p:extLst>
      <p:ext uri="{BB962C8B-B14F-4D97-AF65-F5344CB8AC3E}">
        <p14:creationId xmlns:p14="http://schemas.microsoft.com/office/powerpoint/2010/main" val="369519821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Statements</a:t>
            </a:r>
            <a:endParaRPr lang="en-US" dirty="0">
              <a:solidFill>
                <a:schemeClr val="bg1"/>
              </a:solidFill>
            </a:endParaRPr>
          </a:p>
        </p:txBody>
      </p:sp>
      <p:sp>
        <p:nvSpPr>
          <p:cNvPr id="6" name="Content Placeholder 5"/>
          <p:cNvSpPr>
            <a:spLocks noGrp="1"/>
          </p:cNvSpPr>
          <p:nvPr>
            <p:ph idx="1"/>
          </p:nvPr>
        </p:nvSpPr>
        <p:spPr/>
        <p:txBody>
          <a:bodyPr/>
          <a:lstStyle/>
          <a:p>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89</a:t>
            </a:fld>
            <a:endParaRPr lang="en-US" dirty="0"/>
          </a:p>
        </p:txBody>
      </p:sp>
    </p:spTree>
    <p:extLst>
      <p:ext uri="{BB962C8B-B14F-4D97-AF65-F5344CB8AC3E}">
        <p14:creationId xmlns:p14="http://schemas.microsoft.com/office/powerpoint/2010/main" val="8277611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Type Safety</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C# is primarily a </a:t>
            </a:r>
            <a:r>
              <a:rPr lang="en-US" sz="2000" dirty="0">
                <a:solidFill>
                  <a:srgbClr val="FF0000"/>
                </a:solidFill>
              </a:rPr>
              <a:t>type-safe</a:t>
            </a:r>
            <a:r>
              <a:rPr lang="en-US" sz="2000" dirty="0"/>
              <a:t> language, meaning that instances of types can interact only through protocols they define, thereby ensuring each type’s internal </a:t>
            </a:r>
            <a:r>
              <a:rPr lang="en-US" sz="2000" dirty="0" smtClean="0"/>
              <a:t>consistency.</a:t>
            </a:r>
          </a:p>
          <a:p>
            <a:pPr marL="461963" indent="-234950">
              <a:buFont typeface="Wingdings" panose="05000000000000000000" pitchFamily="2" charset="2"/>
              <a:buChar char="§"/>
            </a:pPr>
            <a:r>
              <a:rPr lang="en-US" sz="2000" dirty="0" smtClean="0"/>
              <a:t>For </a:t>
            </a:r>
            <a:r>
              <a:rPr lang="en-US" sz="2000" dirty="0"/>
              <a:t>instance, C# prevents you from interacting with a string type as though it were an integer </a:t>
            </a:r>
            <a:r>
              <a:rPr lang="en-US" sz="2000" dirty="0" smtClean="0"/>
              <a:t>type.</a:t>
            </a:r>
          </a:p>
          <a:p>
            <a:pPr marL="461963" indent="-234950">
              <a:buFont typeface="Wingdings" panose="05000000000000000000" pitchFamily="2" charset="2"/>
              <a:buChar char="§"/>
            </a:pPr>
            <a:r>
              <a:rPr lang="en-US" sz="2000" dirty="0" smtClean="0"/>
              <a:t>More </a:t>
            </a:r>
            <a:r>
              <a:rPr lang="en-US" sz="2000" dirty="0"/>
              <a:t>specifically, C# supports </a:t>
            </a:r>
            <a:r>
              <a:rPr lang="en-US" sz="2000" dirty="0">
                <a:solidFill>
                  <a:srgbClr val="FF0000"/>
                </a:solidFill>
              </a:rPr>
              <a:t>static typing</a:t>
            </a:r>
            <a:r>
              <a:rPr lang="en-US" sz="2000" dirty="0"/>
              <a:t>, meaning that the language enforces </a:t>
            </a:r>
            <a:r>
              <a:rPr lang="en-US" sz="2000" dirty="0">
                <a:solidFill>
                  <a:srgbClr val="FF0000"/>
                </a:solidFill>
              </a:rPr>
              <a:t>type safety</a:t>
            </a:r>
            <a:r>
              <a:rPr lang="en-US" sz="2000" dirty="0"/>
              <a:t> at </a:t>
            </a:r>
            <a:r>
              <a:rPr lang="en-US" sz="2000" dirty="0">
                <a:solidFill>
                  <a:srgbClr val="FF0000"/>
                </a:solidFill>
              </a:rPr>
              <a:t>compile time</a:t>
            </a:r>
            <a:r>
              <a:rPr lang="en-US" sz="2000" dirty="0"/>
              <a:t>. </a:t>
            </a:r>
            <a:endParaRPr lang="en-US" sz="2000" dirty="0" smtClean="0"/>
          </a:p>
          <a:p>
            <a:pPr marL="461963" indent="-234950">
              <a:buFont typeface="Wingdings" panose="05000000000000000000" pitchFamily="2" charset="2"/>
              <a:buChar char="§"/>
            </a:pPr>
            <a:r>
              <a:rPr lang="en-US" sz="2000" dirty="0" smtClean="0"/>
              <a:t>This </a:t>
            </a:r>
            <a:r>
              <a:rPr lang="en-US" sz="2000" dirty="0"/>
              <a:t>is in addition to type safety being enforced at </a:t>
            </a:r>
            <a:r>
              <a:rPr lang="en-US" sz="2000" dirty="0" smtClean="0"/>
              <a:t>run-time</a:t>
            </a:r>
            <a:r>
              <a:rPr lang="en-US" sz="2000" dirty="0"/>
              <a:t>. </a:t>
            </a:r>
            <a:endParaRPr lang="en-US" sz="2000" dirty="0" smtClean="0"/>
          </a:p>
          <a:p>
            <a:pPr marL="461963" indent="-234950">
              <a:buFont typeface="Wingdings" panose="05000000000000000000" pitchFamily="2" charset="2"/>
              <a:buChar char="§"/>
            </a:pPr>
            <a:r>
              <a:rPr lang="en-US" sz="2000" dirty="0"/>
              <a:t>S</a:t>
            </a:r>
            <a:r>
              <a:rPr lang="en-US" sz="2000" dirty="0" smtClean="0"/>
              <a:t>tatic </a:t>
            </a:r>
            <a:r>
              <a:rPr lang="en-US" sz="2000" dirty="0"/>
              <a:t>typing allows tools such as IntelliSense in Visual Studio to help you write a program, since it knows for a given variable what type it is, and hence what methods you can call on that </a:t>
            </a:r>
            <a:r>
              <a:rPr lang="en-US" sz="2000" dirty="0" smtClean="0"/>
              <a:t>variable.</a:t>
            </a:r>
          </a:p>
          <a:p>
            <a:pPr marL="461963" indent="-234950">
              <a:buFont typeface="Wingdings" panose="05000000000000000000" pitchFamily="2" charset="2"/>
              <a:buChar char="§"/>
            </a:pPr>
            <a:r>
              <a:rPr lang="en-US" sz="2000" dirty="0"/>
              <a:t>Strong typing also plays a role in enabling C# code to run in a </a:t>
            </a:r>
            <a:r>
              <a:rPr lang="en-US" sz="2000" dirty="0">
                <a:solidFill>
                  <a:srgbClr val="FF0000"/>
                </a:solidFill>
              </a:rPr>
              <a:t>sandbox</a:t>
            </a:r>
            <a:r>
              <a:rPr lang="en-US" sz="2000" dirty="0"/>
              <a:t>—an </a:t>
            </a:r>
            <a:r>
              <a:rPr lang="en-US" sz="2000" dirty="0" smtClean="0"/>
              <a:t>environment </a:t>
            </a:r>
            <a:r>
              <a:rPr lang="en-US" sz="2000" dirty="0"/>
              <a:t>where every aspect of security is controlled by the </a:t>
            </a:r>
            <a:r>
              <a:rPr lang="en-US" sz="2000" dirty="0" smtClean="0"/>
              <a:t>host.</a:t>
            </a:r>
          </a:p>
          <a:p>
            <a:pPr marL="461963" indent="-234950">
              <a:buFont typeface="Wingdings" panose="05000000000000000000" pitchFamily="2" charset="2"/>
              <a:buChar char="§"/>
            </a:pPr>
            <a:r>
              <a:rPr lang="en-US" sz="2000" dirty="0" smtClean="0"/>
              <a:t>C</a:t>
            </a:r>
            <a:r>
              <a:rPr lang="en-US" sz="2000" dirty="0"/>
              <a:t># also allows parts of your code to be </a:t>
            </a:r>
            <a:r>
              <a:rPr lang="en-US" sz="2000" dirty="0">
                <a:solidFill>
                  <a:srgbClr val="FF0000"/>
                </a:solidFill>
              </a:rPr>
              <a:t>dynamically typed </a:t>
            </a:r>
            <a:r>
              <a:rPr lang="en-US" sz="2000" dirty="0"/>
              <a:t>via the </a:t>
            </a:r>
            <a:r>
              <a:rPr lang="en-US" sz="2000" dirty="0">
                <a:solidFill>
                  <a:srgbClr val="FF0000"/>
                </a:solidFill>
              </a:rPr>
              <a:t>dynamic</a:t>
            </a:r>
            <a:r>
              <a:rPr lang="en-US" sz="2000" dirty="0"/>
              <a:t> keyword. However, C# remains a predominantly statically typed language.</a:t>
            </a:r>
          </a:p>
          <a:p>
            <a:pPr>
              <a:buFont typeface="Wingdings" panose="05000000000000000000" pitchFamily="2" charset="2"/>
              <a:buChar char="v"/>
            </a:pPr>
            <a:endParaRPr lang="en-US" sz="2000" dirty="0" smtClean="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a:t>
            </a:fld>
            <a:endParaRPr lang="en-US" dirty="0"/>
          </a:p>
        </p:txBody>
      </p:sp>
    </p:spTree>
    <p:extLst>
      <p:ext uri="{BB962C8B-B14F-4D97-AF65-F5344CB8AC3E}">
        <p14:creationId xmlns:p14="http://schemas.microsoft.com/office/powerpoint/2010/main" val="33533434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Namespaces</a:t>
            </a:r>
            <a:endParaRPr lang="en-US" dirty="0">
              <a:solidFill>
                <a:schemeClr val="bg1"/>
              </a:solidFill>
            </a:endParaRPr>
          </a:p>
        </p:txBody>
      </p:sp>
      <p:sp>
        <p:nvSpPr>
          <p:cNvPr id="6" name="Content Placeholder 5"/>
          <p:cNvSpPr>
            <a:spLocks noGrp="1"/>
          </p:cNvSpPr>
          <p:nvPr>
            <p:ph idx="1"/>
          </p:nvPr>
        </p:nvSpPr>
        <p:spPr/>
        <p:txBody>
          <a:bodyPr/>
          <a:lstStyle/>
          <a:p>
            <a:endParaRPr lang="en-US" dirty="0"/>
          </a:p>
        </p:txBody>
      </p:sp>
      <p:sp>
        <p:nvSpPr>
          <p:cNvPr id="4" name="Date Placeholder 3"/>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90</a:t>
            </a:fld>
            <a:endParaRPr lang="en-US" dirty="0"/>
          </a:p>
        </p:txBody>
      </p:sp>
    </p:spTree>
    <p:extLst>
      <p:ext uri="{BB962C8B-B14F-4D97-AF65-F5344CB8AC3E}">
        <p14:creationId xmlns:p14="http://schemas.microsoft.com/office/powerpoint/2010/main" val="329496745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smtClean="0"/>
              <a:t>Creating Types in C#</a:t>
            </a:r>
            <a:endParaRPr lang="en-US" dirty="0"/>
          </a:p>
        </p:txBody>
      </p:sp>
      <p:sp>
        <p:nvSpPr>
          <p:cNvPr id="6" name="Date Placeholder 5"/>
          <p:cNvSpPr>
            <a:spLocks noGrp="1"/>
          </p:cNvSpPr>
          <p:nvPr>
            <p:ph type="dt" sz="half" idx="2"/>
          </p:nvPr>
        </p:nvSpPr>
        <p:spPr/>
        <p:txBody>
          <a:bodyPr/>
          <a:lstStyle/>
          <a:p>
            <a:r>
              <a:rPr lang="en-US" smtClean="0"/>
              <a:t>02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91</a:t>
            </a:fld>
            <a:endParaRPr lang="en-US" dirty="0"/>
          </a:p>
        </p:txBody>
      </p:sp>
      <p:sp>
        <p:nvSpPr>
          <p:cNvPr id="9" name="Text Placeholder 8"/>
          <p:cNvSpPr>
            <a:spLocks noGrp="1"/>
          </p:cNvSpPr>
          <p:nvPr>
            <p:ph type="body" sz="quarter" idx="16"/>
          </p:nvPr>
        </p:nvSpPr>
        <p:spPr/>
        <p:txBody>
          <a:bodyPr/>
          <a:lstStyle/>
          <a:p>
            <a:r>
              <a:rPr lang="en-US" dirty="0" smtClean="0"/>
              <a:t>3</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57303" y="2956338"/>
            <a:ext cx="2101322" cy="3551408"/>
          </a:xfrm>
          <a:prstGeom prst="rect">
            <a:avLst/>
          </a:prstGeom>
          <a:ln>
            <a:solidFill>
              <a:schemeClr val="accent1"/>
            </a:solidFill>
          </a:ln>
        </p:spPr>
      </p:pic>
    </p:spTree>
    <p:extLst>
      <p:ext uri="{BB962C8B-B14F-4D97-AF65-F5344CB8AC3E}">
        <p14:creationId xmlns:p14="http://schemas.microsoft.com/office/powerpoint/2010/main" val="40252039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Intro</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In this chapter, we will delve into types and type members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92</a:t>
            </a:fld>
            <a:endParaRPr lang="en-US" dirty="0"/>
          </a:p>
        </p:txBody>
      </p:sp>
    </p:spTree>
    <p:extLst>
      <p:ext uri="{BB962C8B-B14F-4D97-AF65-F5344CB8AC3E}">
        <p14:creationId xmlns:p14="http://schemas.microsoft.com/office/powerpoint/2010/main" val="277385413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Classes</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 class is the most common kind of </a:t>
            </a:r>
            <a:r>
              <a:rPr lang="en-US" sz="2000" dirty="0">
                <a:solidFill>
                  <a:srgbClr val="0070C0"/>
                </a:solidFill>
              </a:rPr>
              <a:t>reference </a:t>
            </a:r>
            <a:r>
              <a:rPr lang="en-US" sz="2000" dirty="0" smtClean="0">
                <a:solidFill>
                  <a:srgbClr val="0070C0"/>
                </a:solidFill>
              </a:rPr>
              <a:t>type</a:t>
            </a:r>
            <a:r>
              <a:rPr lang="en-US" sz="2000" dirty="0" smtClean="0"/>
              <a:t>.</a:t>
            </a:r>
          </a:p>
          <a:p>
            <a:pPr marL="461963">
              <a:buFont typeface="Wingdings" panose="05000000000000000000" pitchFamily="2" charset="2"/>
              <a:buChar char="§"/>
            </a:pPr>
            <a:r>
              <a:rPr lang="en-US" sz="2000" dirty="0" smtClean="0"/>
              <a:t>The </a:t>
            </a:r>
            <a:r>
              <a:rPr lang="en-US" sz="2000" dirty="0"/>
              <a:t>simplest possible class </a:t>
            </a:r>
            <a:r>
              <a:rPr lang="en-US" sz="2000" dirty="0" smtClean="0"/>
              <a:t>declaration </a:t>
            </a:r>
            <a:r>
              <a:rPr lang="en-US" sz="2000" dirty="0"/>
              <a:t>is as </a:t>
            </a:r>
            <a:r>
              <a:rPr lang="en-US" sz="2000" dirty="0" smtClean="0"/>
              <a:t>follows:</a:t>
            </a:r>
          </a:p>
          <a:p>
            <a:pPr marL="233363" indent="0">
              <a:buNone/>
            </a:pPr>
            <a:endParaRPr lang="en-US" sz="2000" dirty="0"/>
          </a:p>
          <a:p>
            <a:pPr marL="233363" indent="0">
              <a:buNone/>
            </a:pPr>
            <a:endParaRPr lang="en-US" sz="2000" dirty="0" smtClean="0"/>
          </a:p>
          <a:p>
            <a:pPr marL="461963">
              <a:buFont typeface="Wingdings" panose="05000000000000000000" pitchFamily="2" charset="2"/>
              <a:buChar char="§"/>
            </a:pPr>
            <a:r>
              <a:rPr lang="en-US" sz="2000" dirty="0" smtClean="0"/>
              <a:t>A more complex class optionally has the following:</a:t>
            </a:r>
            <a:endParaRPr lang="en-US" sz="2000" dirty="0"/>
          </a:p>
          <a:p>
            <a:pPr marL="233363" indent="0">
              <a:buNone/>
            </a:pPr>
            <a:endParaRPr lang="en-US" sz="2000" dirty="0" smtClean="0"/>
          </a:p>
          <a:p>
            <a:pPr marL="233363" indent="0">
              <a:buNone/>
            </a:pPr>
            <a:endParaRPr lang="en-US" sz="2000" dirty="0"/>
          </a:p>
          <a:p>
            <a:pPr marL="233363" indent="0">
              <a:buNone/>
            </a:pPr>
            <a:endParaRPr lang="en-US" sz="2000" dirty="0" smtClean="0"/>
          </a:p>
          <a:p>
            <a:pPr marL="233363" indent="0">
              <a:buNone/>
            </a:pPr>
            <a:endParaRPr lang="en-US" sz="2000" dirty="0" smtClean="0"/>
          </a:p>
          <a:p>
            <a:pPr marL="233363" indent="0">
              <a:buNone/>
            </a:pPr>
            <a:endParaRPr lang="en-US" sz="2000" dirty="0"/>
          </a:p>
          <a:p>
            <a:pPr marL="461963">
              <a:buFont typeface="Wingdings" panose="05000000000000000000" pitchFamily="2" charset="2"/>
              <a:buChar char="§"/>
            </a:pPr>
            <a:r>
              <a:rPr lang="en-US" sz="2000" dirty="0"/>
              <a:t>This chapter covers all of these constructs </a:t>
            </a:r>
            <a:r>
              <a:rPr lang="en-US" sz="2000" dirty="0" smtClean="0"/>
              <a:t>except</a:t>
            </a:r>
          </a:p>
          <a:p>
            <a:pPr marL="922338" lvl="2"/>
            <a:r>
              <a:rPr lang="en-US" dirty="0" smtClean="0"/>
              <a:t>Attributes</a:t>
            </a:r>
          </a:p>
          <a:p>
            <a:pPr marL="922338" lvl="2"/>
            <a:r>
              <a:rPr lang="en-US" dirty="0" smtClean="0"/>
              <a:t>operator </a:t>
            </a:r>
            <a:r>
              <a:rPr lang="en-US" dirty="0"/>
              <a:t>functions, </a:t>
            </a:r>
            <a:r>
              <a:rPr lang="en-US" dirty="0" smtClean="0"/>
              <a:t>and</a:t>
            </a:r>
          </a:p>
        </p:txBody>
      </p:sp>
      <p:sp>
        <p:nvSpPr>
          <p:cNvPr id="6" name="Date Placeholder 5"/>
          <p:cNvSpPr>
            <a:spLocks noGrp="1"/>
          </p:cNvSpPr>
          <p:nvPr>
            <p:ph type="dt" sz="half" idx="2"/>
          </p:nvPr>
        </p:nvSpPr>
        <p:spPr/>
        <p:txBody>
          <a:bodyPr/>
          <a:lstStyle/>
          <a:p>
            <a:r>
              <a:rPr lang="en-US" smtClean="0"/>
              <a:t>02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93</a:t>
            </a:fld>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5009" y="2075386"/>
            <a:ext cx="1988191" cy="754385"/>
          </a:xfrm>
          <a:prstGeom prst="rect">
            <a:avLst/>
          </a:prstGeom>
          <a:ln>
            <a:solidFill>
              <a:schemeClr val="accent1"/>
            </a:solidFill>
          </a:ln>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5009" y="3395122"/>
            <a:ext cx="7001933" cy="1712176"/>
          </a:xfrm>
          <a:prstGeom prst="rect">
            <a:avLst/>
          </a:prstGeom>
          <a:ln>
            <a:solidFill>
              <a:schemeClr val="accent1"/>
            </a:solidFill>
          </a:ln>
        </p:spPr>
      </p:pic>
    </p:spTree>
    <p:extLst>
      <p:ext uri="{BB962C8B-B14F-4D97-AF65-F5344CB8AC3E}">
        <p14:creationId xmlns:p14="http://schemas.microsoft.com/office/powerpoint/2010/main" val="328899422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Classes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922338" lvl="2"/>
            <a:r>
              <a:rPr lang="en-US" dirty="0" smtClean="0"/>
              <a:t>the </a:t>
            </a:r>
            <a:r>
              <a:rPr lang="en-US" dirty="0"/>
              <a:t>unsafe </a:t>
            </a:r>
            <a:r>
              <a:rPr lang="en-US" dirty="0" smtClean="0"/>
              <a:t>keyword</a:t>
            </a:r>
          </a:p>
          <a:p>
            <a:pPr marL="693738" lvl="2" indent="0">
              <a:buNone/>
            </a:pPr>
            <a:r>
              <a:rPr lang="en-US" dirty="0" smtClean="0"/>
              <a:t>which </a:t>
            </a:r>
            <a:r>
              <a:rPr lang="en-US" dirty="0"/>
              <a:t>are covered in Chapter </a:t>
            </a:r>
            <a:r>
              <a:rPr lang="en-US" dirty="0" smtClean="0"/>
              <a:t>4.</a:t>
            </a:r>
          </a:p>
          <a:p>
            <a:pPr marL="461963">
              <a:buFont typeface="Wingdings" panose="05000000000000000000" pitchFamily="2" charset="2"/>
              <a:buChar char="§"/>
            </a:pPr>
            <a:r>
              <a:rPr lang="en-US" sz="2000" dirty="0" smtClean="0"/>
              <a:t>The </a:t>
            </a:r>
            <a:r>
              <a:rPr lang="en-US" sz="2000" dirty="0"/>
              <a:t>following sections </a:t>
            </a:r>
            <a:r>
              <a:rPr lang="en-US" sz="2000" dirty="0" smtClean="0"/>
              <a:t>enumerate </a:t>
            </a:r>
            <a:r>
              <a:rPr lang="en-US" sz="2000" dirty="0"/>
              <a:t>each of the class members</a:t>
            </a:r>
            <a:r>
              <a:rPr lang="en-US" sz="2000" dirty="0" smtClean="0"/>
              <a:t>.</a:t>
            </a:r>
            <a:endParaRPr lang="en-US" sz="2000" dirty="0"/>
          </a:p>
        </p:txBody>
      </p:sp>
      <p:sp>
        <p:nvSpPr>
          <p:cNvPr id="6" name="Date Placeholder 5"/>
          <p:cNvSpPr>
            <a:spLocks noGrp="1"/>
          </p:cNvSpPr>
          <p:nvPr>
            <p:ph type="dt" sz="half" idx="2"/>
          </p:nvPr>
        </p:nvSpPr>
        <p:spPr/>
        <p:txBody>
          <a:bodyPr/>
          <a:lstStyle/>
          <a:p>
            <a:r>
              <a:rPr lang="en-US" smtClean="0"/>
              <a:t>02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94</a:t>
            </a:fld>
            <a:endParaRPr lang="en-US" dirty="0"/>
          </a:p>
        </p:txBody>
      </p:sp>
    </p:spTree>
    <p:extLst>
      <p:ext uri="{BB962C8B-B14F-4D97-AF65-F5344CB8AC3E}">
        <p14:creationId xmlns:p14="http://schemas.microsoft.com/office/powerpoint/2010/main" val="279525618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Fields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 field is a </a:t>
            </a:r>
            <a:r>
              <a:rPr lang="en-US" sz="2000" dirty="0">
                <a:solidFill>
                  <a:srgbClr val="FF0000"/>
                </a:solidFill>
              </a:rPr>
              <a:t>variable</a:t>
            </a:r>
            <a:r>
              <a:rPr lang="en-US" sz="2000" dirty="0"/>
              <a:t> that is a </a:t>
            </a:r>
            <a:r>
              <a:rPr lang="en-US" sz="2000" dirty="0">
                <a:solidFill>
                  <a:srgbClr val="FF0000"/>
                </a:solidFill>
              </a:rPr>
              <a:t>member</a:t>
            </a:r>
            <a:r>
              <a:rPr lang="en-US" sz="2000" dirty="0"/>
              <a:t> </a:t>
            </a:r>
            <a:r>
              <a:rPr lang="en-US" sz="2000" dirty="0" smtClean="0"/>
              <a:t>of</a:t>
            </a:r>
          </a:p>
          <a:p>
            <a:pPr lvl="2"/>
            <a:r>
              <a:rPr lang="en-US" dirty="0" smtClean="0"/>
              <a:t>a </a:t>
            </a:r>
            <a:r>
              <a:rPr lang="en-US" dirty="0"/>
              <a:t>class </a:t>
            </a:r>
            <a:r>
              <a:rPr lang="en-US" dirty="0" smtClean="0"/>
              <a:t>or</a:t>
            </a:r>
          </a:p>
          <a:p>
            <a:pPr lvl="2"/>
            <a:r>
              <a:rPr lang="en-US" dirty="0" smtClean="0"/>
              <a:t>struct</a:t>
            </a:r>
          </a:p>
          <a:p>
            <a:pPr marL="457200" lvl="1"/>
            <a:r>
              <a:rPr lang="en-US" dirty="0" smtClean="0"/>
              <a:t>Ex: </a:t>
            </a:r>
            <a:endParaRPr lang="en-US" dirty="0"/>
          </a:p>
          <a:p>
            <a:pPr marL="0" indent="0">
              <a:buNone/>
            </a:pPr>
            <a:endParaRPr lang="en-US" sz="2000" dirty="0" smtClean="0"/>
          </a:p>
          <a:p>
            <a:pPr marL="0" indent="0">
              <a:buNone/>
            </a:pPr>
            <a:endParaRPr lang="en-US" sz="2000" dirty="0"/>
          </a:p>
          <a:p>
            <a:pPr marL="233363" indent="0">
              <a:buNone/>
            </a:pPr>
            <a:endParaRPr lang="en-US" sz="2000" dirty="0" smtClean="0"/>
          </a:p>
          <a:p>
            <a:pPr marL="461963">
              <a:buFont typeface="Wingdings" panose="05000000000000000000" pitchFamily="2" charset="2"/>
              <a:buChar char="§"/>
            </a:pPr>
            <a:r>
              <a:rPr lang="en-US" sz="2000" dirty="0" smtClean="0"/>
              <a:t>Fields </a:t>
            </a:r>
            <a:r>
              <a:rPr lang="en-US" sz="2000" dirty="0"/>
              <a:t>allow the following modifiers</a:t>
            </a:r>
            <a:r>
              <a:rPr lang="en-US" sz="2000" dirty="0" smtClean="0"/>
              <a:t>:</a:t>
            </a:r>
            <a:endParaRPr lang="en-US" sz="2000" dirty="0"/>
          </a:p>
        </p:txBody>
      </p:sp>
      <p:sp>
        <p:nvSpPr>
          <p:cNvPr id="6" name="Date Placeholder 5"/>
          <p:cNvSpPr>
            <a:spLocks noGrp="1"/>
          </p:cNvSpPr>
          <p:nvPr>
            <p:ph type="dt" sz="half" idx="2"/>
          </p:nvPr>
        </p:nvSpPr>
        <p:spPr/>
        <p:txBody>
          <a:bodyPr/>
          <a:lstStyle/>
          <a:p>
            <a:r>
              <a:rPr lang="en-US" smtClean="0"/>
              <a:t>02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95</a:t>
            </a:fld>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6132" y="2670944"/>
            <a:ext cx="2168755" cy="1153009"/>
          </a:xfrm>
          <a:prstGeom prst="rect">
            <a:avLst/>
          </a:prstGeom>
          <a:ln>
            <a:solidFill>
              <a:schemeClr val="accent1"/>
            </a:solidFill>
          </a:ln>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36132" y="4267981"/>
            <a:ext cx="5068448" cy="2124582"/>
          </a:xfrm>
          <a:prstGeom prst="rect">
            <a:avLst/>
          </a:prstGeom>
          <a:ln>
            <a:solidFill>
              <a:schemeClr val="accent1"/>
            </a:solidFill>
          </a:ln>
        </p:spPr>
      </p:pic>
    </p:spTree>
    <p:extLst>
      <p:ext uri="{BB962C8B-B14F-4D97-AF65-F5344CB8AC3E}">
        <p14:creationId xmlns:p14="http://schemas.microsoft.com/office/powerpoint/2010/main" val="27783775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The readonly </a:t>
            </a:r>
            <a:r>
              <a:rPr lang="en-US" dirty="0" smtClean="0"/>
              <a:t>modifier</a:t>
            </a:r>
            <a:endParaRPr lang="en-US" dirty="0"/>
          </a:p>
        </p:txBody>
      </p:sp>
      <p:sp>
        <p:nvSpPr>
          <p:cNvPr id="6" name="Content Placeholder 5"/>
          <p:cNvSpPr>
            <a:spLocks noGrp="1"/>
          </p:cNvSpPr>
          <p:nvPr>
            <p:ph idx="1"/>
          </p:nvPr>
        </p:nvSpPr>
        <p:spPr/>
        <p:txBody>
          <a:bodyPr/>
          <a:lstStyle/>
          <a:p>
            <a:r>
              <a:rPr lang="en-US" dirty="0"/>
              <a:t>The readonly modifier prevents a field from being modified after </a:t>
            </a:r>
            <a:r>
              <a:rPr lang="en-US" dirty="0" smtClean="0"/>
              <a:t>construction.</a:t>
            </a:r>
          </a:p>
          <a:p>
            <a:pPr lvl="1"/>
            <a:r>
              <a:rPr lang="en-US" dirty="0" smtClean="0"/>
              <a:t>A </a:t>
            </a:r>
            <a:r>
              <a:rPr lang="en-US" dirty="0"/>
              <a:t>read-only field can be </a:t>
            </a:r>
            <a:r>
              <a:rPr lang="en-US" dirty="0" smtClean="0"/>
              <a:t>assigned</a:t>
            </a:r>
          </a:p>
          <a:p>
            <a:pPr lvl="2"/>
            <a:r>
              <a:rPr lang="en-US" dirty="0" smtClean="0"/>
              <a:t>only </a:t>
            </a:r>
            <a:r>
              <a:rPr lang="en-US" dirty="0"/>
              <a:t>in its declaration </a:t>
            </a:r>
            <a:r>
              <a:rPr lang="en-US" dirty="0" smtClean="0"/>
              <a:t>or</a:t>
            </a:r>
          </a:p>
          <a:p>
            <a:pPr lvl="2"/>
            <a:r>
              <a:rPr lang="en-US" dirty="0" smtClean="0"/>
              <a:t>within </a:t>
            </a:r>
            <a:r>
              <a:rPr lang="en-US" dirty="0"/>
              <a:t>the enclosing type’s </a:t>
            </a:r>
            <a:r>
              <a:rPr lang="en-US" dirty="0" smtClean="0"/>
              <a:t>constructor</a:t>
            </a:r>
            <a:endParaRPr lang="en-US"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96</a:t>
            </a:fld>
            <a:endParaRPr lang="en-US" dirty="0"/>
          </a:p>
        </p:txBody>
      </p:sp>
    </p:spTree>
    <p:extLst>
      <p:ext uri="{BB962C8B-B14F-4D97-AF65-F5344CB8AC3E}">
        <p14:creationId xmlns:p14="http://schemas.microsoft.com/office/powerpoint/2010/main" val="17632494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Field </a:t>
            </a:r>
            <a:r>
              <a:rPr lang="en-US" dirty="0" smtClean="0"/>
              <a:t>initialization</a:t>
            </a:r>
            <a:endParaRPr lang="en-US" dirty="0"/>
          </a:p>
        </p:txBody>
      </p:sp>
      <p:sp>
        <p:nvSpPr>
          <p:cNvPr id="6" name="Content Placeholder 5"/>
          <p:cNvSpPr>
            <a:spLocks noGrp="1"/>
          </p:cNvSpPr>
          <p:nvPr>
            <p:ph idx="1"/>
          </p:nvPr>
        </p:nvSpPr>
        <p:spPr/>
        <p:txBody>
          <a:bodyPr/>
          <a:lstStyle/>
          <a:p>
            <a:r>
              <a:rPr lang="en-US" dirty="0"/>
              <a:t>Field initialization is </a:t>
            </a:r>
            <a:r>
              <a:rPr lang="en-US" dirty="0" smtClean="0"/>
              <a:t>optional.</a:t>
            </a:r>
          </a:p>
          <a:p>
            <a:pPr lvl="1"/>
            <a:r>
              <a:rPr lang="en-US" dirty="0" smtClean="0"/>
              <a:t>An </a:t>
            </a:r>
            <a:r>
              <a:rPr lang="en-US" dirty="0"/>
              <a:t>uninitialized field has a default </a:t>
            </a:r>
            <a:r>
              <a:rPr lang="en-US" dirty="0" smtClean="0"/>
              <a:t>value</a:t>
            </a:r>
          </a:p>
          <a:p>
            <a:pPr lvl="2"/>
            <a:r>
              <a:rPr lang="en-US" dirty="0" smtClean="0"/>
              <a:t>0</a:t>
            </a:r>
          </a:p>
          <a:p>
            <a:pPr lvl="2"/>
            <a:r>
              <a:rPr lang="en-US" dirty="0" smtClean="0"/>
              <a:t>\0</a:t>
            </a:r>
          </a:p>
          <a:p>
            <a:pPr lvl="2"/>
            <a:r>
              <a:rPr lang="en-US" dirty="0" smtClean="0"/>
              <a:t>null</a:t>
            </a:r>
          </a:p>
          <a:p>
            <a:pPr lvl="2"/>
            <a:r>
              <a:rPr lang="en-US" dirty="0" smtClean="0"/>
              <a:t>false</a:t>
            </a:r>
          </a:p>
          <a:p>
            <a:pPr lvl="1"/>
            <a:r>
              <a:rPr lang="en-US" dirty="0" smtClean="0">
                <a:solidFill>
                  <a:srgbClr val="FF0000"/>
                </a:solidFill>
              </a:rPr>
              <a:t>Field </a:t>
            </a:r>
            <a:r>
              <a:rPr lang="en-US" dirty="0">
                <a:solidFill>
                  <a:srgbClr val="FF0000"/>
                </a:solidFill>
              </a:rPr>
              <a:t>initializers</a:t>
            </a:r>
            <a:r>
              <a:rPr lang="en-US" dirty="0"/>
              <a:t> run </a:t>
            </a:r>
            <a:r>
              <a:rPr lang="en-US" dirty="0">
                <a:solidFill>
                  <a:srgbClr val="FF0000"/>
                </a:solidFill>
              </a:rPr>
              <a:t>before constructors</a:t>
            </a:r>
            <a:r>
              <a:rPr lang="en-US" dirty="0" smtClean="0"/>
              <a:t>:</a:t>
            </a:r>
            <a:endParaRPr lang="en-US"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97</a:t>
            </a:fld>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7009" y="3795788"/>
            <a:ext cx="2456392" cy="304808"/>
          </a:xfrm>
          <a:prstGeom prst="rect">
            <a:avLst/>
          </a:prstGeom>
          <a:ln>
            <a:solidFill>
              <a:schemeClr val="accent1"/>
            </a:solidFill>
          </a:ln>
        </p:spPr>
      </p:pic>
    </p:spTree>
    <p:extLst>
      <p:ext uri="{BB962C8B-B14F-4D97-AF65-F5344CB8AC3E}">
        <p14:creationId xmlns:p14="http://schemas.microsoft.com/office/powerpoint/2010/main" val="263566767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Declaring multiple fields </a:t>
            </a:r>
            <a:r>
              <a:rPr lang="en-US" dirty="0" smtClean="0"/>
              <a:t>together</a:t>
            </a:r>
            <a:endParaRPr lang="en-US" dirty="0"/>
          </a:p>
        </p:txBody>
      </p:sp>
      <p:sp>
        <p:nvSpPr>
          <p:cNvPr id="6" name="Content Placeholder 5"/>
          <p:cNvSpPr>
            <a:spLocks noGrp="1"/>
          </p:cNvSpPr>
          <p:nvPr>
            <p:ph idx="1"/>
          </p:nvPr>
        </p:nvSpPr>
        <p:spPr/>
        <p:txBody>
          <a:bodyPr/>
          <a:lstStyle/>
          <a:p>
            <a:r>
              <a:rPr lang="en-US" dirty="0"/>
              <a:t>For convenience, you may </a:t>
            </a:r>
            <a:r>
              <a:rPr lang="en-US" dirty="0">
                <a:solidFill>
                  <a:srgbClr val="FF0000"/>
                </a:solidFill>
              </a:rPr>
              <a:t>declare multiple fields</a:t>
            </a:r>
            <a:r>
              <a:rPr lang="en-US" dirty="0"/>
              <a:t> of the same type in a </a:t>
            </a:r>
            <a:r>
              <a:rPr lang="en-US" dirty="0" smtClean="0"/>
              <a:t>comma separated list.</a:t>
            </a:r>
          </a:p>
          <a:p>
            <a:pPr lvl="1"/>
            <a:r>
              <a:rPr lang="en-US" dirty="0" smtClean="0"/>
              <a:t>This </a:t>
            </a:r>
            <a:r>
              <a:rPr lang="en-US" dirty="0"/>
              <a:t>is a convenient way for all the fields to share the </a:t>
            </a:r>
            <a:endParaRPr lang="en-US" dirty="0" smtClean="0"/>
          </a:p>
          <a:p>
            <a:pPr lvl="2"/>
            <a:r>
              <a:rPr lang="en-US" dirty="0" smtClean="0"/>
              <a:t>same </a:t>
            </a:r>
            <a:r>
              <a:rPr lang="en-US" dirty="0"/>
              <a:t>attributes </a:t>
            </a:r>
            <a:r>
              <a:rPr lang="en-US" dirty="0" smtClean="0"/>
              <a:t>and</a:t>
            </a:r>
          </a:p>
          <a:p>
            <a:pPr lvl="2"/>
            <a:r>
              <a:rPr lang="en-US" dirty="0" smtClean="0"/>
              <a:t>field modifiers</a:t>
            </a:r>
          </a:p>
          <a:p>
            <a:pPr lvl="1"/>
            <a:r>
              <a:rPr lang="en-US" dirty="0" smtClean="0"/>
              <a:t>For </a:t>
            </a:r>
            <a:r>
              <a:rPr lang="en-US" dirty="0"/>
              <a:t>example</a:t>
            </a:r>
            <a:r>
              <a:rPr lang="en-US" dirty="0" smtClean="0"/>
              <a:t>:</a:t>
            </a:r>
            <a:endParaRPr lang="en-US"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98</a:t>
            </a:fld>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43025" y="3163451"/>
            <a:ext cx="3497792" cy="521136"/>
          </a:xfrm>
          <a:prstGeom prst="rect">
            <a:avLst/>
          </a:prstGeom>
          <a:ln>
            <a:solidFill>
              <a:schemeClr val="accent1"/>
            </a:solidFill>
          </a:ln>
        </p:spPr>
      </p:pic>
    </p:spTree>
    <p:extLst>
      <p:ext uri="{BB962C8B-B14F-4D97-AF65-F5344CB8AC3E}">
        <p14:creationId xmlns:p14="http://schemas.microsoft.com/office/powerpoint/2010/main" val="18668751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Methods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 method performs an </a:t>
            </a:r>
            <a:r>
              <a:rPr lang="en-US" sz="2000" dirty="0">
                <a:solidFill>
                  <a:srgbClr val="FF0000"/>
                </a:solidFill>
              </a:rPr>
              <a:t>action</a:t>
            </a:r>
            <a:r>
              <a:rPr lang="en-US" sz="2000" dirty="0"/>
              <a:t> in a </a:t>
            </a:r>
            <a:r>
              <a:rPr lang="en-US" sz="2000" dirty="0">
                <a:solidFill>
                  <a:srgbClr val="FF0000"/>
                </a:solidFill>
              </a:rPr>
              <a:t>series of </a:t>
            </a:r>
            <a:r>
              <a:rPr lang="en-US" sz="2000" dirty="0" smtClean="0">
                <a:solidFill>
                  <a:srgbClr val="FF0000"/>
                </a:solidFill>
              </a:rPr>
              <a:t>statements</a:t>
            </a:r>
            <a:r>
              <a:rPr lang="en-US" sz="2000" dirty="0" smtClean="0"/>
              <a:t>.</a:t>
            </a:r>
          </a:p>
          <a:p>
            <a:pPr marL="461963">
              <a:buFont typeface="Wingdings" panose="05000000000000000000" pitchFamily="2" charset="2"/>
              <a:buChar char="§"/>
            </a:pPr>
            <a:r>
              <a:rPr lang="en-US" sz="2000" dirty="0" smtClean="0"/>
              <a:t>A </a:t>
            </a:r>
            <a:r>
              <a:rPr lang="en-US" sz="2000" dirty="0"/>
              <a:t>method can receive input data from the caller by specifying </a:t>
            </a:r>
            <a:r>
              <a:rPr lang="en-US" sz="2000" dirty="0">
                <a:solidFill>
                  <a:srgbClr val="FF0000"/>
                </a:solidFill>
              </a:rPr>
              <a:t>parameters</a:t>
            </a:r>
            <a:r>
              <a:rPr lang="en-US" sz="2000" dirty="0"/>
              <a:t> and output data back to the caller by specifying a </a:t>
            </a:r>
            <a:r>
              <a:rPr lang="en-US" sz="2000" dirty="0">
                <a:solidFill>
                  <a:srgbClr val="FF0000"/>
                </a:solidFill>
              </a:rPr>
              <a:t>return </a:t>
            </a:r>
            <a:r>
              <a:rPr lang="en-US" sz="2000" dirty="0" smtClean="0">
                <a:solidFill>
                  <a:srgbClr val="FF0000"/>
                </a:solidFill>
              </a:rPr>
              <a:t>type</a:t>
            </a:r>
            <a:r>
              <a:rPr lang="en-US" sz="2000" dirty="0" smtClean="0"/>
              <a:t>.</a:t>
            </a:r>
          </a:p>
          <a:p>
            <a:pPr marL="461963">
              <a:buFont typeface="Wingdings" panose="05000000000000000000" pitchFamily="2" charset="2"/>
              <a:buChar char="§"/>
            </a:pPr>
            <a:r>
              <a:rPr lang="en-US" sz="2000" dirty="0" smtClean="0"/>
              <a:t>A </a:t>
            </a:r>
            <a:r>
              <a:rPr lang="en-US" sz="2000" dirty="0"/>
              <a:t>method can specify a </a:t>
            </a:r>
            <a:r>
              <a:rPr lang="en-US" sz="2000" dirty="0">
                <a:solidFill>
                  <a:srgbClr val="FF0000"/>
                </a:solidFill>
              </a:rPr>
              <a:t>void</a:t>
            </a:r>
            <a:r>
              <a:rPr lang="en-US" sz="2000" dirty="0"/>
              <a:t> return type, indicating that it doesn’t return any value to its </a:t>
            </a:r>
            <a:r>
              <a:rPr lang="en-US" sz="2000" dirty="0" smtClean="0"/>
              <a:t>caller. It can </a:t>
            </a:r>
            <a:r>
              <a:rPr lang="en-US" sz="2000" dirty="0"/>
              <a:t>also output data back to the caller via </a:t>
            </a:r>
            <a:r>
              <a:rPr lang="en-US" sz="2000" dirty="0">
                <a:solidFill>
                  <a:srgbClr val="FF0000"/>
                </a:solidFill>
              </a:rPr>
              <a:t>ref/out</a:t>
            </a:r>
            <a:r>
              <a:rPr lang="en-US" sz="2000" dirty="0"/>
              <a:t> </a:t>
            </a:r>
            <a:r>
              <a:rPr lang="en-US" sz="2000" dirty="0" smtClean="0"/>
              <a:t>parameters.</a:t>
            </a:r>
          </a:p>
          <a:p>
            <a:pPr marL="461963">
              <a:buFont typeface="Wingdings" panose="05000000000000000000" pitchFamily="2" charset="2"/>
              <a:buChar char="§"/>
            </a:pPr>
            <a:r>
              <a:rPr lang="en-US" sz="2000" dirty="0" smtClean="0"/>
              <a:t>A </a:t>
            </a:r>
            <a:r>
              <a:rPr lang="en-US" sz="2000" dirty="0">
                <a:solidFill>
                  <a:srgbClr val="FF0000"/>
                </a:solidFill>
              </a:rPr>
              <a:t>method’s signature</a:t>
            </a:r>
            <a:r>
              <a:rPr lang="en-US" sz="2000" dirty="0"/>
              <a:t> must be unique within the </a:t>
            </a:r>
            <a:r>
              <a:rPr lang="en-US" sz="2000" dirty="0" smtClean="0"/>
              <a:t>type.</a:t>
            </a:r>
          </a:p>
          <a:p>
            <a:pPr marL="687388" indent="-225425">
              <a:buFont typeface="Wingdings" panose="05000000000000000000" pitchFamily="2" charset="2"/>
              <a:buChar char="ü"/>
            </a:pPr>
            <a:r>
              <a:rPr lang="en-US" sz="2000" dirty="0" smtClean="0"/>
              <a:t>A </a:t>
            </a:r>
            <a:r>
              <a:rPr lang="en-US" sz="2000" dirty="0"/>
              <a:t>method’s signature </a:t>
            </a:r>
            <a:r>
              <a:rPr lang="en-US" sz="2000" dirty="0" smtClean="0"/>
              <a:t>comprises </a:t>
            </a:r>
            <a:r>
              <a:rPr lang="en-US" sz="2000" dirty="0"/>
              <a:t>its </a:t>
            </a:r>
            <a:r>
              <a:rPr lang="en-US" sz="2000" dirty="0">
                <a:solidFill>
                  <a:srgbClr val="FF0000"/>
                </a:solidFill>
              </a:rPr>
              <a:t>name </a:t>
            </a:r>
            <a:r>
              <a:rPr lang="en-US" sz="2000" dirty="0">
                <a:solidFill>
                  <a:srgbClr val="0070C0"/>
                </a:solidFill>
              </a:rPr>
              <a:t>and</a:t>
            </a:r>
            <a:r>
              <a:rPr lang="en-US" sz="2000" dirty="0">
                <a:solidFill>
                  <a:srgbClr val="FF0000"/>
                </a:solidFill>
              </a:rPr>
              <a:t> parameter types in order </a:t>
            </a:r>
            <a:r>
              <a:rPr lang="en-US" sz="2000" dirty="0"/>
              <a:t>(but not the parameter names, nor the return type</a:t>
            </a:r>
            <a:r>
              <a:rPr lang="en-US" sz="2000" dirty="0" smtClean="0"/>
              <a:t>).</a:t>
            </a:r>
          </a:p>
          <a:p>
            <a:pPr marL="461963">
              <a:buFont typeface="Wingdings" panose="05000000000000000000" pitchFamily="2" charset="2"/>
              <a:buChar char="§"/>
            </a:pPr>
            <a:r>
              <a:rPr lang="en-US" sz="2000" dirty="0" smtClean="0"/>
              <a:t>Methods </a:t>
            </a:r>
            <a:r>
              <a:rPr lang="en-US" sz="2000" dirty="0"/>
              <a:t>allow the following modifiers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02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99</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2000" y="4451585"/>
            <a:ext cx="5450834" cy="1939364"/>
          </a:xfrm>
          <a:prstGeom prst="rect">
            <a:avLst/>
          </a:prstGeom>
          <a:ln>
            <a:solidFill>
              <a:schemeClr val="accent1"/>
            </a:solidFill>
          </a:ln>
        </p:spPr>
      </p:pic>
    </p:spTree>
    <p:extLst>
      <p:ext uri="{BB962C8B-B14F-4D97-AF65-F5344CB8AC3E}">
        <p14:creationId xmlns:p14="http://schemas.microsoft.com/office/powerpoint/2010/main" val="611871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oyalSapphire PPT">
      <a:majorFont>
        <a:latin typeface="Gill Sans MT (Headings)"/>
        <a:ea typeface=""/>
        <a:cs typeface=""/>
      </a:majorFont>
      <a:minorFont>
        <a:latin typeface="Gill Sans MT (Bod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940</TotalTime>
  <Words>31287</Words>
  <Application>Microsoft Office PowerPoint</Application>
  <PresentationFormat>Widescreen</PresentationFormat>
  <Paragraphs>4070</Paragraphs>
  <Slides>511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511</vt:i4>
      </vt:variant>
    </vt:vector>
  </HeadingPairs>
  <TitlesOfParts>
    <vt:vector size="520" baseType="lpstr">
      <vt:lpstr>Arial</vt:lpstr>
      <vt:lpstr>Brush Script MT</vt:lpstr>
      <vt:lpstr>Calibri</vt:lpstr>
      <vt:lpstr>Courier New</vt:lpstr>
      <vt:lpstr>Gill Sans MT</vt:lpstr>
      <vt:lpstr>Gill Sans MT (Body)</vt:lpstr>
      <vt:lpstr>Gill Sans MT (Headings)</vt:lpstr>
      <vt:lpstr>Wingdings</vt:lpstr>
      <vt:lpstr>Office Theme</vt:lpstr>
      <vt:lpstr>PowerPoint Presentation</vt:lpstr>
      <vt:lpstr>PowerPoint Presentation</vt:lpstr>
      <vt:lpstr>PowerPoint Presentation</vt:lpstr>
      <vt:lpstr>PowerPoint Presentation</vt:lpstr>
      <vt:lpstr>Intro</vt:lpstr>
      <vt:lpstr>Object Orientation</vt:lpstr>
      <vt:lpstr>Distinctive features of C#</vt:lpstr>
      <vt:lpstr>Functional Programming Paradigm</vt:lpstr>
      <vt:lpstr>Type Safety</vt:lpstr>
      <vt:lpstr>Memory Management</vt:lpstr>
      <vt:lpstr>Platform Support</vt:lpstr>
      <vt:lpstr>C# and the CLR</vt:lpstr>
      <vt:lpstr>IL Assembly</vt:lpstr>
      <vt:lpstr>The CLR and .NET Framework</vt:lpstr>
      <vt:lpstr>Figure 1-1</vt:lpstr>
      <vt:lpstr>Other Frameworks</vt:lpstr>
      <vt:lpstr>Other Frameworks          |</vt:lpstr>
      <vt:lpstr>Platform Support for .NET Frameworks</vt:lpstr>
      <vt:lpstr>Table 1-1</vt:lpstr>
      <vt:lpstr>Legacy and Niche Frameworks</vt:lpstr>
      <vt:lpstr>Windows Runtime</vt:lpstr>
      <vt:lpstr>A Brief History of C#</vt:lpstr>
      <vt:lpstr>What’s New in C# 7.0</vt:lpstr>
      <vt:lpstr>Numeric literal improvements</vt:lpstr>
      <vt:lpstr>Out variables and discards</vt:lpstr>
      <vt:lpstr>Patterns</vt:lpstr>
      <vt:lpstr>Listing 1-1</vt:lpstr>
      <vt:lpstr>Local Methods</vt:lpstr>
      <vt:lpstr>More expression-bodied members</vt:lpstr>
      <vt:lpstr>Deconstructors</vt:lpstr>
      <vt:lpstr>Tuples</vt:lpstr>
      <vt:lpstr>Tuples              |</vt:lpstr>
      <vt:lpstr>throw Expressions</vt:lpstr>
      <vt:lpstr>Other Improvements</vt:lpstr>
      <vt:lpstr>What’s New in C# 6.0</vt:lpstr>
      <vt:lpstr>The null-conditional (“Elvis”) operator</vt:lpstr>
      <vt:lpstr>Expression-bodied functions</vt:lpstr>
      <vt:lpstr>Property initializers</vt:lpstr>
      <vt:lpstr>Index initializers</vt:lpstr>
      <vt:lpstr>String interpolation</vt:lpstr>
      <vt:lpstr>Exception filters</vt:lpstr>
      <vt:lpstr>The using static directive</vt:lpstr>
      <vt:lpstr>The nameof operator</vt:lpstr>
      <vt:lpstr>What’s New in C# 5.0</vt:lpstr>
      <vt:lpstr>What’s New in C# 4.0</vt:lpstr>
      <vt:lpstr>Dynamic binding</vt:lpstr>
      <vt:lpstr>Optional parameters and named arguments</vt:lpstr>
      <vt:lpstr>Type variance with generic interfaces and delegates</vt:lpstr>
      <vt:lpstr>COM interoperability improvements</vt:lpstr>
      <vt:lpstr>What’s New in C# 3.0</vt:lpstr>
      <vt:lpstr>Implicitly typed local variables</vt:lpstr>
      <vt:lpstr>Anonymous types</vt:lpstr>
      <vt:lpstr>Object initializers</vt:lpstr>
      <vt:lpstr>Lambda expressions</vt:lpstr>
      <vt:lpstr>Extension methods</vt:lpstr>
      <vt:lpstr>Query expressions</vt:lpstr>
      <vt:lpstr>Expression Trees</vt:lpstr>
      <vt:lpstr>Automatic Properties</vt:lpstr>
      <vt:lpstr>Partial Methods</vt:lpstr>
      <vt:lpstr>What’s New in C# 2.0</vt:lpstr>
      <vt:lpstr>PowerPoint Presentation</vt:lpstr>
      <vt:lpstr>Intro</vt:lpstr>
      <vt:lpstr>PowerPoint Presentation</vt:lpstr>
      <vt:lpstr>A first C# Program</vt:lpstr>
      <vt:lpstr>A first C# Program           |</vt:lpstr>
      <vt:lpstr>Listing 2-1 || 2-2</vt:lpstr>
      <vt:lpstr>Methods</vt:lpstr>
      <vt:lpstr>Main Method</vt:lpstr>
      <vt:lpstr>Functions</vt:lpstr>
      <vt:lpstr>Class</vt:lpstr>
      <vt:lpstr>Listing 2-3</vt:lpstr>
      <vt:lpstr>Compilation</vt:lpstr>
      <vt:lpstr>Syntax</vt:lpstr>
      <vt:lpstr>Identifiers and Keywords</vt:lpstr>
      <vt:lpstr>Listing 2-4</vt:lpstr>
      <vt:lpstr>Avoiding Conflict</vt:lpstr>
      <vt:lpstr>Contextual Keywords</vt:lpstr>
      <vt:lpstr>Literals, Punctuators, and Operators</vt:lpstr>
      <vt:lpstr>Operators</vt:lpstr>
      <vt:lpstr>Comments</vt:lpstr>
      <vt:lpstr>Type Basics</vt:lpstr>
      <vt:lpstr>Numeric types</vt:lpstr>
      <vt:lpstr>Boolean type and Operators</vt:lpstr>
      <vt:lpstr>Strings and characters</vt:lpstr>
      <vt:lpstr>Arrays</vt:lpstr>
      <vt:lpstr>Variables and Parameters</vt:lpstr>
      <vt:lpstr>Expressions and Operators</vt:lpstr>
      <vt:lpstr>Null Operators</vt:lpstr>
      <vt:lpstr>Statements</vt:lpstr>
      <vt:lpstr>Namespaces</vt:lpstr>
      <vt:lpstr>PowerPoint Presentation</vt:lpstr>
      <vt:lpstr>Intro</vt:lpstr>
      <vt:lpstr>Classes</vt:lpstr>
      <vt:lpstr>Classes             |</vt:lpstr>
      <vt:lpstr>Fields</vt:lpstr>
      <vt:lpstr>The readonly modifier</vt:lpstr>
      <vt:lpstr>Field initialization</vt:lpstr>
      <vt:lpstr>Declaring multiple fields together</vt:lpstr>
      <vt:lpstr>Methods</vt:lpstr>
      <vt:lpstr>Expression-bodied Methods</vt:lpstr>
      <vt:lpstr>Overloading Methods</vt:lpstr>
      <vt:lpstr>Pass-by-value vs Pass-by-Reference</vt:lpstr>
      <vt:lpstr>Local Methods</vt:lpstr>
      <vt:lpstr>Local Methods            |</vt:lpstr>
      <vt:lpstr>Instance Constructors</vt:lpstr>
      <vt:lpstr>Listing 3-1</vt:lpstr>
      <vt:lpstr>Overloading constructors</vt:lpstr>
      <vt:lpstr>Implicit parameterless constructors</vt:lpstr>
      <vt:lpstr>Constructor and field initialization order</vt:lpstr>
      <vt:lpstr>Nonpublic constructors</vt:lpstr>
      <vt:lpstr>Deconstructors (C# 7)</vt:lpstr>
      <vt:lpstr>Listing 3-2</vt:lpstr>
      <vt:lpstr>Object Initializers</vt:lpstr>
      <vt:lpstr>The this Reference</vt:lpstr>
      <vt:lpstr>Properties</vt:lpstr>
      <vt:lpstr>Indexers</vt:lpstr>
      <vt:lpstr>Implementing an indexer</vt:lpstr>
      <vt:lpstr>Listing 3A-1</vt:lpstr>
      <vt:lpstr>CLR indexer implementation</vt:lpstr>
      <vt:lpstr>Constants</vt:lpstr>
      <vt:lpstr>Static Constructors</vt:lpstr>
      <vt:lpstr>Static Classes</vt:lpstr>
      <vt:lpstr>Finalizers</vt:lpstr>
      <vt:lpstr>Partial Types and Methods</vt:lpstr>
      <vt:lpstr>The nameof Operator (C# 6)</vt:lpstr>
      <vt:lpstr>Inheritance</vt:lpstr>
      <vt:lpstr>Polymorphism</vt:lpstr>
      <vt:lpstr>Casting and Reference Conversions</vt:lpstr>
      <vt:lpstr>Upcasting</vt:lpstr>
      <vt:lpstr>Downcasting</vt:lpstr>
      <vt:lpstr>The as operator</vt:lpstr>
      <vt:lpstr>The is operator</vt:lpstr>
      <vt:lpstr>The is operator and pattern variables (C# 7)</vt:lpstr>
      <vt:lpstr>Virtual Function Members</vt:lpstr>
      <vt:lpstr>Abstract Classes and Abstract Members</vt:lpstr>
      <vt:lpstr>Hiding Inherited Members</vt:lpstr>
      <vt:lpstr>new versus override</vt:lpstr>
      <vt:lpstr>Sealing Functions and Classes</vt:lpstr>
      <vt:lpstr>The base Keyword</vt:lpstr>
      <vt:lpstr>Constructors and Inheritance</vt:lpstr>
      <vt:lpstr>Implicit calling parameterless base-class constructor</vt:lpstr>
      <vt:lpstr>Constructor and field initialization order</vt:lpstr>
      <vt:lpstr>Overloading and Resolution</vt:lpstr>
      <vt:lpstr>The Object Type</vt:lpstr>
      <vt:lpstr>Structs</vt:lpstr>
      <vt:lpstr>Access Modifiers</vt:lpstr>
      <vt:lpstr>Interfaces</vt:lpstr>
      <vt:lpstr>Implementation</vt:lpstr>
      <vt:lpstr>NOTE</vt:lpstr>
      <vt:lpstr>Extending an Interface</vt:lpstr>
      <vt:lpstr>Explicit Interface Implementation</vt:lpstr>
      <vt:lpstr>Listing E-1</vt:lpstr>
      <vt:lpstr>Implementing Interface Members Virtually</vt:lpstr>
      <vt:lpstr>Listing E-2</vt:lpstr>
      <vt:lpstr>Reimplementing an Interface in a Subclass</vt:lpstr>
      <vt:lpstr>Interfaces and Boxing</vt:lpstr>
      <vt:lpstr>Enums</vt:lpstr>
      <vt:lpstr>Nested Types</vt:lpstr>
      <vt:lpstr>Generics</vt:lpstr>
      <vt:lpstr>Generic Types   </vt:lpstr>
      <vt:lpstr>Generic Types            |</vt:lpstr>
      <vt:lpstr>Why Generics Exist</vt:lpstr>
      <vt:lpstr>Why Generics Exist          |</vt:lpstr>
      <vt:lpstr>Generic Methods</vt:lpstr>
      <vt:lpstr>Generic Methods           |</vt:lpstr>
      <vt:lpstr>Generic Methods          ||</vt:lpstr>
      <vt:lpstr>Declaring Type parameters</vt:lpstr>
      <vt:lpstr>Declaring Type parameters        |</vt:lpstr>
      <vt:lpstr>NOTE</vt:lpstr>
      <vt:lpstr>typeof and Unbound Generic Types</vt:lpstr>
      <vt:lpstr>The default Generic Value</vt:lpstr>
      <vt:lpstr>Generic Constraints</vt:lpstr>
      <vt:lpstr>Generic Constraints          |</vt:lpstr>
      <vt:lpstr>Constraints</vt:lpstr>
      <vt:lpstr>Constraints            |</vt:lpstr>
      <vt:lpstr>Constraints           ||</vt:lpstr>
      <vt:lpstr>Subclassing Generic Types</vt:lpstr>
      <vt:lpstr>NOTE</vt:lpstr>
      <vt:lpstr>Self-Referencing Generic Declarations</vt:lpstr>
      <vt:lpstr>Static Data</vt:lpstr>
      <vt:lpstr>Type Parameters and Conversions</vt:lpstr>
      <vt:lpstr>Type Parameters and Conversions      |</vt:lpstr>
      <vt:lpstr>Type Parameters and Conversions     ||</vt:lpstr>
      <vt:lpstr>Covariance</vt:lpstr>
      <vt:lpstr>NOTE</vt:lpstr>
      <vt:lpstr>NOTE</vt:lpstr>
      <vt:lpstr>Variance is not automatic</vt:lpstr>
      <vt:lpstr>Variance is not automatic         |</vt:lpstr>
      <vt:lpstr>Listing 3V-1</vt:lpstr>
      <vt:lpstr>Arrays</vt:lpstr>
      <vt:lpstr>Declaring a covariant type parameter</vt:lpstr>
      <vt:lpstr>Declaring a covariant type parameter     |</vt:lpstr>
      <vt:lpstr>NOTE</vt:lpstr>
      <vt:lpstr>Contravariance</vt:lpstr>
      <vt:lpstr>NOTE</vt:lpstr>
      <vt:lpstr>PowerPoint Presentation</vt:lpstr>
      <vt:lpstr>PowerPoint Presentation</vt:lpstr>
      <vt:lpstr>Intro</vt:lpstr>
      <vt:lpstr>Delegates</vt:lpstr>
      <vt:lpstr>Example</vt:lpstr>
      <vt:lpstr>Listing 4-0</vt:lpstr>
      <vt:lpstr>NOTE</vt:lpstr>
      <vt:lpstr>Writing Plug-in Methods with Delegates</vt:lpstr>
      <vt:lpstr>Listing 4-1</vt:lpstr>
      <vt:lpstr>PowerPoint Presentation</vt:lpstr>
      <vt:lpstr>Multicast Delegates</vt:lpstr>
      <vt:lpstr>Instance Versus Static Method Targets</vt:lpstr>
      <vt:lpstr>Generic Delegate Types</vt:lpstr>
      <vt:lpstr>The Func and Action Delegates</vt:lpstr>
      <vt:lpstr>Delegates Versus Interfaces</vt:lpstr>
      <vt:lpstr>Delegate Compatibility</vt:lpstr>
      <vt:lpstr>Type compatibility</vt:lpstr>
      <vt:lpstr>Parameter compatibility</vt:lpstr>
      <vt:lpstr>Return type compatibility</vt:lpstr>
      <vt:lpstr>Generic delegate type parameter variance</vt:lpstr>
      <vt:lpstr>Events</vt:lpstr>
      <vt:lpstr>Standard Event Pattern</vt:lpstr>
      <vt:lpstr>Event Accessors</vt:lpstr>
      <vt:lpstr>PowerPoint Presentation</vt:lpstr>
      <vt:lpstr>Lambda Expressions</vt:lpstr>
      <vt:lpstr>Explicitly Specifying =&gt; Parameter Types</vt:lpstr>
      <vt:lpstr>Capturing Outer Variables</vt:lpstr>
      <vt:lpstr>Lambda Expressions Versus Local Methods</vt:lpstr>
      <vt:lpstr>Anonymous Methods</vt:lpstr>
      <vt:lpstr>try Statements and Exceptions</vt:lpstr>
      <vt:lpstr>The catch Clause</vt:lpstr>
      <vt:lpstr>Exception filters (C# 6)</vt:lpstr>
      <vt:lpstr>The finally Block</vt:lpstr>
      <vt:lpstr>The using statement</vt:lpstr>
      <vt:lpstr>Throwing Exceptions</vt:lpstr>
      <vt:lpstr>throw expressions (C# 7)</vt:lpstr>
      <vt:lpstr>Rethrowing an exception</vt:lpstr>
      <vt:lpstr>Key Properties of System.Exception</vt:lpstr>
      <vt:lpstr>NOTE</vt:lpstr>
      <vt:lpstr>Common Exception Types</vt:lpstr>
      <vt:lpstr>The TryXXX Method Pattern</vt:lpstr>
      <vt:lpstr>Alternatives to Exceptions</vt:lpstr>
      <vt:lpstr>Enumeration and Iterators</vt:lpstr>
      <vt:lpstr>Nullable Types</vt:lpstr>
      <vt:lpstr>Extension Methods</vt:lpstr>
      <vt:lpstr>Anonymous Types</vt:lpstr>
      <vt:lpstr>Tuples (C# 7)</vt:lpstr>
      <vt:lpstr>Attributes</vt:lpstr>
      <vt:lpstr>Attribute Classes</vt:lpstr>
      <vt:lpstr>Attribute Classes           |</vt:lpstr>
      <vt:lpstr>Named and Positional Attribute Parameters</vt:lpstr>
      <vt:lpstr>Named and Positional Attribute Parameters    |</vt:lpstr>
      <vt:lpstr>Attribute Targets</vt:lpstr>
      <vt:lpstr>Specifying Multiple Attributes</vt:lpstr>
      <vt:lpstr>Caller Info Attributes</vt:lpstr>
      <vt:lpstr>Dynamic Binding</vt:lpstr>
      <vt:lpstr>Operator Overloading</vt:lpstr>
      <vt:lpstr>Unsafe Code and Pointers</vt:lpstr>
      <vt:lpstr>Preprocessor Directives</vt:lpstr>
      <vt:lpstr>XML Documentation</vt:lpstr>
      <vt:lpstr>PowerPoint Presentation</vt:lpstr>
      <vt:lpstr>Intro</vt:lpstr>
      <vt:lpstr>Table 5-1</vt:lpstr>
      <vt:lpstr>What’s New in .NET Framework 4.6</vt:lpstr>
      <vt:lpstr>Tip</vt:lpstr>
      <vt:lpstr>Core Types</vt:lpstr>
      <vt:lpstr>What’s New in .NET Framework 4.7</vt:lpstr>
      <vt:lpstr>.NET Standard 2.0</vt:lpstr>
      <vt:lpstr>Older .NET Standards</vt:lpstr>
      <vt:lpstr>Table 5-2</vt:lpstr>
      <vt:lpstr>.NET 1.x Standards</vt:lpstr>
      <vt:lpstr>Reference Assemblies</vt:lpstr>
      <vt:lpstr>Reference Assemblies         |</vt:lpstr>
      <vt:lpstr>The CLR and Core Framework</vt:lpstr>
      <vt:lpstr>System Types</vt:lpstr>
      <vt:lpstr>Text Processing</vt:lpstr>
      <vt:lpstr>Collections</vt:lpstr>
      <vt:lpstr>Queries</vt:lpstr>
      <vt:lpstr>XML</vt:lpstr>
      <vt:lpstr>Diagnostics</vt:lpstr>
      <vt:lpstr>Concurrency and Asynchrony</vt:lpstr>
      <vt:lpstr>Stream and I/O</vt:lpstr>
      <vt:lpstr>Networking</vt:lpstr>
      <vt:lpstr>Serialization</vt:lpstr>
      <vt:lpstr>Assemblies, Reflection and Attributes</vt:lpstr>
      <vt:lpstr>Dynamic Programming</vt:lpstr>
      <vt:lpstr>Security</vt:lpstr>
      <vt:lpstr>Advanced Threading</vt:lpstr>
      <vt:lpstr>Parallel Programming</vt:lpstr>
      <vt:lpstr>Application Domains</vt:lpstr>
      <vt:lpstr>Native and COM Interoperability</vt:lpstr>
      <vt:lpstr>Applied Technologies</vt:lpstr>
      <vt:lpstr>User-Interface APIs</vt:lpstr>
      <vt:lpstr>ASP.NET</vt:lpstr>
      <vt:lpstr>ASP.NET Core</vt:lpstr>
      <vt:lpstr>Windows Presentation Foundation (WPF)</vt:lpstr>
      <vt:lpstr>Windows Forms</vt:lpstr>
      <vt:lpstr>Xamarin</vt:lpstr>
      <vt:lpstr>UWP (Universal Windows Platform)</vt:lpstr>
      <vt:lpstr>Silverlight</vt:lpstr>
      <vt:lpstr>Backend Technologies</vt:lpstr>
      <vt:lpstr>ADO.NET</vt:lpstr>
      <vt:lpstr>Windows Workflow (.NET Framework only)</vt:lpstr>
      <vt:lpstr>COM+ and MSMQ (.NET Framework only)</vt:lpstr>
      <vt:lpstr>Distributed System Technologies</vt:lpstr>
      <vt:lpstr>Windows Communication Foundation (WCF)</vt:lpstr>
      <vt:lpstr>Web API</vt:lpstr>
      <vt:lpstr>Remoting and .ASMX Web Services (.NET Framework only)</vt:lpstr>
      <vt:lpstr>PowerPoint Presentation</vt:lpstr>
      <vt:lpstr>Intro</vt:lpstr>
      <vt:lpstr>String and Text Handling</vt:lpstr>
      <vt:lpstr>Dates and Times</vt:lpstr>
      <vt:lpstr>Dates and Time Zones</vt:lpstr>
      <vt:lpstr>Formatting and Parsing</vt:lpstr>
      <vt:lpstr>Standard Format Strings and Parsing Flags</vt:lpstr>
      <vt:lpstr>Other Conversion Mechanisms</vt:lpstr>
      <vt:lpstr>Globalization</vt:lpstr>
      <vt:lpstr>Working with Numbers</vt:lpstr>
      <vt:lpstr>Enums</vt:lpstr>
      <vt:lpstr>The Guid Struct</vt:lpstr>
      <vt:lpstr>Equality Comparison</vt:lpstr>
      <vt:lpstr>Order Comparison</vt:lpstr>
      <vt:lpstr>Utility Classes</vt:lpstr>
      <vt:lpstr>PowerPoint Presentation</vt:lpstr>
      <vt:lpstr>Introduction</vt:lpstr>
      <vt:lpstr>Enumeration</vt:lpstr>
      <vt:lpstr>Figure  7-1</vt:lpstr>
      <vt:lpstr>PowerPoint Presentation</vt:lpstr>
      <vt:lpstr>Intro</vt:lpstr>
      <vt:lpstr>Getting Started</vt:lpstr>
      <vt:lpstr>Query Operator</vt:lpstr>
      <vt:lpstr>NOTE</vt:lpstr>
      <vt:lpstr>Query</vt:lpstr>
      <vt:lpstr>NOTE</vt:lpstr>
      <vt:lpstr>Lambda Expression</vt:lpstr>
      <vt:lpstr>Other Ways to Write LINQ Queries</vt:lpstr>
      <vt:lpstr>Fluent Syntax</vt:lpstr>
      <vt:lpstr>Chaining Query Operators</vt:lpstr>
      <vt:lpstr>Query 8-1</vt:lpstr>
      <vt:lpstr>NOTE</vt:lpstr>
      <vt:lpstr>Extension Methods: Signature</vt:lpstr>
      <vt:lpstr>Constructing Query Progressively</vt:lpstr>
      <vt:lpstr>Figure 8-1</vt:lpstr>
      <vt:lpstr>Why extension methods are important</vt:lpstr>
      <vt:lpstr>Why extension methods are important     |</vt:lpstr>
      <vt:lpstr>Composing Lambda Expressions</vt:lpstr>
      <vt:lpstr>Listing 8-1</vt:lpstr>
      <vt:lpstr>NOTE</vt:lpstr>
      <vt:lpstr>Lambda expressions and Func signatures</vt:lpstr>
      <vt:lpstr>Lambda expressions and element typing</vt:lpstr>
      <vt:lpstr>Select Query Operator</vt:lpstr>
      <vt:lpstr>Where Query Operator</vt:lpstr>
      <vt:lpstr>OrderBy Query Operator</vt:lpstr>
      <vt:lpstr>NOTE</vt:lpstr>
      <vt:lpstr>Natural Ordering</vt:lpstr>
      <vt:lpstr>Other Operators</vt:lpstr>
      <vt:lpstr>Other Operators           |</vt:lpstr>
      <vt:lpstr>Query Expressions</vt:lpstr>
      <vt:lpstr>Deferred Execution</vt:lpstr>
      <vt:lpstr>Subqueries</vt:lpstr>
      <vt:lpstr>Composition Strategies</vt:lpstr>
      <vt:lpstr>Projection Strategies</vt:lpstr>
      <vt:lpstr>Interpreted Queries</vt:lpstr>
      <vt:lpstr>LINQ to SQL and Entity Framework</vt:lpstr>
      <vt:lpstr>Building Query Expressions</vt:lpstr>
      <vt:lpstr>PowerPoint Presentation</vt:lpstr>
      <vt:lpstr>Intro</vt:lpstr>
      <vt:lpstr>Listing 9-1</vt:lpstr>
      <vt:lpstr>Listing 9-1             |</vt:lpstr>
      <vt:lpstr>Overview</vt:lpstr>
      <vt:lpstr>Filtering</vt:lpstr>
      <vt:lpstr>Projecting</vt:lpstr>
      <vt:lpstr>Joining</vt:lpstr>
      <vt:lpstr>Ordering</vt:lpstr>
      <vt:lpstr>Grouping</vt:lpstr>
      <vt:lpstr>Set Operators</vt:lpstr>
      <vt:lpstr>Conversion Methods</vt:lpstr>
      <vt:lpstr>Element Operators</vt:lpstr>
      <vt:lpstr>Aggregation Methods</vt:lpstr>
      <vt:lpstr>Quantifiers</vt:lpstr>
      <vt:lpstr>Generation Methods</vt:lpstr>
      <vt:lpstr>PowerPoint Presentation</vt:lpstr>
      <vt:lpstr>PowerPoint Presentation</vt:lpstr>
      <vt:lpstr>Intro</vt:lpstr>
      <vt:lpstr>Introduction</vt:lpstr>
      <vt:lpstr>Multithreading</vt:lpstr>
      <vt:lpstr>Threading</vt:lpstr>
      <vt:lpstr>Creating a Thread</vt:lpstr>
      <vt:lpstr>Fig 14-1</vt:lpstr>
      <vt:lpstr>Join and Sleep</vt:lpstr>
      <vt:lpstr>Blocking</vt:lpstr>
      <vt:lpstr>The Thread Pool</vt:lpstr>
      <vt:lpstr>Entering the Thread Pool</vt:lpstr>
      <vt:lpstr>Task</vt:lpstr>
      <vt:lpstr>PowerPoint Presentation</vt:lpstr>
      <vt:lpstr>PowerPoint Presentation</vt:lpstr>
      <vt:lpstr>PowerPoint Presentation</vt:lpstr>
      <vt:lpstr>PowerPoint Presentation</vt:lpstr>
      <vt:lpstr>Intro</vt:lpstr>
      <vt:lpstr>Intro              |</vt:lpstr>
      <vt:lpstr>NOTE</vt:lpstr>
      <vt:lpstr>Reflecting and Activating Types</vt:lpstr>
      <vt:lpstr>Obtaining a Type</vt:lpstr>
      <vt:lpstr>Obtaining a Type           |</vt:lpstr>
      <vt:lpstr>Access Type’s Info</vt:lpstr>
      <vt:lpstr>NOTE</vt:lpstr>
      <vt:lpstr>Type Names</vt:lpstr>
      <vt:lpstr>Nested type names</vt:lpstr>
      <vt:lpstr>Generic type names</vt:lpstr>
      <vt:lpstr>Base Types and Interfaces</vt:lpstr>
      <vt:lpstr>Instantiating Types</vt:lpstr>
      <vt:lpstr>Generic Types</vt:lpstr>
      <vt:lpstr>Reflecting and Invoking Members</vt:lpstr>
      <vt:lpstr>Member Types</vt:lpstr>
      <vt:lpstr>C# Members Versus CLR Members</vt:lpstr>
      <vt:lpstr>C# Members Versus CLR Members      |</vt:lpstr>
      <vt:lpstr>Generic Type Members</vt:lpstr>
      <vt:lpstr>Dynamically Invoking a Member</vt:lpstr>
      <vt:lpstr>Method Parameters</vt:lpstr>
      <vt:lpstr>Using Delegates for Performance</vt:lpstr>
      <vt:lpstr>Accessing Nonpublic Members</vt:lpstr>
      <vt:lpstr>Generic Methods</vt:lpstr>
      <vt:lpstr>Anonymously Calling Members - Generic Interface</vt:lpstr>
      <vt:lpstr>Reflecting Assemblies</vt:lpstr>
      <vt:lpstr>Loading an Assembly into a Reflection-Only Context</vt:lpstr>
      <vt:lpstr>Modules</vt:lpstr>
      <vt:lpstr>Working with Attributes</vt:lpstr>
      <vt:lpstr>Dynamic Code Generation</vt:lpstr>
      <vt:lpstr>Emitting Assemblies and Types</vt:lpstr>
      <vt:lpstr>Emitting Type Members</vt:lpstr>
      <vt:lpstr>Emitting Generic Methods and Types</vt:lpstr>
      <vt:lpstr>Awkward Emission Targets</vt:lpstr>
      <vt:lpstr>Parsing IL</vt:lpstr>
      <vt:lpstr>PowerPoint Presentation</vt:lpstr>
      <vt:lpstr>C# Version History</vt:lpstr>
      <vt:lpstr>C# version 1.0</vt:lpstr>
      <vt:lpstr>C# version 2.0</vt:lpstr>
      <vt:lpstr>C# version 2.0            |</vt:lpstr>
      <vt:lpstr>C# version 3.0</vt:lpstr>
      <vt:lpstr>C# version 3.0            |</vt:lpstr>
      <vt:lpstr>C# version 4.0</vt:lpstr>
      <vt:lpstr>C# version 4.0            |</vt:lpstr>
      <vt:lpstr>C# version 5.0</vt:lpstr>
      <vt:lpstr>C# version 6.0</vt:lpstr>
      <vt:lpstr>C# version 6.0            |</vt:lpstr>
      <vt:lpstr>C# version 7.0</vt:lpstr>
      <vt:lpstr>.NET Framework Release</vt:lpstr>
      <vt:lpstr>.NET Application Types</vt:lpstr>
      <vt:lpstr>Common Intermediate Language(CIL)</vt:lpstr>
      <vt:lpstr>Common Language Infrastructure (CLI)</vt:lpstr>
      <vt:lpstr>Partitions of CLI: ECMA-335</vt:lpstr>
      <vt:lpstr>Listing E1</vt:lpstr>
      <vt:lpstr>Open Source .NET Distributions</vt:lpstr>
      <vt:lpstr>Listing E2</vt:lpstr>
      <vt:lpstr>Common Language Runtime (CLR)</vt:lpstr>
      <vt:lpstr>Common Language Runtime (CLR)      |</vt:lpstr>
      <vt:lpstr>Common Language Specification (CLS)</vt:lpstr>
      <vt:lpstr>Common Language Specification (CLS)     |</vt:lpstr>
      <vt:lpstr>CLS Compliance</vt:lpstr>
      <vt:lpstr>Common Type System(CTS)</vt:lpstr>
      <vt:lpstr>CTS Types &amp; Member Types </vt:lpstr>
      <vt:lpstr>CTS Intrinsic Data Types</vt:lpstr>
      <vt:lpstr>CTS Intrinsic Data Types - Default values</vt:lpstr>
      <vt:lpstr>CTS Intrinsic Data Types Range</vt:lpstr>
      <vt:lpstr>Constructors</vt:lpstr>
      <vt:lpstr>Chaining Constructor</vt:lpstr>
      <vt:lpstr>Flow of Constructor logic</vt:lpstr>
      <vt:lpstr>Data Type Hierarchy</vt:lpstr>
      <vt:lpstr>Figure DT1</vt:lpstr>
      <vt:lpstr>Data Type Casting</vt:lpstr>
      <vt:lpstr>Data Type Casting          |</vt:lpstr>
      <vt:lpstr>Declarative &amp; Imperative Programming</vt:lpstr>
      <vt:lpstr>Declarative Programming</vt:lpstr>
      <vt:lpstr>Imperative Programming</vt:lpstr>
      <vt:lpstr>Numerical Format Characters</vt:lpstr>
      <vt:lpstr>What's new in C# 7.1</vt:lpstr>
      <vt:lpstr>Language Version Selection</vt:lpstr>
      <vt:lpstr>UML Class Diagram Relationships</vt:lpstr>
      <vt:lpstr>Listing G1</vt:lpstr>
      <vt:lpstr>Association</vt:lpstr>
      <vt:lpstr>Directed Association</vt:lpstr>
      <vt:lpstr>Reflexive Association</vt:lpstr>
      <vt:lpstr>Multiplicity</vt:lpstr>
      <vt:lpstr>Aggregation</vt:lpstr>
      <vt:lpstr>Composition</vt:lpstr>
      <vt:lpstr>Inheritance/Generalization</vt:lpstr>
      <vt:lpstr>Realization/Interface</vt:lpstr>
      <vt:lpstr>Understanding Association, Aggregation, and Composition</vt:lpstr>
      <vt:lpstr>The IS A relationship</vt:lpstr>
      <vt:lpstr>The Using relationship: Association</vt:lpstr>
      <vt:lpstr>Figure U1</vt:lpstr>
      <vt:lpstr>The Using relationship with Parent: Aggregation</vt:lpstr>
      <vt:lpstr>Figure U2</vt:lpstr>
      <vt:lpstr>The Death relationship: Composition</vt:lpstr>
      <vt:lpstr>Figure U3</vt:lpstr>
      <vt:lpstr>Table U1</vt:lpstr>
      <vt:lpstr>Programming Paradigms</vt:lpstr>
      <vt:lpstr>Collections &amp; Generics   </vt:lpstr>
      <vt:lpstr>Collections &amp; Generics           |</vt:lpstr>
      <vt:lpstr>Types of Collections</vt:lpstr>
      <vt:lpstr>Choosing a Collection</vt:lpstr>
      <vt:lpstr>Choosing a Collection Class        |</vt:lpstr>
      <vt:lpstr>Choosing a Collection Class       ||</vt:lpstr>
      <vt:lpstr>Selecting a Collection Class      |||</vt:lpstr>
      <vt:lpstr>Selecting a Collection Class     ||||</vt:lpstr>
      <vt:lpstr>Configuration Files</vt:lpstr>
      <vt:lpstr>Configuration File Format</vt:lpstr>
      <vt:lpstr>Machine Configuration Files</vt:lpstr>
      <vt:lpstr>Application Configuration Files</vt:lpstr>
      <vt:lpstr>Executable–hosted app</vt:lpstr>
      <vt:lpstr>ASP.NET-hosted app</vt:lpstr>
      <vt:lpstr>Internet Explorer-hosted app</vt:lpstr>
      <vt:lpstr>Security Configuration Files</vt:lpstr>
      <vt:lpstr>.NET Framework Key Features</vt:lpstr>
      <vt:lpstr>.NET Framework Key Features</vt:lpstr>
      <vt:lpstr>.NET Framework Key Features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Reddy</dc:creator>
  <cp:lastModifiedBy>Reddy</cp:lastModifiedBy>
  <cp:revision>207</cp:revision>
  <dcterms:created xsi:type="dcterms:W3CDTF">2018-04-26T03:21:35Z</dcterms:created>
  <dcterms:modified xsi:type="dcterms:W3CDTF">2018-06-19T11:48:46Z</dcterms:modified>
</cp:coreProperties>
</file>